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tags/tag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6"/>
  </p:notesMasterIdLst>
  <p:sldIdLst>
    <p:sldId id="256" r:id="rId2"/>
    <p:sldId id="507" r:id="rId3"/>
    <p:sldId id="509" r:id="rId4"/>
    <p:sldId id="318" r:id="rId5"/>
    <p:sldId id="508" r:id="rId6"/>
    <p:sldId id="328" r:id="rId7"/>
    <p:sldId id="510" r:id="rId8"/>
    <p:sldId id="511" r:id="rId9"/>
    <p:sldId id="512" r:id="rId10"/>
    <p:sldId id="513" r:id="rId11"/>
    <p:sldId id="514" r:id="rId12"/>
    <p:sldId id="515" r:id="rId13"/>
    <p:sldId id="516" r:id="rId14"/>
    <p:sldId id="517" r:id="rId15"/>
    <p:sldId id="518" r:id="rId16"/>
    <p:sldId id="519" r:id="rId17"/>
    <p:sldId id="745" r:id="rId18"/>
    <p:sldId id="520" r:id="rId19"/>
    <p:sldId id="746" r:id="rId20"/>
    <p:sldId id="672" r:id="rId21"/>
    <p:sldId id="673" r:id="rId22"/>
    <p:sldId id="612" r:id="rId23"/>
    <p:sldId id="441" r:id="rId24"/>
    <p:sldId id="281" r:id="rId25"/>
    <p:sldId id="755" r:id="rId26"/>
    <p:sldId id="285" r:id="rId27"/>
    <p:sldId id="674" r:id="rId28"/>
    <p:sldId id="726" r:id="rId29"/>
    <p:sldId id="704" r:id="rId30"/>
    <p:sldId id="756" r:id="rId31"/>
    <p:sldId id="767" r:id="rId32"/>
    <p:sldId id="757" r:id="rId33"/>
    <p:sldId id="725" r:id="rId34"/>
    <p:sldId id="339" r:id="rId35"/>
    <p:sldId id="348" r:id="rId36"/>
    <p:sldId id="676" r:id="rId37"/>
    <p:sldId id="630" r:id="rId38"/>
    <p:sldId id="631" r:id="rId39"/>
    <p:sldId id="679" r:id="rId40"/>
    <p:sldId id="570" r:id="rId41"/>
    <p:sldId id="536" r:id="rId42"/>
    <p:sldId id="632" r:id="rId43"/>
    <p:sldId id="558" r:id="rId44"/>
    <p:sldId id="537" r:id="rId45"/>
    <p:sldId id="549" r:id="rId46"/>
    <p:sldId id="538" r:id="rId47"/>
    <p:sldId id="552" r:id="rId48"/>
    <p:sldId id="709" r:id="rId49"/>
    <p:sldId id="539" r:id="rId50"/>
    <p:sldId id="551" r:id="rId51"/>
    <p:sldId id="540" r:id="rId52"/>
    <p:sldId id="553" r:id="rId53"/>
    <p:sldId id="761" r:id="rId54"/>
    <p:sldId id="769" r:id="rId55"/>
    <p:sldId id="758" r:id="rId56"/>
    <p:sldId id="710" r:id="rId57"/>
    <p:sldId id="425" r:id="rId58"/>
    <p:sldId id="711" r:id="rId59"/>
    <p:sldId id="426" r:id="rId60"/>
    <p:sldId id="427" r:id="rId61"/>
    <p:sldId id="736" r:id="rId62"/>
    <p:sldId id="428" r:id="rId63"/>
    <p:sldId id="542" r:id="rId64"/>
    <p:sldId id="678" r:id="rId65"/>
    <p:sldId id="429" r:id="rId66"/>
    <p:sldId id="469" r:id="rId67"/>
    <p:sldId id="689" r:id="rId68"/>
    <p:sldId id="430" r:id="rId69"/>
    <p:sldId id="707" r:id="rId70"/>
    <p:sldId id="688" r:id="rId71"/>
    <p:sldId id="762" r:id="rId72"/>
    <p:sldId id="768" r:id="rId73"/>
    <p:sldId id="759" r:id="rId74"/>
    <p:sldId id="268" r:id="rId75"/>
    <p:sldId id="271" r:id="rId76"/>
    <p:sldId id="272" r:id="rId77"/>
    <p:sldId id="273" r:id="rId78"/>
    <p:sldId id="299" r:id="rId79"/>
    <p:sldId id="300" r:id="rId80"/>
    <p:sldId id="713" r:id="rId81"/>
    <p:sldId id="556" r:id="rId82"/>
    <p:sldId id="677" r:id="rId83"/>
    <p:sldId id="431" r:id="rId84"/>
    <p:sldId id="724" r:id="rId85"/>
    <p:sldId id="712" r:id="rId86"/>
    <p:sldId id="690" r:id="rId87"/>
    <p:sldId id="260" r:id="rId88"/>
    <p:sldId id="289" r:id="rId89"/>
    <p:sldId id="274" r:id="rId90"/>
    <p:sldId id="275" r:id="rId91"/>
    <p:sldId id="276" r:id="rId92"/>
    <p:sldId id="262" r:id="rId93"/>
    <p:sldId id="653" r:id="rId94"/>
    <p:sldId id="715" r:id="rId95"/>
    <p:sldId id="728" r:id="rId96"/>
    <p:sldId id="714" r:id="rId97"/>
    <p:sldId id="295" r:id="rId98"/>
    <p:sldId id="652" r:id="rId99"/>
    <p:sldId id="654" r:id="rId100"/>
    <p:sldId id="691" r:id="rId101"/>
    <p:sldId id="263" r:id="rId102"/>
    <p:sldId id="278" r:id="rId103"/>
    <p:sldId id="642" r:id="rId104"/>
    <p:sldId id="282" r:id="rId105"/>
    <p:sldId id="643" r:id="rId106"/>
    <p:sldId id="644" r:id="rId107"/>
    <p:sldId id="692" r:id="rId108"/>
    <p:sldId id="650" r:id="rId109"/>
    <p:sldId id="730" r:id="rId110"/>
    <p:sldId id="763" r:id="rId111"/>
    <p:sldId id="770" r:id="rId112"/>
    <p:sldId id="760" r:id="rId113"/>
    <p:sldId id="752" r:id="rId114"/>
    <p:sldId id="340" r:id="rId115"/>
    <p:sldId id="387" r:id="rId116"/>
    <p:sldId id="389" r:id="rId117"/>
    <p:sldId id="388" r:id="rId118"/>
    <p:sldId id="341" r:id="rId119"/>
    <p:sldId id="342" r:id="rId120"/>
    <p:sldId id="345" r:id="rId121"/>
    <p:sldId id="344" r:id="rId122"/>
    <p:sldId id="343" r:id="rId123"/>
    <p:sldId id="346" r:id="rId124"/>
    <p:sldId id="352" r:id="rId125"/>
    <p:sldId id="353" r:id="rId126"/>
    <p:sldId id="371" r:id="rId127"/>
    <p:sldId id="372" r:id="rId128"/>
    <p:sldId id="373" r:id="rId129"/>
    <p:sldId id="374" r:id="rId130"/>
    <p:sldId id="375" r:id="rId131"/>
    <p:sldId id="264" r:id="rId132"/>
    <p:sldId id="265" r:id="rId133"/>
    <p:sldId id="266" r:id="rId134"/>
    <p:sldId id="267" r:id="rId135"/>
    <p:sldId id="753" r:id="rId136"/>
    <p:sldId id="754" r:id="rId137"/>
    <p:sldId id="354" r:id="rId138"/>
    <p:sldId id="357" r:id="rId139"/>
    <p:sldId id="362" r:id="rId140"/>
    <p:sldId id="359" r:id="rId141"/>
    <p:sldId id="417" r:id="rId142"/>
    <p:sldId id="420" r:id="rId143"/>
    <p:sldId id="360" r:id="rId144"/>
    <p:sldId id="382" r:id="rId145"/>
    <p:sldId id="383" r:id="rId146"/>
    <p:sldId id="363" r:id="rId147"/>
    <p:sldId id="384" r:id="rId148"/>
    <p:sldId id="385" r:id="rId149"/>
    <p:sldId id="364" r:id="rId150"/>
    <p:sldId id="361" r:id="rId151"/>
    <p:sldId id="386" r:id="rId152"/>
    <p:sldId id="764" r:id="rId153"/>
    <p:sldId id="765" r:id="rId154"/>
    <p:sldId id="766"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5070FE"/>
    <a:srgbClr val="FFFFFF"/>
    <a:srgbClr val="04814A"/>
    <a:srgbClr val="0432FF"/>
    <a:srgbClr val="0049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2" d="100"/>
          <a:sy n="102" d="100"/>
        </p:scale>
        <p:origin x="192"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3B6D1-81CB-BD45-9626-8FDC12A92972}" type="datetimeFigureOut">
              <a:rPr lang="en-US" smtClean="0"/>
              <a:t>7/4/22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D445B-DE9E-464C-9E0B-3B94DB7A1D4D}" type="slidenum">
              <a:rPr lang="en-US" smtClean="0"/>
              <a:t>‹#›</a:t>
            </a:fld>
            <a:endParaRPr lang="en-US"/>
          </a:p>
        </p:txBody>
      </p:sp>
    </p:spTree>
    <p:extLst>
      <p:ext uri="{BB962C8B-B14F-4D97-AF65-F5344CB8AC3E}">
        <p14:creationId xmlns:p14="http://schemas.microsoft.com/office/powerpoint/2010/main" val="2772669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F8C7611-33D0-5D4D-97A9-0E468B5F1BF6}" type="slidenum">
              <a:rPr lang="en-US" smtClean="0"/>
              <a:t>2</a:t>
            </a:fld>
            <a:endParaRPr lang="en-US"/>
          </a:p>
        </p:txBody>
      </p:sp>
    </p:spTree>
    <p:extLst>
      <p:ext uri="{BB962C8B-B14F-4D97-AF65-F5344CB8AC3E}">
        <p14:creationId xmlns:p14="http://schemas.microsoft.com/office/powerpoint/2010/main" val="319147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data box remains an important motivator for thinking about the data we collect and how it can be understood, it is not itself a theoretical model. But in the latter half of the 20th century, work by Jack Wright, </a:t>
            </a:r>
            <a:r>
              <a:rPr lang="en-US" dirty="0" err="1"/>
              <a:t>yuichi</a:t>
            </a:r>
            <a:r>
              <a:rPr lang="en-US" dirty="0"/>
              <a:t> Shoda, and Walter Mischel offered a model for understanding the interplay of psychological and situational phenomena within an individual.</a:t>
            </a:r>
          </a:p>
          <a:p>
            <a:endParaRPr lang="en-US" dirty="0"/>
          </a:p>
          <a:p>
            <a:r>
              <a:rPr lang="en-US" dirty="0"/>
              <a:t>First, some of Jack's early work considered personality as sets of so-called if...then contingencies, which captured probabilistic relationships between the physical and psychological contexts individuals inhabited and the behaviors and experiences they enact or have. So rather than seeing personality as aggregated across situations, contexts, and time, personality was seen as the profile of behaviors and experiences most typical in response to situational contexts. In other words, situations were an important and critical part of personality, not a </a:t>
            </a:r>
            <a:r>
              <a:rPr lang="en-US" dirty="0" err="1"/>
              <a:t>nuissance</a:t>
            </a:r>
            <a:r>
              <a:rPr lang="en-US" dirty="0"/>
              <a:t> to how we think about tendencies. </a:t>
            </a:r>
          </a:p>
        </p:txBody>
      </p:sp>
      <p:sp>
        <p:nvSpPr>
          <p:cNvPr id="4" name="Slide Number Placeholder 3"/>
          <p:cNvSpPr>
            <a:spLocks noGrp="1"/>
          </p:cNvSpPr>
          <p:nvPr>
            <p:ph type="sldNum" sz="quarter" idx="5"/>
          </p:nvPr>
        </p:nvSpPr>
        <p:spPr/>
        <p:txBody>
          <a:bodyPr/>
          <a:lstStyle/>
          <a:p>
            <a:fld id="{EE0FC9B9-325B-6C48-A289-E1338E8D9E1A}" type="slidenum">
              <a:rPr lang="en-US" smtClean="0"/>
              <a:pPr/>
              <a:t>27</a:t>
            </a:fld>
            <a:endParaRPr lang="en-US" dirty="0"/>
          </a:p>
        </p:txBody>
      </p:sp>
    </p:spTree>
    <p:extLst>
      <p:ext uri="{BB962C8B-B14F-4D97-AF65-F5344CB8AC3E}">
        <p14:creationId xmlns:p14="http://schemas.microsoft.com/office/powerpoint/2010/main" val="1292908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data box remains an important motivator for thinking about the data we collect and how it can be understood, it is not itself a theoretical model. But in the latter half of the 20th century, work by Jack Wright, </a:t>
            </a:r>
            <a:r>
              <a:rPr lang="en-US" dirty="0" err="1"/>
              <a:t>yuichi</a:t>
            </a:r>
            <a:r>
              <a:rPr lang="en-US" dirty="0"/>
              <a:t> Shoda, and Walter Mischel offered a model for understanding the interplay of psychological and situational phenomena within an individual.</a:t>
            </a:r>
          </a:p>
          <a:p>
            <a:endParaRPr lang="en-US" dirty="0"/>
          </a:p>
          <a:p>
            <a:r>
              <a:rPr lang="en-US" dirty="0"/>
              <a:t>First, some of Jack's early work considered personality as sets of so-called if...then contingencies, which captured probabilistic relationships between the physical and psychological contexts individuals inhabited and the behaviors and experiences they enact or have. So rather than seeing personality as aggregated across situations, contexts, and time, personality was seen as the profile of behaviors and experiences most typical in response to situational contexts. In other words, situations were an important and critical part of personality, not a </a:t>
            </a:r>
            <a:r>
              <a:rPr lang="en-US" dirty="0" err="1"/>
              <a:t>nuissance</a:t>
            </a:r>
            <a:r>
              <a:rPr lang="en-US" dirty="0"/>
              <a:t> to how we think about tendencies. </a:t>
            </a:r>
          </a:p>
        </p:txBody>
      </p:sp>
      <p:sp>
        <p:nvSpPr>
          <p:cNvPr id="4" name="Slide Number Placeholder 3"/>
          <p:cNvSpPr>
            <a:spLocks noGrp="1"/>
          </p:cNvSpPr>
          <p:nvPr>
            <p:ph type="sldNum" sz="quarter" idx="5"/>
          </p:nvPr>
        </p:nvSpPr>
        <p:spPr/>
        <p:txBody>
          <a:bodyPr/>
          <a:lstStyle/>
          <a:p>
            <a:fld id="{EE0FC9B9-325B-6C48-A289-E1338E8D9E1A}" type="slidenum">
              <a:rPr lang="en-US" smtClean="0"/>
              <a:pPr/>
              <a:t>28</a:t>
            </a:fld>
            <a:endParaRPr lang="en-US" dirty="0"/>
          </a:p>
        </p:txBody>
      </p:sp>
    </p:spTree>
    <p:extLst>
      <p:ext uri="{BB962C8B-B14F-4D97-AF65-F5344CB8AC3E}">
        <p14:creationId xmlns:p14="http://schemas.microsoft.com/office/powerpoint/2010/main" val="2427465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Walter and Yuichi's Cognitive Affective Personality System brought if...then contingencies together in a meta-model using concepts from dynamical systems theory. Although the nuances of the model are beyond the scope of todays talk, the main features are that personality can be captured as a system of mediating cognitive affective units and their relationships to one another. But these relationships don't unfold in a vacuum. Rather, situational features and perceptions activate specific cognitive affective units, whose interactions with each other, in turn, dynamically produce behaviors and experiences. Such a model both describes the personality of an individual but also explains patterns of behaviors.</a:t>
            </a:r>
          </a:p>
        </p:txBody>
      </p:sp>
      <p:sp>
        <p:nvSpPr>
          <p:cNvPr id="4" name="Slide Number Placeholder 3"/>
          <p:cNvSpPr>
            <a:spLocks noGrp="1"/>
          </p:cNvSpPr>
          <p:nvPr>
            <p:ph type="sldNum" sz="quarter" idx="5"/>
          </p:nvPr>
        </p:nvSpPr>
        <p:spPr/>
        <p:txBody>
          <a:bodyPr/>
          <a:lstStyle/>
          <a:p>
            <a:fld id="{EE0FC9B9-325B-6C48-A289-E1338E8D9E1A}" type="slidenum">
              <a:rPr lang="en-US" smtClean="0"/>
              <a:pPr/>
              <a:t>29</a:t>
            </a:fld>
            <a:endParaRPr lang="en-US" dirty="0"/>
          </a:p>
        </p:txBody>
      </p:sp>
    </p:spTree>
    <p:extLst>
      <p:ext uri="{BB962C8B-B14F-4D97-AF65-F5344CB8AC3E}">
        <p14:creationId xmlns:p14="http://schemas.microsoft.com/office/powerpoint/2010/main" val="61900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30</a:t>
            </a:fld>
            <a:endParaRPr lang="en-US"/>
          </a:p>
        </p:txBody>
      </p:sp>
    </p:spTree>
    <p:extLst>
      <p:ext uri="{BB962C8B-B14F-4D97-AF65-F5344CB8AC3E}">
        <p14:creationId xmlns:p14="http://schemas.microsoft.com/office/powerpoint/2010/main" val="1404101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32</a:t>
            </a:fld>
            <a:endParaRPr lang="en-US"/>
          </a:p>
        </p:txBody>
      </p:sp>
    </p:spTree>
    <p:extLst>
      <p:ext uri="{BB962C8B-B14F-4D97-AF65-F5344CB8AC3E}">
        <p14:creationId xmlns:p14="http://schemas.microsoft.com/office/powerpoint/2010/main" val="1673811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Graphical VAR results in a regularized matrix of partial correlation coefficients whose patterns can be visualized as a network for each participant separately</a:t>
            </a:r>
          </a:p>
        </p:txBody>
      </p:sp>
      <p:sp>
        <p:nvSpPr>
          <p:cNvPr id="4" name="Slide Number Placeholder 3"/>
          <p:cNvSpPr>
            <a:spLocks noGrp="1"/>
          </p:cNvSpPr>
          <p:nvPr>
            <p:ph type="sldNum" sz="quarter" idx="10"/>
          </p:nvPr>
        </p:nvSpPr>
        <p:spPr/>
        <p:txBody>
          <a:bodyPr/>
          <a:lstStyle/>
          <a:p>
            <a:fld id="{8DF4B266-D6F1-954D-80EC-3CF0FD77CED0}" type="slidenum">
              <a:rPr lang="en-US" smtClean="0"/>
              <a:t>33</a:t>
            </a:fld>
            <a:endParaRPr lang="en-US"/>
          </a:p>
        </p:txBody>
      </p:sp>
    </p:spTree>
    <p:extLst>
      <p:ext uri="{BB962C8B-B14F-4D97-AF65-F5344CB8AC3E}">
        <p14:creationId xmlns:p14="http://schemas.microsoft.com/office/powerpoint/2010/main" val="214093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 sampling data are also called multivariate time series data. Essentially, you end up with a data matrix that looks like this, where instead of each row indicating responses from a different individual, the rows indicate momentary observations from a single individual on a </a:t>
            </a:r>
            <a:r>
              <a:rPr lang="en-US" dirty="0" err="1"/>
              <a:t>numbe</a:t>
            </a:r>
            <a:r>
              <a:rPr lang="en-US" dirty="0"/>
              <a:t> </a:t>
            </a:r>
            <a:r>
              <a:rPr lang="en-US" dirty="0" err="1"/>
              <a:t>rof</a:t>
            </a:r>
            <a:r>
              <a:rPr lang="en-US" dirty="0"/>
              <a:t> trait constructs. </a:t>
            </a:r>
          </a:p>
          <a:p>
            <a:endParaRPr lang="en-US" dirty="0"/>
          </a:p>
          <a:p>
            <a:r>
              <a:rPr lang="en-US" dirty="0"/>
              <a:t>Much as how we can look at how trait constructs are related to one another across people, these data allow us to ask how they are related within a person </a:t>
            </a:r>
            <a:r>
              <a:rPr lang="en-US" dirty="0" err="1"/>
              <a:t>idiographically</a:t>
            </a:r>
            <a:r>
              <a:rPr lang="en-US" dirty="0"/>
              <a:t>. </a:t>
            </a:r>
          </a:p>
        </p:txBody>
      </p:sp>
      <p:sp>
        <p:nvSpPr>
          <p:cNvPr id="4" name="Slide Number Placeholder 3"/>
          <p:cNvSpPr>
            <a:spLocks noGrp="1"/>
          </p:cNvSpPr>
          <p:nvPr>
            <p:ph type="sldNum" sz="quarter" idx="5"/>
          </p:nvPr>
        </p:nvSpPr>
        <p:spPr/>
        <p:txBody>
          <a:bodyPr/>
          <a:lstStyle/>
          <a:p>
            <a:fld id="{3D36F060-1DC9-D54C-A027-3597AF0C0B98}" type="slidenum">
              <a:rPr lang="en-US" smtClean="0"/>
              <a:t>34</a:t>
            </a:fld>
            <a:endParaRPr lang="en-US"/>
          </a:p>
        </p:txBody>
      </p:sp>
    </p:spTree>
    <p:extLst>
      <p:ext uri="{BB962C8B-B14F-4D97-AF65-F5344CB8AC3E}">
        <p14:creationId xmlns:p14="http://schemas.microsoft.com/office/powerpoint/2010/main" val="3149725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correlations can be visualized as networks, whose properties can be analyzed to tell us something about the structure of individual differences</a:t>
            </a:r>
          </a:p>
        </p:txBody>
      </p:sp>
      <p:sp>
        <p:nvSpPr>
          <p:cNvPr id="4" name="Slide Number Placeholder 3"/>
          <p:cNvSpPr>
            <a:spLocks noGrp="1"/>
          </p:cNvSpPr>
          <p:nvPr>
            <p:ph type="sldNum" sz="quarter" idx="5"/>
          </p:nvPr>
        </p:nvSpPr>
        <p:spPr/>
        <p:txBody>
          <a:bodyPr/>
          <a:lstStyle/>
          <a:p>
            <a:fld id="{3D36F060-1DC9-D54C-A027-3597AF0C0B98}" type="slidenum">
              <a:rPr lang="en-US" smtClean="0"/>
              <a:t>35</a:t>
            </a:fld>
            <a:endParaRPr lang="en-US"/>
          </a:p>
        </p:txBody>
      </p:sp>
    </p:spTree>
    <p:extLst>
      <p:ext uri="{BB962C8B-B14F-4D97-AF65-F5344CB8AC3E}">
        <p14:creationId xmlns:p14="http://schemas.microsoft.com/office/powerpoint/2010/main" val="1038417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second, an idiographic approach, asks questions about the structure and development of personality at the level of a single person relative to only him or herself. Despite a small number of studies examining the individual level structure of personality, idiographic studies of personality have been much more limited</a:t>
            </a:r>
          </a:p>
        </p:txBody>
      </p:sp>
      <p:sp>
        <p:nvSpPr>
          <p:cNvPr id="4" name="Slide Number Placeholder 3"/>
          <p:cNvSpPr>
            <a:spLocks noGrp="1"/>
          </p:cNvSpPr>
          <p:nvPr>
            <p:ph type="sldNum" sz="quarter" idx="10"/>
          </p:nvPr>
        </p:nvSpPr>
        <p:spPr/>
        <p:txBody>
          <a:bodyPr/>
          <a:lstStyle/>
          <a:p>
            <a:fld id="{DF8C7611-33D0-5D4D-97A9-0E468B5F1BF6}" type="slidenum">
              <a:rPr lang="en-US" smtClean="0"/>
              <a:t>37</a:t>
            </a:fld>
            <a:endParaRPr lang="en-US"/>
          </a:p>
        </p:txBody>
      </p:sp>
    </p:spTree>
    <p:extLst>
      <p:ext uri="{BB962C8B-B14F-4D97-AF65-F5344CB8AC3E}">
        <p14:creationId xmlns:p14="http://schemas.microsoft.com/office/powerpoint/2010/main" val="222687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But network models have great potential in personality. When coupled with intensive longitudinal data collection, such as that collected using experience sampling or daily diary measures, network models can also be created for individual people, allowing for unique interdependencies among responses. </a:t>
            </a:r>
          </a:p>
          <a:p>
            <a:endParaRPr lang="en-US" baseline="0" dirty="0"/>
          </a:p>
          <a:p>
            <a:r>
              <a:rPr lang="en-US" baseline="0" dirty="0"/>
              <a:t>Such an approach has the advantage of allowing us to model personality closer to the level of a person. In other words, we can model unique relationships among the individuals self-reported observable and unobservable experiences, which may finally allow us to answer the question of whether idiographic assessments of personality do stack up to the power of nomothetic assessments.</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38</a:t>
            </a:fld>
            <a:endParaRPr lang="en-US"/>
          </a:p>
        </p:txBody>
      </p:sp>
    </p:spTree>
    <p:extLst>
      <p:ext uri="{BB962C8B-B14F-4D97-AF65-F5344CB8AC3E}">
        <p14:creationId xmlns:p14="http://schemas.microsoft.com/office/powerpoint/2010/main" val="1269228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4</a:t>
            </a:fld>
            <a:endParaRPr lang="en-US"/>
          </a:p>
        </p:txBody>
      </p:sp>
    </p:spTree>
    <p:extLst>
      <p:ext uri="{BB962C8B-B14F-4D97-AF65-F5344CB8AC3E}">
        <p14:creationId xmlns:p14="http://schemas.microsoft.com/office/powerpoint/2010/main" val="3388018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pPr/>
              <a:t>40</a:t>
            </a:fld>
            <a:endParaRPr lang="en-US" dirty="0"/>
          </a:p>
        </p:txBody>
      </p:sp>
    </p:spTree>
    <p:extLst>
      <p:ext uri="{BB962C8B-B14F-4D97-AF65-F5344CB8AC3E}">
        <p14:creationId xmlns:p14="http://schemas.microsoft.com/office/powerpoint/2010/main" val="352424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we can also look at the structure of an individual’s personality at separate waves, collected one year apart, testing for the degree of consistency and change across that time span</a:t>
            </a:r>
          </a:p>
        </p:txBody>
      </p:sp>
      <p:sp>
        <p:nvSpPr>
          <p:cNvPr id="4" name="Slide Number Placeholder 3"/>
          <p:cNvSpPr>
            <a:spLocks noGrp="1"/>
          </p:cNvSpPr>
          <p:nvPr>
            <p:ph type="sldNum" sz="quarter" idx="5"/>
          </p:nvPr>
        </p:nvSpPr>
        <p:spPr/>
        <p:txBody>
          <a:bodyPr/>
          <a:lstStyle/>
          <a:p>
            <a:fld id="{EE0FC9B9-325B-6C48-A289-E1338E8D9E1A}" type="slidenum">
              <a:rPr lang="en-US" smtClean="0"/>
              <a:pPr/>
              <a:t>43</a:t>
            </a:fld>
            <a:endParaRPr lang="en-US" dirty="0"/>
          </a:p>
        </p:txBody>
      </p:sp>
    </p:spTree>
    <p:extLst>
      <p:ext uri="{BB962C8B-B14F-4D97-AF65-F5344CB8AC3E}">
        <p14:creationId xmlns:p14="http://schemas.microsoft.com/office/powerpoint/2010/main" val="3383372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see that some individuals show similar structures over time while others appear to show weaker similarity</a:t>
            </a:r>
          </a:p>
        </p:txBody>
      </p:sp>
      <p:sp>
        <p:nvSpPr>
          <p:cNvPr id="4" name="Slide Number Placeholder 3"/>
          <p:cNvSpPr>
            <a:spLocks noGrp="1"/>
          </p:cNvSpPr>
          <p:nvPr>
            <p:ph type="sldNum" sz="quarter" idx="5"/>
          </p:nvPr>
        </p:nvSpPr>
        <p:spPr/>
        <p:txBody>
          <a:bodyPr/>
          <a:lstStyle/>
          <a:p>
            <a:fld id="{EE0FC9B9-325B-6C48-A289-E1338E8D9E1A}" type="slidenum">
              <a:rPr lang="en-US" smtClean="0"/>
              <a:pPr/>
              <a:t>44</a:t>
            </a:fld>
            <a:endParaRPr lang="en-US" dirty="0"/>
          </a:p>
        </p:txBody>
      </p:sp>
    </p:spTree>
    <p:extLst>
      <p:ext uri="{BB962C8B-B14F-4D97-AF65-F5344CB8AC3E}">
        <p14:creationId xmlns:p14="http://schemas.microsoft.com/office/powerpoint/2010/main" val="843744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quantify this, we can actually correlate the regularized partial correlation matrices to see their association across waves, with higher correlations indicating more similar patterns of associations</a:t>
            </a:r>
          </a:p>
        </p:txBody>
      </p:sp>
      <p:sp>
        <p:nvSpPr>
          <p:cNvPr id="4" name="Slide Number Placeholder 3"/>
          <p:cNvSpPr>
            <a:spLocks noGrp="1"/>
          </p:cNvSpPr>
          <p:nvPr>
            <p:ph type="sldNum" sz="quarter" idx="5"/>
          </p:nvPr>
        </p:nvSpPr>
        <p:spPr/>
        <p:txBody>
          <a:bodyPr/>
          <a:lstStyle/>
          <a:p>
            <a:fld id="{EE0FC9B9-325B-6C48-A289-E1338E8D9E1A}" type="slidenum">
              <a:rPr lang="en-US" smtClean="0"/>
              <a:pPr/>
              <a:t>45</a:t>
            </a:fld>
            <a:endParaRPr lang="en-US" dirty="0"/>
          </a:p>
        </p:txBody>
      </p:sp>
    </p:spTree>
    <p:extLst>
      <p:ext uri="{BB962C8B-B14F-4D97-AF65-F5344CB8AC3E}">
        <p14:creationId xmlns:p14="http://schemas.microsoft.com/office/powerpoint/2010/main" val="1262113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do this for each individual, we can combine the results into a density distribution that evidences the overall pattern. </a:t>
            </a:r>
          </a:p>
        </p:txBody>
      </p:sp>
      <p:sp>
        <p:nvSpPr>
          <p:cNvPr id="4" name="Slide Number Placeholder 3"/>
          <p:cNvSpPr>
            <a:spLocks noGrp="1"/>
          </p:cNvSpPr>
          <p:nvPr>
            <p:ph type="sldNum" sz="quarter" idx="5"/>
          </p:nvPr>
        </p:nvSpPr>
        <p:spPr/>
        <p:txBody>
          <a:bodyPr/>
          <a:lstStyle/>
          <a:p>
            <a:fld id="{EE0FC9B9-325B-6C48-A289-E1338E8D9E1A}" type="slidenum">
              <a:rPr lang="en-US" smtClean="0"/>
              <a:pPr/>
              <a:t>46</a:t>
            </a:fld>
            <a:endParaRPr lang="en-US" dirty="0"/>
          </a:p>
        </p:txBody>
      </p:sp>
    </p:spTree>
    <p:extLst>
      <p:ext uri="{BB962C8B-B14F-4D97-AF65-F5344CB8AC3E}">
        <p14:creationId xmlns:p14="http://schemas.microsoft.com/office/powerpoint/2010/main" val="3766945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COVID-19 pandemic, I had been conducting a longitudinal ESM study called the Intentional Personality Change Study. But due to COVID, the intentional change part got paused to instead track changes that occurred in individual’s personalities following the COVID-19 pandemic.</a:t>
            </a:r>
          </a:p>
        </p:txBody>
      </p:sp>
      <p:sp>
        <p:nvSpPr>
          <p:cNvPr id="4" name="Slide Number Placeholder 3"/>
          <p:cNvSpPr>
            <a:spLocks noGrp="1"/>
          </p:cNvSpPr>
          <p:nvPr>
            <p:ph type="sldNum" sz="quarter" idx="5"/>
          </p:nvPr>
        </p:nvSpPr>
        <p:spPr/>
        <p:txBody>
          <a:bodyPr/>
          <a:lstStyle/>
          <a:p>
            <a:fld id="{EE0FC9B9-325B-6C48-A289-E1338E8D9E1A}" type="slidenum">
              <a:rPr lang="en-US" smtClean="0"/>
              <a:pPr/>
              <a:t>51</a:t>
            </a:fld>
            <a:endParaRPr lang="en-US" dirty="0"/>
          </a:p>
        </p:txBody>
      </p:sp>
    </p:spTree>
    <p:extLst>
      <p:ext uri="{BB962C8B-B14F-4D97-AF65-F5344CB8AC3E}">
        <p14:creationId xmlns:p14="http://schemas.microsoft.com/office/powerpoint/2010/main" val="404040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53</a:t>
            </a:fld>
            <a:endParaRPr lang="en-US"/>
          </a:p>
        </p:txBody>
      </p:sp>
    </p:spTree>
    <p:extLst>
      <p:ext uri="{BB962C8B-B14F-4D97-AF65-F5344CB8AC3E}">
        <p14:creationId xmlns:p14="http://schemas.microsoft.com/office/powerpoint/2010/main" val="593512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55</a:t>
            </a:fld>
            <a:endParaRPr lang="en-US"/>
          </a:p>
        </p:txBody>
      </p:sp>
    </p:spTree>
    <p:extLst>
      <p:ext uri="{BB962C8B-B14F-4D97-AF65-F5344CB8AC3E}">
        <p14:creationId xmlns:p14="http://schemas.microsoft.com/office/powerpoint/2010/main" val="3351161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F8C7611-33D0-5D4D-97A9-0E468B5F1BF6}" type="slidenum">
              <a:rPr lang="en-US" smtClean="0"/>
              <a:t>56</a:t>
            </a:fld>
            <a:endParaRPr lang="en-US"/>
          </a:p>
        </p:txBody>
      </p:sp>
    </p:spTree>
    <p:extLst>
      <p:ext uri="{BB962C8B-B14F-4D97-AF65-F5344CB8AC3E}">
        <p14:creationId xmlns:p14="http://schemas.microsoft.com/office/powerpoint/2010/main" val="1427587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talk about how personality unfolds over time and why it's important to consider these individual-level, idiographic structures of personality and not just look at average structures, we're going to shift gears a bit to talk about life satisfaction and satisfaction in domains of life.</a:t>
            </a:r>
          </a:p>
          <a:p>
            <a:endParaRPr lang="en-US" dirty="0"/>
          </a:p>
          <a:p>
            <a:r>
              <a:rPr lang="en-US" dirty="0"/>
              <a:t>Life satisfaction offers a really unique opportunity to work through why </a:t>
            </a:r>
            <a:r>
              <a:rPr lang="en-US" dirty="0" err="1"/>
              <a:t>disaggragating</a:t>
            </a:r>
            <a:r>
              <a:rPr lang="en-US" dirty="0"/>
              <a:t> individual's patterns from average patterns across a population because there is rich theoretical thinking about the patterns and their direction.</a:t>
            </a:r>
          </a:p>
        </p:txBody>
      </p:sp>
      <p:sp>
        <p:nvSpPr>
          <p:cNvPr id="4" name="Slide Number Placeholder 3"/>
          <p:cNvSpPr>
            <a:spLocks noGrp="1"/>
          </p:cNvSpPr>
          <p:nvPr>
            <p:ph type="sldNum" sz="quarter" idx="5"/>
          </p:nvPr>
        </p:nvSpPr>
        <p:spPr/>
        <p:txBody>
          <a:bodyPr/>
          <a:lstStyle/>
          <a:p>
            <a:fld id="{EE0FC9B9-325B-6C48-A289-E1338E8D9E1A}" type="slidenum">
              <a:rPr lang="en-US" smtClean="0"/>
              <a:pPr/>
              <a:t>57</a:t>
            </a:fld>
            <a:endParaRPr lang="en-US" dirty="0"/>
          </a:p>
        </p:txBody>
      </p:sp>
    </p:spTree>
    <p:extLst>
      <p:ext uri="{BB962C8B-B14F-4D97-AF65-F5344CB8AC3E}">
        <p14:creationId xmlns:p14="http://schemas.microsoft.com/office/powerpoint/2010/main" val="256672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Personality traits are stable but they also show change</a:t>
            </a:r>
          </a:p>
          <a:p>
            <a:r>
              <a:rPr lang="en-US" dirty="0"/>
              <a:t>That change varies in </a:t>
            </a:r>
          </a:p>
          <a:p>
            <a:r>
              <a:rPr lang="en-US" dirty="0"/>
              <a:t>	direction, with … </a:t>
            </a:r>
          </a:p>
          <a:p>
            <a:r>
              <a:rPr lang="en-US" dirty="0"/>
              <a:t>	magnitude, with …</a:t>
            </a:r>
          </a:p>
          <a:p>
            <a:r>
              <a:rPr lang="en-US" dirty="0"/>
              <a:t>	and time, with …</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6</a:t>
            </a:fld>
            <a:endParaRPr lang="en-US"/>
          </a:p>
        </p:txBody>
      </p:sp>
    </p:spTree>
    <p:extLst>
      <p:ext uri="{BB962C8B-B14F-4D97-AF65-F5344CB8AC3E}">
        <p14:creationId xmlns:p14="http://schemas.microsoft.com/office/powerpoint/2010/main" val="2464106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talk about how personality unfolds over time and why it's important to consider these individual-level, idiographic structures of personality and not just look at average structures, we're going to shift gears a bit to talk about life satisfaction and satisfaction in domains of life.</a:t>
            </a:r>
          </a:p>
          <a:p>
            <a:endParaRPr lang="en-US" dirty="0"/>
          </a:p>
          <a:p>
            <a:r>
              <a:rPr lang="en-US" dirty="0"/>
              <a:t>Life satisfaction offers a really unique opportunity to work through why </a:t>
            </a:r>
            <a:r>
              <a:rPr lang="en-US" dirty="0" err="1"/>
              <a:t>disaggragating</a:t>
            </a:r>
            <a:r>
              <a:rPr lang="en-US" dirty="0"/>
              <a:t> individual's patterns from average patterns across a population because there is rich theoretical thinking about the patterns and their direction.</a:t>
            </a:r>
          </a:p>
        </p:txBody>
      </p:sp>
      <p:sp>
        <p:nvSpPr>
          <p:cNvPr id="4" name="Slide Number Placeholder 3"/>
          <p:cNvSpPr>
            <a:spLocks noGrp="1"/>
          </p:cNvSpPr>
          <p:nvPr>
            <p:ph type="sldNum" sz="quarter" idx="5"/>
          </p:nvPr>
        </p:nvSpPr>
        <p:spPr/>
        <p:txBody>
          <a:bodyPr/>
          <a:lstStyle/>
          <a:p>
            <a:fld id="{EE0FC9B9-325B-6C48-A289-E1338E8D9E1A}" type="slidenum">
              <a:rPr lang="en-US" smtClean="0"/>
              <a:pPr/>
              <a:t>58</a:t>
            </a:fld>
            <a:endParaRPr lang="en-US" dirty="0"/>
          </a:p>
        </p:txBody>
      </p:sp>
    </p:spTree>
    <p:extLst>
      <p:ext uri="{BB962C8B-B14F-4D97-AF65-F5344CB8AC3E}">
        <p14:creationId xmlns:p14="http://schemas.microsoft.com/office/powerpoint/2010/main" val="3168682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p>
        </p:txBody>
      </p:sp>
      <p:sp>
        <p:nvSpPr>
          <p:cNvPr id="4" name="Slide Number Placeholder 3"/>
          <p:cNvSpPr>
            <a:spLocks noGrp="1"/>
          </p:cNvSpPr>
          <p:nvPr>
            <p:ph type="sldNum" sz="quarter" idx="5"/>
          </p:nvPr>
        </p:nvSpPr>
        <p:spPr/>
        <p:txBody>
          <a:bodyPr/>
          <a:lstStyle/>
          <a:p>
            <a:fld id="{EE0FC9B9-325B-6C48-A289-E1338E8D9E1A}" type="slidenum">
              <a:rPr lang="en-US" smtClean="0"/>
              <a:pPr/>
              <a:t>60</a:t>
            </a:fld>
            <a:endParaRPr lang="en-US" dirty="0"/>
          </a:p>
        </p:txBody>
      </p:sp>
    </p:spTree>
    <p:extLst>
      <p:ext uri="{BB962C8B-B14F-4D97-AF65-F5344CB8AC3E}">
        <p14:creationId xmlns:p14="http://schemas.microsoft.com/office/powerpoint/2010/main" val="1356773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we can look at the average within-person effects in each of the five studies. When we do, we see bidirectional patterns of relationships between overall and domain satisfaction across the studies.</a:t>
            </a:r>
          </a:p>
        </p:txBody>
      </p:sp>
      <p:sp>
        <p:nvSpPr>
          <p:cNvPr id="4" name="Slide Number Placeholder 3"/>
          <p:cNvSpPr>
            <a:spLocks noGrp="1"/>
          </p:cNvSpPr>
          <p:nvPr>
            <p:ph type="sldNum" sz="quarter" idx="5"/>
          </p:nvPr>
        </p:nvSpPr>
        <p:spPr/>
        <p:txBody>
          <a:bodyPr/>
          <a:lstStyle/>
          <a:p>
            <a:fld id="{EE0FC9B9-325B-6C48-A289-E1338E8D9E1A}" type="slidenum">
              <a:rPr lang="en-US" smtClean="0"/>
              <a:pPr/>
              <a:t>65</a:t>
            </a:fld>
            <a:endParaRPr lang="en-US" dirty="0"/>
          </a:p>
        </p:txBody>
      </p:sp>
    </p:spTree>
    <p:extLst>
      <p:ext uri="{BB962C8B-B14F-4D97-AF65-F5344CB8AC3E}">
        <p14:creationId xmlns:p14="http://schemas.microsoft.com/office/powerpoint/2010/main" val="3354112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issue with looking at average within-person effects is that it will not necessarily represent any given individual person. Indeed, there are a number of patterns that could be present even the average pattern appears to be bidirectional</a:t>
            </a:r>
          </a:p>
          <a:p>
            <a:endParaRPr lang="en-US" dirty="0"/>
          </a:p>
          <a:p>
            <a:r>
              <a:rPr lang="en-US" dirty="0"/>
              <a:t>And we can quantify this using network measures like in strength to life satisfaction and out strength from life satisfaction. In strength captures the degree of bottom-up associations and out-strength captures the degree of top down associations. Being high in both is bidirectional. Then, using this, we can quantify the pattern within a person and look at the proportion of individuals in each study who show different </a:t>
            </a:r>
            <a:r>
              <a:rPr lang="en-US" dirty="0" err="1"/>
              <a:t>pattrns</a:t>
            </a:r>
            <a:r>
              <a:rPr lang="en-US" dirty="0"/>
              <a:t>.</a:t>
            </a:r>
          </a:p>
        </p:txBody>
      </p:sp>
      <p:sp>
        <p:nvSpPr>
          <p:cNvPr id="4" name="Slide Number Placeholder 3"/>
          <p:cNvSpPr>
            <a:spLocks noGrp="1"/>
          </p:cNvSpPr>
          <p:nvPr>
            <p:ph type="sldNum" sz="quarter" idx="5"/>
          </p:nvPr>
        </p:nvSpPr>
        <p:spPr/>
        <p:txBody>
          <a:bodyPr/>
          <a:lstStyle/>
          <a:p>
            <a:fld id="{EE0FC9B9-325B-6C48-A289-E1338E8D9E1A}" type="slidenum">
              <a:rPr lang="en-US" smtClean="0"/>
              <a:pPr/>
              <a:t>66</a:t>
            </a:fld>
            <a:endParaRPr lang="en-US" dirty="0"/>
          </a:p>
        </p:txBody>
      </p:sp>
    </p:spTree>
    <p:extLst>
      <p:ext uri="{BB962C8B-B14F-4D97-AF65-F5344CB8AC3E}">
        <p14:creationId xmlns:p14="http://schemas.microsoft.com/office/powerpoint/2010/main" val="4117607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we can look at the average within-person effects in each of the five studies. When we do, we see bidirectional patterns of relationships between overall and domain satisfaction across the studies.</a:t>
            </a:r>
          </a:p>
        </p:txBody>
      </p:sp>
      <p:sp>
        <p:nvSpPr>
          <p:cNvPr id="4" name="Slide Number Placeholder 3"/>
          <p:cNvSpPr>
            <a:spLocks noGrp="1"/>
          </p:cNvSpPr>
          <p:nvPr>
            <p:ph type="sldNum" sz="quarter" idx="5"/>
          </p:nvPr>
        </p:nvSpPr>
        <p:spPr/>
        <p:txBody>
          <a:bodyPr/>
          <a:lstStyle/>
          <a:p>
            <a:fld id="{EE0FC9B9-325B-6C48-A289-E1338E8D9E1A}" type="slidenum">
              <a:rPr lang="en-US" smtClean="0"/>
              <a:pPr/>
              <a:t>67</a:t>
            </a:fld>
            <a:endParaRPr lang="en-US" dirty="0"/>
          </a:p>
        </p:txBody>
      </p:sp>
    </p:spTree>
    <p:extLst>
      <p:ext uri="{BB962C8B-B14F-4D97-AF65-F5344CB8AC3E}">
        <p14:creationId xmlns:p14="http://schemas.microsoft.com/office/powerpoint/2010/main" val="454182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t>68</a:t>
            </a:fld>
            <a:endParaRPr lang="en-US"/>
          </a:p>
        </p:txBody>
      </p:sp>
    </p:spTree>
    <p:extLst>
      <p:ext uri="{BB962C8B-B14F-4D97-AF65-F5344CB8AC3E}">
        <p14:creationId xmlns:p14="http://schemas.microsoft.com/office/powerpoint/2010/main" val="4276326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t>69</a:t>
            </a:fld>
            <a:endParaRPr lang="en-US"/>
          </a:p>
        </p:txBody>
      </p:sp>
    </p:spTree>
    <p:extLst>
      <p:ext uri="{BB962C8B-B14F-4D97-AF65-F5344CB8AC3E}">
        <p14:creationId xmlns:p14="http://schemas.microsoft.com/office/powerpoint/2010/main" val="1829852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t>70</a:t>
            </a:fld>
            <a:endParaRPr lang="en-US"/>
          </a:p>
        </p:txBody>
      </p:sp>
    </p:spTree>
    <p:extLst>
      <p:ext uri="{BB962C8B-B14F-4D97-AF65-F5344CB8AC3E}">
        <p14:creationId xmlns:p14="http://schemas.microsoft.com/office/powerpoint/2010/main" val="2558353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71</a:t>
            </a:fld>
            <a:endParaRPr lang="en-US"/>
          </a:p>
        </p:txBody>
      </p:sp>
    </p:spTree>
    <p:extLst>
      <p:ext uri="{BB962C8B-B14F-4D97-AF65-F5344CB8AC3E}">
        <p14:creationId xmlns:p14="http://schemas.microsoft.com/office/powerpoint/2010/main" val="2949707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73</a:t>
            </a:fld>
            <a:endParaRPr lang="en-US"/>
          </a:p>
        </p:txBody>
      </p:sp>
    </p:spTree>
    <p:extLst>
      <p:ext uri="{BB962C8B-B14F-4D97-AF65-F5344CB8AC3E}">
        <p14:creationId xmlns:p14="http://schemas.microsoft.com/office/powerpoint/2010/main" val="1368176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started looking for answers. And if I couldn’t find them in modern theories of personality, maybe I could find them in historical ones. And when I started reading Gordon Allport’s early work, I realized that there was a whole second track of personality psychology concerned exactly with the issues I was. For example, Allport defined personality as: </a:t>
            </a:r>
          </a:p>
        </p:txBody>
      </p:sp>
      <p:sp>
        <p:nvSpPr>
          <p:cNvPr id="4" name="Slide Number Placeholder 3"/>
          <p:cNvSpPr>
            <a:spLocks noGrp="1"/>
          </p:cNvSpPr>
          <p:nvPr>
            <p:ph type="sldNum" sz="quarter" idx="5"/>
          </p:nvPr>
        </p:nvSpPr>
        <p:spPr/>
        <p:txBody>
          <a:bodyPr/>
          <a:lstStyle/>
          <a:p>
            <a:fld id="{EE0FC9B9-325B-6C48-A289-E1338E8D9E1A}" type="slidenum">
              <a:rPr lang="en-US" smtClean="0"/>
              <a:pPr/>
              <a:t>20</a:t>
            </a:fld>
            <a:endParaRPr lang="en-US" dirty="0"/>
          </a:p>
        </p:txBody>
      </p:sp>
    </p:spTree>
    <p:extLst>
      <p:ext uri="{BB962C8B-B14F-4D97-AF65-F5344CB8AC3E}">
        <p14:creationId xmlns:p14="http://schemas.microsoft.com/office/powerpoint/2010/main" val="1282314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pPr/>
              <a:t>75</a:t>
            </a:fld>
            <a:endParaRPr lang="en-US" dirty="0"/>
          </a:p>
        </p:txBody>
      </p:sp>
    </p:spTree>
    <p:extLst>
      <p:ext uri="{BB962C8B-B14F-4D97-AF65-F5344CB8AC3E}">
        <p14:creationId xmlns:p14="http://schemas.microsoft.com/office/powerpoint/2010/main" val="3009339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Items scale that is cross-validated, correlation weighted, informative, and transparent.</a:t>
            </a:r>
          </a:p>
        </p:txBody>
      </p:sp>
      <p:sp>
        <p:nvSpPr>
          <p:cNvPr id="4" name="Slide Number Placeholder 3"/>
          <p:cNvSpPr>
            <a:spLocks noGrp="1"/>
          </p:cNvSpPr>
          <p:nvPr>
            <p:ph type="sldNum" sz="quarter" idx="5"/>
          </p:nvPr>
        </p:nvSpPr>
        <p:spPr/>
        <p:txBody>
          <a:bodyPr/>
          <a:lstStyle/>
          <a:p>
            <a:fld id="{EE0FC9B9-325B-6C48-A289-E1338E8D9E1A}" type="slidenum">
              <a:rPr lang="en-US" smtClean="0"/>
              <a:pPr/>
              <a:t>79</a:t>
            </a:fld>
            <a:endParaRPr lang="en-US" dirty="0"/>
          </a:p>
        </p:txBody>
      </p:sp>
    </p:spTree>
    <p:extLst>
      <p:ext uri="{BB962C8B-B14F-4D97-AF65-F5344CB8AC3E}">
        <p14:creationId xmlns:p14="http://schemas.microsoft.com/office/powerpoint/2010/main" val="1350548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Items scale that is cross-validated, correlation weighted, informative, and transparent.</a:t>
            </a:r>
          </a:p>
        </p:txBody>
      </p:sp>
      <p:sp>
        <p:nvSpPr>
          <p:cNvPr id="4" name="Slide Number Placeholder 3"/>
          <p:cNvSpPr>
            <a:spLocks noGrp="1"/>
          </p:cNvSpPr>
          <p:nvPr>
            <p:ph type="sldNum" sz="quarter" idx="5"/>
          </p:nvPr>
        </p:nvSpPr>
        <p:spPr/>
        <p:txBody>
          <a:bodyPr/>
          <a:lstStyle/>
          <a:p>
            <a:fld id="{EE0FC9B9-325B-6C48-A289-E1338E8D9E1A}" type="slidenum">
              <a:rPr lang="en-US" smtClean="0"/>
              <a:pPr/>
              <a:t>80</a:t>
            </a:fld>
            <a:endParaRPr lang="en-US" dirty="0"/>
          </a:p>
        </p:txBody>
      </p:sp>
    </p:spTree>
    <p:extLst>
      <p:ext uri="{BB962C8B-B14F-4D97-AF65-F5344CB8AC3E}">
        <p14:creationId xmlns:p14="http://schemas.microsoft.com/office/powerpoint/2010/main" val="3230689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quick summary is that these models did predict procrastination and loneliness accurately across methods.</a:t>
            </a:r>
          </a:p>
        </p:txBody>
      </p:sp>
      <p:sp>
        <p:nvSpPr>
          <p:cNvPr id="4" name="Slide Number Placeholder 3"/>
          <p:cNvSpPr>
            <a:spLocks noGrp="1"/>
          </p:cNvSpPr>
          <p:nvPr>
            <p:ph type="sldNum" sz="quarter" idx="5"/>
          </p:nvPr>
        </p:nvSpPr>
        <p:spPr/>
        <p:txBody>
          <a:bodyPr/>
          <a:lstStyle/>
          <a:p>
            <a:fld id="{EE0FC9B9-325B-6C48-A289-E1338E8D9E1A}" type="slidenum">
              <a:rPr lang="en-US" smtClean="0"/>
              <a:pPr/>
              <a:t>83</a:t>
            </a:fld>
            <a:endParaRPr lang="en-US" dirty="0"/>
          </a:p>
        </p:txBody>
      </p:sp>
    </p:spTree>
    <p:extLst>
      <p:ext uri="{BB962C8B-B14F-4D97-AF65-F5344CB8AC3E}">
        <p14:creationId xmlns:p14="http://schemas.microsoft.com/office/powerpoint/2010/main" val="281064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quick summary is that these models did predict procrastination and loneliness accurately across methods.</a:t>
            </a:r>
          </a:p>
        </p:txBody>
      </p:sp>
      <p:sp>
        <p:nvSpPr>
          <p:cNvPr id="4" name="Slide Number Placeholder 3"/>
          <p:cNvSpPr>
            <a:spLocks noGrp="1"/>
          </p:cNvSpPr>
          <p:nvPr>
            <p:ph type="sldNum" sz="quarter" idx="5"/>
          </p:nvPr>
        </p:nvSpPr>
        <p:spPr/>
        <p:txBody>
          <a:bodyPr/>
          <a:lstStyle/>
          <a:p>
            <a:fld id="{EE0FC9B9-325B-6C48-A289-E1338E8D9E1A}" type="slidenum">
              <a:rPr lang="en-US" smtClean="0"/>
              <a:pPr/>
              <a:t>84</a:t>
            </a:fld>
            <a:endParaRPr lang="en-US" dirty="0"/>
          </a:p>
        </p:txBody>
      </p:sp>
    </p:spTree>
    <p:extLst>
      <p:ext uri="{BB962C8B-B14F-4D97-AF65-F5344CB8AC3E}">
        <p14:creationId xmlns:p14="http://schemas.microsoft.com/office/powerpoint/2010/main" val="3922361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quick summary is that these models did predict procrastination and loneliness accurately across methods.</a:t>
            </a:r>
          </a:p>
        </p:txBody>
      </p:sp>
      <p:sp>
        <p:nvSpPr>
          <p:cNvPr id="4" name="Slide Number Placeholder 3"/>
          <p:cNvSpPr>
            <a:spLocks noGrp="1"/>
          </p:cNvSpPr>
          <p:nvPr>
            <p:ph type="sldNum" sz="quarter" idx="5"/>
          </p:nvPr>
        </p:nvSpPr>
        <p:spPr/>
        <p:txBody>
          <a:bodyPr/>
          <a:lstStyle/>
          <a:p>
            <a:fld id="{EE0FC9B9-325B-6C48-A289-E1338E8D9E1A}" type="slidenum">
              <a:rPr lang="en-US" smtClean="0"/>
              <a:pPr/>
              <a:t>85</a:t>
            </a:fld>
            <a:endParaRPr lang="en-US" dirty="0"/>
          </a:p>
        </p:txBody>
      </p:sp>
    </p:spTree>
    <p:extLst>
      <p:ext uri="{BB962C8B-B14F-4D97-AF65-F5344CB8AC3E}">
        <p14:creationId xmlns:p14="http://schemas.microsoft.com/office/powerpoint/2010/main" val="2956696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quick summary is that these models did predict procrastination and loneliness accurately across methods.</a:t>
            </a:r>
          </a:p>
        </p:txBody>
      </p:sp>
      <p:sp>
        <p:nvSpPr>
          <p:cNvPr id="4" name="Slide Number Placeholder 3"/>
          <p:cNvSpPr>
            <a:spLocks noGrp="1"/>
          </p:cNvSpPr>
          <p:nvPr>
            <p:ph type="sldNum" sz="quarter" idx="5"/>
          </p:nvPr>
        </p:nvSpPr>
        <p:spPr/>
        <p:txBody>
          <a:bodyPr/>
          <a:lstStyle/>
          <a:p>
            <a:fld id="{EE0FC9B9-325B-6C48-A289-E1338E8D9E1A}" type="slidenum">
              <a:rPr lang="en-US" smtClean="0"/>
              <a:pPr/>
              <a:t>86</a:t>
            </a:fld>
            <a:endParaRPr lang="en-US" dirty="0"/>
          </a:p>
        </p:txBody>
      </p:sp>
    </p:spTree>
    <p:extLst>
      <p:ext uri="{BB962C8B-B14F-4D97-AF65-F5344CB8AC3E}">
        <p14:creationId xmlns:p14="http://schemas.microsoft.com/office/powerpoint/2010/main" val="2768132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pPr/>
              <a:t>93</a:t>
            </a:fld>
            <a:endParaRPr lang="en-US" dirty="0"/>
          </a:p>
        </p:txBody>
      </p:sp>
    </p:spTree>
    <p:extLst>
      <p:ext uri="{BB962C8B-B14F-4D97-AF65-F5344CB8AC3E}">
        <p14:creationId xmlns:p14="http://schemas.microsoft.com/office/powerpoint/2010/main" val="617919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pPr/>
              <a:t>94</a:t>
            </a:fld>
            <a:endParaRPr lang="en-US" dirty="0"/>
          </a:p>
        </p:txBody>
      </p:sp>
    </p:spTree>
    <p:extLst>
      <p:ext uri="{BB962C8B-B14F-4D97-AF65-F5344CB8AC3E}">
        <p14:creationId xmlns:p14="http://schemas.microsoft.com/office/powerpoint/2010/main" val="7018325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pPr/>
              <a:t>95</a:t>
            </a:fld>
            <a:endParaRPr lang="en-US" dirty="0"/>
          </a:p>
        </p:txBody>
      </p:sp>
    </p:spTree>
    <p:extLst>
      <p:ext uri="{BB962C8B-B14F-4D97-AF65-F5344CB8AC3E}">
        <p14:creationId xmlns:p14="http://schemas.microsoft.com/office/powerpoint/2010/main" val="2006546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Although a huge and prominent theoretical development to this day, much of Cattell's work on P-technique remained much more limited until new data collection techniques made data with repeated assessments of individuals more common and easier to collect</a:t>
            </a:r>
          </a:p>
          <a:p>
            <a:endParaRPr lang="en-US" dirty="0"/>
          </a:p>
          <a:p>
            <a:r>
              <a:rPr lang="en-US" dirty="0"/>
              <a:t>In some ways, Cattell's data driven approaches to personality are the almost opposite of Allport's grand theorizing. And it wasn't until the latter half of the century that personality scientists set out to try to understand how to integrate these theories and methods</a:t>
            </a:r>
          </a:p>
        </p:txBody>
      </p:sp>
      <p:sp>
        <p:nvSpPr>
          <p:cNvPr id="4" name="Slide Number Placeholder 3"/>
          <p:cNvSpPr>
            <a:spLocks noGrp="1"/>
          </p:cNvSpPr>
          <p:nvPr>
            <p:ph type="sldNum" sz="quarter" idx="5"/>
          </p:nvPr>
        </p:nvSpPr>
        <p:spPr/>
        <p:txBody>
          <a:bodyPr/>
          <a:lstStyle/>
          <a:p>
            <a:fld id="{EE0FC9B9-325B-6C48-A289-E1338E8D9E1A}" type="slidenum">
              <a:rPr lang="en-US" smtClean="0"/>
              <a:pPr/>
              <a:t>21</a:t>
            </a:fld>
            <a:endParaRPr lang="en-US" dirty="0"/>
          </a:p>
        </p:txBody>
      </p:sp>
    </p:spTree>
    <p:extLst>
      <p:ext uri="{BB962C8B-B14F-4D97-AF65-F5344CB8AC3E}">
        <p14:creationId xmlns:p14="http://schemas.microsoft.com/office/powerpoint/2010/main" val="394035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pPr/>
              <a:t>102</a:t>
            </a:fld>
            <a:endParaRPr lang="en-US" dirty="0"/>
          </a:p>
        </p:txBody>
      </p:sp>
    </p:spTree>
    <p:extLst>
      <p:ext uri="{BB962C8B-B14F-4D97-AF65-F5344CB8AC3E}">
        <p14:creationId xmlns:p14="http://schemas.microsoft.com/office/powerpoint/2010/main" val="1327359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pPr/>
              <a:t>103</a:t>
            </a:fld>
            <a:endParaRPr lang="en-US" dirty="0"/>
          </a:p>
        </p:txBody>
      </p:sp>
    </p:spTree>
    <p:extLst>
      <p:ext uri="{BB962C8B-B14F-4D97-AF65-F5344CB8AC3E}">
        <p14:creationId xmlns:p14="http://schemas.microsoft.com/office/powerpoint/2010/main" val="4109966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pPr/>
              <a:t>105</a:t>
            </a:fld>
            <a:endParaRPr lang="en-US" dirty="0"/>
          </a:p>
        </p:txBody>
      </p:sp>
    </p:spTree>
    <p:extLst>
      <p:ext uri="{BB962C8B-B14F-4D97-AF65-F5344CB8AC3E}">
        <p14:creationId xmlns:p14="http://schemas.microsoft.com/office/powerpoint/2010/main" val="1968956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pPr/>
              <a:t>106</a:t>
            </a:fld>
            <a:endParaRPr lang="en-US" dirty="0"/>
          </a:p>
        </p:txBody>
      </p:sp>
    </p:spTree>
    <p:extLst>
      <p:ext uri="{BB962C8B-B14F-4D97-AF65-F5344CB8AC3E}">
        <p14:creationId xmlns:p14="http://schemas.microsoft.com/office/powerpoint/2010/main" val="26330894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FC9B9-325B-6C48-A289-E1338E8D9E1A}" type="slidenum">
              <a:rPr lang="en-US" smtClean="0"/>
              <a:pPr/>
              <a:t>107</a:t>
            </a:fld>
            <a:endParaRPr lang="en-US" dirty="0"/>
          </a:p>
        </p:txBody>
      </p:sp>
    </p:spTree>
    <p:extLst>
      <p:ext uri="{BB962C8B-B14F-4D97-AF65-F5344CB8AC3E}">
        <p14:creationId xmlns:p14="http://schemas.microsoft.com/office/powerpoint/2010/main" val="15939263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observation that we can predict behaviors and experiences, like procrastination and loneliness, as well as other behaviors and experience not shown today like interacting with others, arguing with others, feeling sick, feeling tired, and studying, is promising, particularly given a long history of difficulty predicting individual behaviors and experiences.</a:t>
            </a:r>
          </a:p>
          <a:p>
            <a:endParaRPr lang="en-US" dirty="0"/>
          </a:p>
          <a:p>
            <a:r>
              <a:rPr lang="en-US" dirty="0"/>
              <a:t>But the diversity and variability in which of the features also has implications for work on behavior change, suggesting that to change behaviors, we may need to first understand the unique antecedents of an individual</a:t>
            </a:r>
          </a:p>
        </p:txBody>
      </p:sp>
      <p:sp>
        <p:nvSpPr>
          <p:cNvPr id="4" name="Slide Number Placeholder 3"/>
          <p:cNvSpPr>
            <a:spLocks noGrp="1"/>
          </p:cNvSpPr>
          <p:nvPr>
            <p:ph type="sldNum" sz="quarter" idx="5"/>
          </p:nvPr>
        </p:nvSpPr>
        <p:spPr/>
        <p:txBody>
          <a:bodyPr/>
          <a:lstStyle/>
          <a:p>
            <a:fld id="{EE0FC9B9-325B-6C48-A289-E1338E8D9E1A}" type="slidenum">
              <a:rPr lang="en-US" smtClean="0"/>
              <a:pPr/>
              <a:t>108</a:t>
            </a:fld>
            <a:endParaRPr lang="en-US" dirty="0"/>
          </a:p>
        </p:txBody>
      </p:sp>
    </p:spTree>
    <p:extLst>
      <p:ext uri="{BB962C8B-B14F-4D97-AF65-F5344CB8AC3E}">
        <p14:creationId xmlns:p14="http://schemas.microsoft.com/office/powerpoint/2010/main" val="133558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observation that we can predict behaviors and experiences, like procrastination and loneliness, as well as other behaviors and experience not shown today like interacting with others, arguing with others, feeling sick, feeling tired, and studying, is promising, particularly given a long history of difficulty predicting individual behaviors and experiences.</a:t>
            </a:r>
          </a:p>
          <a:p>
            <a:endParaRPr lang="en-US" dirty="0"/>
          </a:p>
          <a:p>
            <a:r>
              <a:rPr lang="en-US" dirty="0"/>
              <a:t>But the diversity and variability in which of the features also has implications for work on behavior change, suggesting that to change behaviors, we may need to first understand the unique antecedents of an individual</a:t>
            </a:r>
          </a:p>
        </p:txBody>
      </p:sp>
      <p:sp>
        <p:nvSpPr>
          <p:cNvPr id="4" name="Slide Number Placeholder 3"/>
          <p:cNvSpPr>
            <a:spLocks noGrp="1"/>
          </p:cNvSpPr>
          <p:nvPr>
            <p:ph type="sldNum" sz="quarter" idx="5"/>
          </p:nvPr>
        </p:nvSpPr>
        <p:spPr/>
        <p:txBody>
          <a:bodyPr/>
          <a:lstStyle/>
          <a:p>
            <a:fld id="{EE0FC9B9-325B-6C48-A289-E1338E8D9E1A}" type="slidenum">
              <a:rPr lang="en-US" smtClean="0"/>
              <a:pPr/>
              <a:t>109</a:t>
            </a:fld>
            <a:endParaRPr lang="en-US" dirty="0"/>
          </a:p>
        </p:txBody>
      </p:sp>
    </p:spTree>
    <p:extLst>
      <p:ext uri="{BB962C8B-B14F-4D97-AF65-F5344CB8AC3E}">
        <p14:creationId xmlns:p14="http://schemas.microsoft.com/office/powerpoint/2010/main" val="23040285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110</a:t>
            </a:fld>
            <a:endParaRPr lang="en-US"/>
          </a:p>
        </p:txBody>
      </p:sp>
    </p:spTree>
    <p:extLst>
      <p:ext uri="{BB962C8B-B14F-4D97-AF65-F5344CB8AC3E}">
        <p14:creationId xmlns:p14="http://schemas.microsoft.com/office/powerpoint/2010/main" val="14845814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112</a:t>
            </a:fld>
            <a:endParaRPr lang="en-US"/>
          </a:p>
        </p:txBody>
      </p:sp>
    </p:spTree>
    <p:extLst>
      <p:ext uri="{BB962C8B-B14F-4D97-AF65-F5344CB8AC3E}">
        <p14:creationId xmlns:p14="http://schemas.microsoft.com/office/powerpoint/2010/main" val="32467692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114</a:t>
            </a:fld>
            <a:endParaRPr lang="en-US"/>
          </a:p>
        </p:txBody>
      </p:sp>
    </p:spTree>
    <p:extLst>
      <p:ext uri="{BB962C8B-B14F-4D97-AF65-F5344CB8AC3E}">
        <p14:creationId xmlns:p14="http://schemas.microsoft.com/office/powerpoint/2010/main" val="2881706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so, I’ve used a variety of sources of data and data collection methods, including surveys, Experience Sampling </a:t>
            </a:r>
            <a:r>
              <a:rPr lang="en-US" dirty="0" err="1"/>
              <a:t>Methdology</a:t>
            </a:r>
            <a:r>
              <a:rPr lang="en-US" dirty="0"/>
              <a:t>, Passive or mobile sensing, and open-ended responses from both written and spoken questions or interviews. Moreover, I frequently use these both cross-sectionally and longitudinally</a:t>
            </a:r>
          </a:p>
        </p:txBody>
      </p:sp>
      <p:sp>
        <p:nvSpPr>
          <p:cNvPr id="4" name="Slide Number Placeholder 3"/>
          <p:cNvSpPr>
            <a:spLocks noGrp="1"/>
          </p:cNvSpPr>
          <p:nvPr>
            <p:ph type="sldNum" sz="quarter" idx="5"/>
          </p:nvPr>
        </p:nvSpPr>
        <p:spPr/>
        <p:txBody>
          <a:bodyPr/>
          <a:lstStyle/>
          <a:p>
            <a:fld id="{EE0FC9B9-325B-6C48-A289-E1338E8D9E1A}" type="slidenum">
              <a:rPr lang="en-US" smtClean="0"/>
              <a:pPr/>
              <a:t>22</a:t>
            </a:fld>
            <a:endParaRPr lang="en-US" dirty="0"/>
          </a:p>
        </p:txBody>
      </p:sp>
    </p:spTree>
    <p:extLst>
      <p:ext uri="{BB962C8B-B14F-4D97-AF65-F5344CB8AC3E}">
        <p14:creationId xmlns:p14="http://schemas.microsoft.com/office/powerpoint/2010/main" val="37916681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115</a:t>
            </a:fld>
            <a:endParaRPr lang="en-US"/>
          </a:p>
        </p:txBody>
      </p:sp>
    </p:spTree>
    <p:extLst>
      <p:ext uri="{BB962C8B-B14F-4D97-AF65-F5344CB8AC3E}">
        <p14:creationId xmlns:p14="http://schemas.microsoft.com/office/powerpoint/2010/main" val="34316621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116</a:t>
            </a:fld>
            <a:endParaRPr lang="en-US"/>
          </a:p>
        </p:txBody>
      </p:sp>
    </p:spTree>
    <p:extLst>
      <p:ext uri="{BB962C8B-B14F-4D97-AF65-F5344CB8AC3E}">
        <p14:creationId xmlns:p14="http://schemas.microsoft.com/office/powerpoint/2010/main" val="24540933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117</a:t>
            </a:fld>
            <a:endParaRPr lang="en-US"/>
          </a:p>
        </p:txBody>
      </p:sp>
    </p:spTree>
    <p:extLst>
      <p:ext uri="{BB962C8B-B14F-4D97-AF65-F5344CB8AC3E}">
        <p14:creationId xmlns:p14="http://schemas.microsoft.com/office/powerpoint/2010/main" val="27007565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118</a:t>
            </a:fld>
            <a:endParaRPr lang="en-US"/>
          </a:p>
        </p:txBody>
      </p:sp>
    </p:spTree>
    <p:extLst>
      <p:ext uri="{BB962C8B-B14F-4D97-AF65-F5344CB8AC3E}">
        <p14:creationId xmlns:p14="http://schemas.microsoft.com/office/powerpoint/2010/main" val="26938678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119</a:t>
            </a:fld>
            <a:endParaRPr lang="en-US"/>
          </a:p>
        </p:txBody>
      </p:sp>
    </p:spTree>
    <p:extLst>
      <p:ext uri="{BB962C8B-B14F-4D97-AF65-F5344CB8AC3E}">
        <p14:creationId xmlns:p14="http://schemas.microsoft.com/office/powerpoint/2010/main" val="17184712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120</a:t>
            </a:fld>
            <a:endParaRPr lang="en-US"/>
          </a:p>
        </p:txBody>
      </p:sp>
    </p:spTree>
    <p:extLst>
      <p:ext uri="{BB962C8B-B14F-4D97-AF65-F5344CB8AC3E}">
        <p14:creationId xmlns:p14="http://schemas.microsoft.com/office/powerpoint/2010/main" val="42104400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121</a:t>
            </a:fld>
            <a:endParaRPr lang="en-US"/>
          </a:p>
        </p:txBody>
      </p:sp>
    </p:spTree>
    <p:extLst>
      <p:ext uri="{BB962C8B-B14F-4D97-AF65-F5344CB8AC3E}">
        <p14:creationId xmlns:p14="http://schemas.microsoft.com/office/powerpoint/2010/main" val="3176088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122</a:t>
            </a:fld>
            <a:endParaRPr lang="en-US"/>
          </a:p>
        </p:txBody>
      </p:sp>
    </p:spTree>
    <p:extLst>
      <p:ext uri="{BB962C8B-B14F-4D97-AF65-F5344CB8AC3E}">
        <p14:creationId xmlns:p14="http://schemas.microsoft.com/office/powerpoint/2010/main" val="42301785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123</a:t>
            </a:fld>
            <a:endParaRPr lang="en-US"/>
          </a:p>
        </p:txBody>
      </p:sp>
    </p:spTree>
    <p:extLst>
      <p:ext uri="{BB962C8B-B14F-4D97-AF65-F5344CB8AC3E}">
        <p14:creationId xmlns:p14="http://schemas.microsoft.com/office/powerpoint/2010/main" val="5265196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 SPEND TIME GOING OVER MEASURES IN DETAIL HERE BUT HAPPY TO ANSWER QUESTIONS ABOUT IT</a:t>
            </a:r>
          </a:p>
        </p:txBody>
      </p:sp>
      <p:sp>
        <p:nvSpPr>
          <p:cNvPr id="4" name="Slide Number Placeholder 3"/>
          <p:cNvSpPr>
            <a:spLocks noGrp="1"/>
          </p:cNvSpPr>
          <p:nvPr>
            <p:ph type="sldNum" sz="quarter" idx="5"/>
          </p:nvPr>
        </p:nvSpPr>
        <p:spPr/>
        <p:txBody>
          <a:bodyPr/>
          <a:lstStyle/>
          <a:p>
            <a:fld id="{EE6654B3-DDED-4443-891B-B4C5112761DC}" type="slidenum">
              <a:rPr lang="en-US" smtClean="0"/>
              <a:t>125</a:t>
            </a:fld>
            <a:endParaRPr lang="en-US"/>
          </a:p>
        </p:txBody>
      </p:sp>
    </p:spTree>
    <p:extLst>
      <p:ext uri="{BB962C8B-B14F-4D97-AF65-F5344CB8AC3E}">
        <p14:creationId xmlns:p14="http://schemas.microsoft.com/office/powerpoint/2010/main" val="326831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 want to do today is step through examples of how to answer these questions at different levels of aggregation with an emphasis on those for idiographic approaches, where less research has been conducted</a:t>
            </a:r>
          </a:p>
        </p:txBody>
      </p:sp>
      <p:sp>
        <p:nvSpPr>
          <p:cNvPr id="4" name="Slide Number Placeholder 3"/>
          <p:cNvSpPr>
            <a:spLocks noGrp="1"/>
          </p:cNvSpPr>
          <p:nvPr>
            <p:ph type="sldNum" sz="quarter" idx="5"/>
          </p:nvPr>
        </p:nvSpPr>
        <p:spPr/>
        <p:txBody>
          <a:bodyPr/>
          <a:lstStyle/>
          <a:p>
            <a:fld id="{D09A5FF2-3BBB-F845-B8CB-8DF85D3F6833}" type="slidenum">
              <a:rPr lang="en-US" smtClean="0"/>
              <a:t>23</a:t>
            </a:fld>
            <a:endParaRPr lang="en-US"/>
          </a:p>
        </p:txBody>
      </p:sp>
    </p:spTree>
    <p:extLst>
      <p:ext uri="{BB962C8B-B14F-4D97-AF65-F5344CB8AC3E}">
        <p14:creationId xmlns:p14="http://schemas.microsoft.com/office/powerpoint/2010/main" val="22178064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126</a:t>
            </a:fld>
            <a:endParaRPr lang="en-US"/>
          </a:p>
        </p:txBody>
      </p:sp>
    </p:spTree>
    <p:extLst>
      <p:ext uri="{BB962C8B-B14F-4D97-AF65-F5344CB8AC3E}">
        <p14:creationId xmlns:p14="http://schemas.microsoft.com/office/powerpoint/2010/main" val="18374447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127</a:t>
            </a:fld>
            <a:endParaRPr lang="en-US"/>
          </a:p>
        </p:txBody>
      </p:sp>
    </p:spTree>
    <p:extLst>
      <p:ext uri="{BB962C8B-B14F-4D97-AF65-F5344CB8AC3E}">
        <p14:creationId xmlns:p14="http://schemas.microsoft.com/office/powerpoint/2010/main" val="32227849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128</a:t>
            </a:fld>
            <a:endParaRPr lang="en-US"/>
          </a:p>
        </p:txBody>
      </p:sp>
    </p:spTree>
    <p:extLst>
      <p:ext uri="{BB962C8B-B14F-4D97-AF65-F5344CB8AC3E}">
        <p14:creationId xmlns:p14="http://schemas.microsoft.com/office/powerpoint/2010/main" val="12518481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129</a:t>
            </a:fld>
            <a:endParaRPr lang="en-US"/>
          </a:p>
        </p:txBody>
      </p:sp>
    </p:spTree>
    <p:extLst>
      <p:ext uri="{BB962C8B-B14F-4D97-AF65-F5344CB8AC3E}">
        <p14:creationId xmlns:p14="http://schemas.microsoft.com/office/powerpoint/2010/main" val="12043264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130</a:t>
            </a:fld>
            <a:endParaRPr lang="en-US"/>
          </a:p>
        </p:txBody>
      </p:sp>
    </p:spTree>
    <p:extLst>
      <p:ext uri="{BB962C8B-B14F-4D97-AF65-F5344CB8AC3E}">
        <p14:creationId xmlns:p14="http://schemas.microsoft.com/office/powerpoint/2010/main" val="36403075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didn’t, so I’m stuck looking for an alternative solution. </a:t>
            </a:r>
          </a:p>
          <a:p>
            <a:r>
              <a:rPr lang="en-US" dirty="0"/>
              <a:t>Technique called propensity score matching. Essentially take a bunch of predictors and use them to predict an outcome. Then use these predictions (so-called propensity scores for each person) and start matching people with the same propensities who did and didn’t experience events.</a:t>
            </a:r>
          </a:p>
        </p:txBody>
      </p:sp>
      <p:sp>
        <p:nvSpPr>
          <p:cNvPr id="4" name="Slide Number Placeholder 3"/>
          <p:cNvSpPr>
            <a:spLocks noGrp="1"/>
          </p:cNvSpPr>
          <p:nvPr>
            <p:ph type="sldNum" sz="quarter" idx="10"/>
          </p:nvPr>
        </p:nvSpPr>
        <p:spPr/>
        <p:txBody>
          <a:bodyPr/>
          <a:lstStyle/>
          <a:p>
            <a:fld id="{3191E6BE-5FAF-554D-A223-FB7AD6BFA11B}" type="slidenum">
              <a:rPr lang="en-US" smtClean="0"/>
              <a:t>131</a:t>
            </a:fld>
            <a:endParaRPr lang="en-US"/>
          </a:p>
        </p:txBody>
      </p:sp>
    </p:spTree>
    <p:extLst>
      <p:ext uri="{BB962C8B-B14F-4D97-AF65-F5344CB8AC3E}">
        <p14:creationId xmlns:p14="http://schemas.microsoft.com/office/powerpoint/2010/main" val="42711029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not everyone may have a match. Propensity scores don’t tend to be equal across groups. People who can’t be matched are left out.</a:t>
            </a:r>
          </a:p>
        </p:txBody>
      </p:sp>
      <p:sp>
        <p:nvSpPr>
          <p:cNvPr id="4" name="Slide Number Placeholder 3"/>
          <p:cNvSpPr>
            <a:spLocks noGrp="1"/>
          </p:cNvSpPr>
          <p:nvPr>
            <p:ph type="sldNum" sz="quarter" idx="10"/>
          </p:nvPr>
        </p:nvSpPr>
        <p:spPr/>
        <p:txBody>
          <a:bodyPr/>
          <a:lstStyle/>
          <a:p>
            <a:fld id="{3191E6BE-5FAF-554D-A223-FB7AD6BFA11B}" type="slidenum">
              <a:rPr lang="en-US" smtClean="0"/>
              <a:t>136</a:t>
            </a:fld>
            <a:endParaRPr lang="en-US"/>
          </a:p>
        </p:txBody>
      </p:sp>
    </p:spTree>
    <p:extLst>
      <p:ext uri="{BB962C8B-B14F-4D97-AF65-F5344CB8AC3E}">
        <p14:creationId xmlns:p14="http://schemas.microsoft.com/office/powerpoint/2010/main" val="18156834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143</a:t>
            </a:fld>
            <a:endParaRPr lang="en-US"/>
          </a:p>
        </p:txBody>
      </p:sp>
    </p:spTree>
    <p:extLst>
      <p:ext uri="{BB962C8B-B14F-4D97-AF65-F5344CB8AC3E}">
        <p14:creationId xmlns:p14="http://schemas.microsoft.com/office/powerpoint/2010/main" val="42380208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144</a:t>
            </a:fld>
            <a:endParaRPr lang="en-US"/>
          </a:p>
        </p:txBody>
      </p:sp>
    </p:spTree>
    <p:extLst>
      <p:ext uri="{BB962C8B-B14F-4D97-AF65-F5344CB8AC3E}">
        <p14:creationId xmlns:p14="http://schemas.microsoft.com/office/powerpoint/2010/main" val="42307530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145</a:t>
            </a:fld>
            <a:endParaRPr lang="en-US"/>
          </a:p>
        </p:txBody>
      </p:sp>
    </p:spTree>
    <p:extLst>
      <p:ext uri="{BB962C8B-B14F-4D97-AF65-F5344CB8AC3E}">
        <p14:creationId xmlns:p14="http://schemas.microsoft.com/office/powerpoint/2010/main" val="404759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defining the categories of questions and levels of aggregation is only a minimal part of the scientific enterprise, although a very important one.</a:t>
            </a:r>
          </a:p>
          <a:p>
            <a:endParaRPr lang="en-US" dirty="0"/>
          </a:p>
          <a:p>
            <a:r>
              <a:rPr lang="en-US" dirty="0"/>
              <a:t>Just as important is the theoretical lens and approaches that give rise to the questions researchers ask and try to answer and the methods used to answer them. But one of these without the other can render a fantastic analysis uninterpretable or in no way advance or test propositions of an important theoretical model. </a:t>
            </a:r>
          </a:p>
        </p:txBody>
      </p:sp>
      <p:sp>
        <p:nvSpPr>
          <p:cNvPr id="4" name="Slide Number Placeholder 3"/>
          <p:cNvSpPr>
            <a:spLocks noGrp="1"/>
          </p:cNvSpPr>
          <p:nvPr>
            <p:ph type="sldNum" sz="quarter" idx="5"/>
          </p:nvPr>
        </p:nvSpPr>
        <p:spPr/>
        <p:txBody>
          <a:bodyPr/>
          <a:lstStyle/>
          <a:p>
            <a:fld id="{D09A5FF2-3BBB-F845-B8CB-8DF85D3F6833}" type="slidenum">
              <a:rPr lang="en-US" smtClean="0"/>
              <a:t>24</a:t>
            </a:fld>
            <a:endParaRPr lang="en-US"/>
          </a:p>
        </p:txBody>
      </p:sp>
    </p:spTree>
    <p:extLst>
      <p:ext uri="{BB962C8B-B14F-4D97-AF65-F5344CB8AC3E}">
        <p14:creationId xmlns:p14="http://schemas.microsoft.com/office/powerpoint/2010/main" val="12490033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149</a:t>
            </a:fld>
            <a:endParaRPr lang="en-US"/>
          </a:p>
        </p:txBody>
      </p:sp>
    </p:spTree>
    <p:extLst>
      <p:ext uri="{BB962C8B-B14F-4D97-AF65-F5344CB8AC3E}">
        <p14:creationId xmlns:p14="http://schemas.microsoft.com/office/powerpoint/2010/main" val="18907597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150</a:t>
            </a:fld>
            <a:endParaRPr lang="en-US"/>
          </a:p>
        </p:txBody>
      </p:sp>
    </p:spTree>
    <p:extLst>
      <p:ext uri="{BB962C8B-B14F-4D97-AF65-F5344CB8AC3E}">
        <p14:creationId xmlns:p14="http://schemas.microsoft.com/office/powerpoint/2010/main" val="21644408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152</a:t>
            </a:fld>
            <a:endParaRPr lang="en-US"/>
          </a:p>
        </p:txBody>
      </p:sp>
    </p:spTree>
    <p:extLst>
      <p:ext uri="{BB962C8B-B14F-4D97-AF65-F5344CB8AC3E}">
        <p14:creationId xmlns:p14="http://schemas.microsoft.com/office/powerpoint/2010/main" val="15361828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153</a:t>
            </a:fld>
            <a:endParaRPr lang="en-US"/>
          </a:p>
        </p:txBody>
      </p:sp>
    </p:spTree>
    <p:extLst>
      <p:ext uri="{BB962C8B-B14F-4D97-AF65-F5344CB8AC3E}">
        <p14:creationId xmlns:p14="http://schemas.microsoft.com/office/powerpoint/2010/main" val="9422956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3D445B-DE9E-464C-9E0B-3B94DB7A1D4D}" type="slidenum">
              <a:rPr lang="en-US" smtClean="0"/>
              <a:t>154</a:t>
            </a:fld>
            <a:endParaRPr lang="en-US"/>
          </a:p>
        </p:txBody>
      </p:sp>
    </p:spTree>
    <p:extLst>
      <p:ext uri="{BB962C8B-B14F-4D97-AF65-F5344CB8AC3E}">
        <p14:creationId xmlns:p14="http://schemas.microsoft.com/office/powerpoint/2010/main" val="366429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defining the categories of questions and levels of aggregation is only a minimal part of the scientific enterprise, although a very important one.</a:t>
            </a:r>
          </a:p>
          <a:p>
            <a:endParaRPr lang="en-US" dirty="0"/>
          </a:p>
          <a:p>
            <a:r>
              <a:rPr lang="en-US" dirty="0"/>
              <a:t>Just as important is the theoretical lens and approaches that give rise to the questions researchers ask and try to answer and the methods used to answer them. But one of these without the other can render a fantastic analysis uninterpretable or in no way advance or test propositions of an important theoretical model. </a:t>
            </a:r>
          </a:p>
        </p:txBody>
      </p:sp>
      <p:sp>
        <p:nvSpPr>
          <p:cNvPr id="4" name="Slide Number Placeholder 3"/>
          <p:cNvSpPr>
            <a:spLocks noGrp="1"/>
          </p:cNvSpPr>
          <p:nvPr>
            <p:ph type="sldNum" sz="quarter" idx="5"/>
          </p:nvPr>
        </p:nvSpPr>
        <p:spPr/>
        <p:txBody>
          <a:bodyPr/>
          <a:lstStyle/>
          <a:p>
            <a:fld id="{D09A5FF2-3BBB-F845-B8CB-8DF85D3F6833}" type="slidenum">
              <a:rPr lang="en-US" smtClean="0"/>
              <a:t>25</a:t>
            </a:fld>
            <a:endParaRPr lang="en-US"/>
          </a:p>
        </p:txBody>
      </p:sp>
    </p:spTree>
    <p:extLst>
      <p:ext uri="{BB962C8B-B14F-4D97-AF65-F5344CB8AC3E}">
        <p14:creationId xmlns:p14="http://schemas.microsoft.com/office/powerpoint/2010/main" val="940521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72CF-667A-FC3F-A979-6CF1BECB18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E9D66F-7630-F9A9-AC1D-7B5D7E66CF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A8127E-0446-0A71-D86B-CF8EB5BB28B4}"/>
              </a:ext>
            </a:extLst>
          </p:cNvPr>
          <p:cNvSpPr>
            <a:spLocks noGrp="1"/>
          </p:cNvSpPr>
          <p:nvPr>
            <p:ph type="dt" sz="half" idx="10"/>
          </p:nvPr>
        </p:nvSpPr>
        <p:spPr/>
        <p:txBody>
          <a:bodyPr/>
          <a:lstStyle/>
          <a:p>
            <a:fld id="{52063444-6FA7-9342-B3AB-6220E52E8A51}" type="datetimeFigureOut">
              <a:rPr lang="en-US" smtClean="0"/>
              <a:t>7/4/22</a:t>
            </a:fld>
            <a:endParaRPr lang="en-US"/>
          </a:p>
        </p:txBody>
      </p:sp>
      <p:sp>
        <p:nvSpPr>
          <p:cNvPr id="5" name="Footer Placeholder 4">
            <a:extLst>
              <a:ext uri="{FF2B5EF4-FFF2-40B4-BE49-F238E27FC236}">
                <a16:creationId xmlns:a16="http://schemas.microsoft.com/office/drawing/2014/main" id="{74DCA502-1A02-87E9-F29A-C052A7E5C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30C9F9-298E-A335-86B1-99C283CF9A17}"/>
              </a:ext>
            </a:extLst>
          </p:cNvPr>
          <p:cNvSpPr>
            <a:spLocks noGrp="1"/>
          </p:cNvSpPr>
          <p:nvPr>
            <p:ph type="sldNum" sz="quarter" idx="12"/>
          </p:nvPr>
        </p:nvSpPr>
        <p:spPr/>
        <p:txBody>
          <a:bodyPr/>
          <a:lstStyle/>
          <a:p>
            <a:fld id="{85C449B4-0733-314D-BA78-8AE1E988BCB3}" type="slidenum">
              <a:rPr lang="en-US" smtClean="0"/>
              <a:t>‹#›</a:t>
            </a:fld>
            <a:endParaRPr lang="en-US"/>
          </a:p>
        </p:txBody>
      </p:sp>
    </p:spTree>
    <p:extLst>
      <p:ext uri="{BB962C8B-B14F-4D97-AF65-F5344CB8AC3E}">
        <p14:creationId xmlns:p14="http://schemas.microsoft.com/office/powerpoint/2010/main" val="771183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DD22A-609A-9139-672C-6B7A7B759B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68B55C-7617-61E7-EA3D-47CBFE675B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859FED-037D-36E3-7B85-DA9793AF41AA}"/>
              </a:ext>
            </a:extLst>
          </p:cNvPr>
          <p:cNvSpPr>
            <a:spLocks noGrp="1"/>
          </p:cNvSpPr>
          <p:nvPr>
            <p:ph type="dt" sz="half" idx="10"/>
          </p:nvPr>
        </p:nvSpPr>
        <p:spPr/>
        <p:txBody>
          <a:bodyPr/>
          <a:lstStyle/>
          <a:p>
            <a:fld id="{52063444-6FA7-9342-B3AB-6220E52E8A51}" type="datetimeFigureOut">
              <a:rPr lang="en-US" smtClean="0"/>
              <a:t>7/4/22</a:t>
            </a:fld>
            <a:endParaRPr lang="en-US"/>
          </a:p>
        </p:txBody>
      </p:sp>
      <p:sp>
        <p:nvSpPr>
          <p:cNvPr id="5" name="Footer Placeholder 4">
            <a:extLst>
              <a:ext uri="{FF2B5EF4-FFF2-40B4-BE49-F238E27FC236}">
                <a16:creationId xmlns:a16="http://schemas.microsoft.com/office/drawing/2014/main" id="{DFEAF03C-777C-CB5D-7358-B8A9AD043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91CC68-B436-F06B-2C29-A3F089096217}"/>
              </a:ext>
            </a:extLst>
          </p:cNvPr>
          <p:cNvSpPr>
            <a:spLocks noGrp="1"/>
          </p:cNvSpPr>
          <p:nvPr>
            <p:ph type="sldNum" sz="quarter" idx="12"/>
          </p:nvPr>
        </p:nvSpPr>
        <p:spPr/>
        <p:txBody>
          <a:bodyPr/>
          <a:lstStyle/>
          <a:p>
            <a:fld id="{85C449B4-0733-314D-BA78-8AE1E988BCB3}" type="slidenum">
              <a:rPr lang="en-US" smtClean="0"/>
              <a:t>‹#›</a:t>
            </a:fld>
            <a:endParaRPr lang="en-US"/>
          </a:p>
        </p:txBody>
      </p:sp>
    </p:spTree>
    <p:extLst>
      <p:ext uri="{BB962C8B-B14F-4D97-AF65-F5344CB8AC3E}">
        <p14:creationId xmlns:p14="http://schemas.microsoft.com/office/powerpoint/2010/main" val="649006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238F02-AFC9-E525-2538-B2CAC59F48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C83DE-4B33-7893-2114-392F61869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21E24-ADAC-1ADA-5983-11603C1A8995}"/>
              </a:ext>
            </a:extLst>
          </p:cNvPr>
          <p:cNvSpPr>
            <a:spLocks noGrp="1"/>
          </p:cNvSpPr>
          <p:nvPr>
            <p:ph type="dt" sz="half" idx="10"/>
          </p:nvPr>
        </p:nvSpPr>
        <p:spPr/>
        <p:txBody>
          <a:bodyPr/>
          <a:lstStyle/>
          <a:p>
            <a:fld id="{52063444-6FA7-9342-B3AB-6220E52E8A51}" type="datetimeFigureOut">
              <a:rPr lang="en-US" smtClean="0"/>
              <a:t>7/4/22</a:t>
            </a:fld>
            <a:endParaRPr lang="en-US"/>
          </a:p>
        </p:txBody>
      </p:sp>
      <p:sp>
        <p:nvSpPr>
          <p:cNvPr id="5" name="Footer Placeholder 4">
            <a:extLst>
              <a:ext uri="{FF2B5EF4-FFF2-40B4-BE49-F238E27FC236}">
                <a16:creationId xmlns:a16="http://schemas.microsoft.com/office/drawing/2014/main" id="{E7F1EB8C-FFAD-BB1F-69CA-3861A38FB4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93ABB-2237-8FDF-7707-FCB5B0B9A20F}"/>
              </a:ext>
            </a:extLst>
          </p:cNvPr>
          <p:cNvSpPr>
            <a:spLocks noGrp="1"/>
          </p:cNvSpPr>
          <p:nvPr>
            <p:ph type="sldNum" sz="quarter" idx="12"/>
          </p:nvPr>
        </p:nvSpPr>
        <p:spPr/>
        <p:txBody>
          <a:bodyPr/>
          <a:lstStyle/>
          <a:p>
            <a:fld id="{85C449B4-0733-314D-BA78-8AE1E988BCB3}" type="slidenum">
              <a:rPr lang="en-US" smtClean="0"/>
              <a:t>‹#›</a:t>
            </a:fld>
            <a:endParaRPr lang="en-US"/>
          </a:p>
        </p:txBody>
      </p:sp>
    </p:spTree>
    <p:extLst>
      <p:ext uri="{BB962C8B-B14F-4D97-AF65-F5344CB8AC3E}">
        <p14:creationId xmlns:p14="http://schemas.microsoft.com/office/powerpoint/2010/main" val="3249351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8DCF-8FC1-50B6-158E-19B03A771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7CB45A-AD36-9BCE-5EE8-58F18BACE0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D7427-B462-39D3-BECD-DD8D57A77202}"/>
              </a:ext>
            </a:extLst>
          </p:cNvPr>
          <p:cNvSpPr>
            <a:spLocks noGrp="1"/>
          </p:cNvSpPr>
          <p:nvPr>
            <p:ph type="dt" sz="half" idx="10"/>
          </p:nvPr>
        </p:nvSpPr>
        <p:spPr/>
        <p:txBody>
          <a:bodyPr/>
          <a:lstStyle/>
          <a:p>
            <a:fld id="{52063444-6FA7-9342-B3AB-6220E52E8A51}" type="datetimeFigureOut">
              <a:rPr lang="en-US" smtClean="0"/>
              <a:t>7/4/22</a:t>
            </a:fld>
            <a:endParaRPr lang="en-US"/>
          </a:p>
        </p:txBody>
      </p:sp>
      <p:sp>
        <p:nvSpPr>
          <p:cNvPr id="5" name="Footer Placeholder 4">
            <a:extLst>
              <a:ext uri="{FF2B5EF4-FFF2-40B4-BE49-F238E27FC236}">
                <a16:creationId xmlns:a16="http://schemas.microsoft.com/office/drawing/2014/main" id="{17F415F4-A2AB-ED14-3F0C-5864C66E1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3DE71-E041-B5AB-A550-5C040DF160BF}"/>
              </a:ext>
            </a:extLst>
          </p:cNvPr>
          <p:cNvSpPr>
            <a:spLocks noGrp="1"/>
          </p:cNvSpPr>
          <p:nvPr>
            <p:ph type="sldNum" sz="quarter" idx="12"/>
          </p:nvPr>
        </p:nvSpPr>
        <p:spPr/>
        <p:txBody>
          <a:bodyPr/>
          <a:lstStyle/>
          <a:p>
            <a:fld id="{85C449B4-0733-314D-BA78-8AE1E988BCB3}" type="slidenum">
              <a:rPr lang="en-US" smtClean="0"/>
              <a:t>‹#›</a:t>
            </a:fld>
            <a:endParaRPr lang="en-US"/>
          </a:p>
        </p:txBody>
      </p:sp>
    </p:spTree>
    <p:extLst>
      <p:ext uri="{BB962C8B-B14F-4D97-AF65-F5344CB8AC3E}">
        <p14:creationId xmlns:p14="http://schemas.microsoft.com/office/powerpoint/2010/main" val="274279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B4A5-9EB9-8D29-6A96-3BE64E69B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101CA8-1516-AB69-3E6C-AD3F8DEF6D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14E132-95D9-A0BE-B912-3C9604750EF3}"/>
              </a:ext>
            </a:extLst>
          </p:cNvPr>
          <p:cNvSpPr>
            <a:spLocks noGrp="1"/>
          </p:cNvSpPr>
          <p:nvPr>
            <p:ph type="dt" sz="half" idx="10"/>
          </p:nvPr>
        </p:nvSpPr>
        <p:spPr/>
        <p:txBody>
          <a:bodyPr/>
          <a:lstStyle/>
          <a:p>
            <a:fld id="{52063444-6FA7-9342-B3AB-6220E52E8A51}" type="datetimeFigureOut">
              <a:rPr lang="en-US" smtClean="0"/>
              <a:t>7/4/22</a:t>
            </a:fld>
            <a:endParaRPr lang="en-US"/>
          </a:p>
        </p:txBody>
      </p:sp>
      <p:sp>
        <p:nvSpPr>
          <p:cNvPr id="5" name="Footer Placeholder 4">
            <a:extLst>
              <a:ext uri="{FF2B5EF4-FFF2-40B4-BE49-F238E27FC236}">
                <a16:creationId xmlns:a16="http://schemas.microsoft.com/office/drawing/2014/main" id="{C9185A81-F4F6-F269-7B0D-C1B45915F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92EAA-DD7C-B702-6D62-AB7B39F59C20}"/>
              </a:ext>
            </a:extLst>
          </p:cNvPr>
          <p:cNvSpPr>
            <a:spLocks noGrp="1"/>
          </p:cNvSpPr>
          <p:nvPr>
            <p:ph type="sldNum" sz="quarter" idx="12"/>
          </p:nvPr>
        </p:nvSpPr>
        <p:spPr/>
        <p:txBody>
          <a:bodyPr/>
          <a:lstStyle/>
          <a:p>
            <a:fld id="{85C449B4-0733-314D-BA78-8AE1E988BCB3}" type="slidenum">
              <a:rPr lang="en-US" smtClean="0"/>
              <a:t>‹#›</a:t>
            </a:fld>
            <a:endParaRPr lang="en-US"/>
          </a:p>
        </p:txBody>
      </p:sp>
    </p:spTree>
    <p:extLst>
      <p:ext uri="{BB962C8B-B14F-4D97-AF65-F5344CB8AC3E}">
        <p14:creationId xmlns:p14="http://schemas.microsoft.com/office/powerpoint/2010/main" val="1711342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FA4A-4BB2-A63D-FC48-C6FF203444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95D8E9-A154-E829-6AFE-9FC0D003DE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175476-B6EF-96FE-51A2-C926901950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94C433-68CF-3762-7C04-7BB3CB9D3FE8}"/>
              </a:ext>
            </a:extLst>
          </p:cNvPr>
          <p:cNvSpPr>
            <a:spLocks noGrp="1"/>
          </p:cNvSpPr>
          <p:nvPr>
            <p:ph type="dt" sz="half" idx="10"/>
          </p:nvPr>
        </p:nvSpPr>
        <p:spPr/>
        <p:txBody>
          <a:bodyPr/>
          <a:lstStyle/>
          <a:p>
            <a:fld id="{52063444-6FA7-9342-B3AB-6220E52E8A51}" type="datetimeFigureOut">
              <a:rPr lang="en-US" smtClean="0"/>
              <a:t>7/4/22</a:t>
            </a:fld>
            <a:endParaRPr lang="en-US"/>
          </a:p>
        </p:txBody>
      </p:sp>
      <p:sp>
        <p:nvSpPr>
          <p:cNvPr id="6" name="Footer Placeholder 5">
            <a:extLst>
              <a:ext uri="{FF2B5EF4-FFF2-40B4-BE49-F238E27FC236}">
                <a16:creationId xmlns:a16="http://schemas.microsoft.com/office/drawing/2014/main" id="{EFF43F70-3D33-0480-DF19-3F75D2B292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951E9-83ED-D12C-ADDB-DE2D3DC3E847}"/>
              </a:ext>
            </a:extLst>
          </p:cNvPr>
          <p:cNvSpPr>
            <a:spLocks noGrp="1"/>
          </p:cNvSpPr>
          <p:nvPr>
            <p:ph type="sldNum" sz="quarter" idx="12"/>
          </p:nvPr>
        </p:nvSpPr>
        <p:spPr/>
        <p:txBody>
          <a:bodyPr/>
          <a:lstStyle/>
          <a:p>
            <a:fld id="{85C449B4-0733-314D-BA78-8AE1E988BCB3}" type="slidenum">
              <a:rPr lang="en-US" smtClean="0"/>
              <a:t>‹#›</a:t>
            </a:fld>
            <a:endParaRPr lang="en-US"/>
          </a:p>
        </p:txBody>
      </p:sp>
    </p:spTree>
    <p:extLst>
      <p:ext uri="{BB962C8B-B14F-4D97-AF65-F5344CB8AC3E}">
        <p14:creationId xmlns:p14="http://schemas.microsoft.com/office/powerpoint/2010/main" val="523077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87A6-251E-73DE-AE5A-3C551EAD87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A0203A-CF63-3D3B-07A7-732DAD87D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09A2DC-3E26-2D52-57D5-6B73729769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E4F4FB-F3B9-0F91-EAD7-B1035CFA8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E43543-62AB-9783-E353-68BCAF810C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EDA078-D46E-1E34-093B-8E094677DAED}"/>
              </a:ext>
            </a:extLst>
          </p:cNvPr>
          <p:cNvSpPr>
            <a:spLocks noGrp="1"/>
          </p:cNvSpPr>
          <p:nvPr>
            <p:ph type="dt" sz="half" idx="10"/>
          </p:nvPr>
        </p:nvSpPr>
        <p:spPr/>
        <p:txBody>
          <a:bodyPr/>
          <a:lstStyle/>
          <a:p>
            <a:fld id="{52063444-6FA7-9342-B3AB-6220E52E8A51}" type="datetimeFigureOut">
              <a:rPr lang="en-US" smtClean="0"/>
              <a:t>7/4/22</a:t>
            </a:fld>
            <a:endParaRPr lang="en-US"/>
          </a:p>
        </p:txBody>
      </p:sp>
      <p:sp>
        <p:nvSpPr>
          <p:cNvPr id="8" name="Footer Placeholder 7">
            <a:extLst>
              <a:ext uri="{FF2B5EF4-FFF2-40B4-BE49-F238E27FC236}">
                <a16:creationId xmlns:a16="http://schemas.microsoft.com/office/drawing/2014/main" id="{99405824-D688-5C3F-DD93-8988620E6D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9BC9D1-CA7C-BDA7-6BAD-978973FF7E9E}"/>
              </a:ext>
            </a:extLst>
          </p:cNvPr>
          <p:cNvSpPr>
            <a:spLocks noGrp="1"/>
          </p:cNvSpPr>
          <p:nvPr>
            <p:ph type="sldNum" sz="quarter" idx="12"/>
          </p:nvPr>
        </p:nvSpPr>
        <p:spPr/>
        <p:txBody>
          <a:bodyPr/>
          <a:lstStyle/>
          <a:p>
            <a:fld id="{85C449B4-0733-314D-BA78-8AE1E988BCB3}" type="slidenum">
              <a:rPr lang="en-US" smtClean="0"/>
              <a:t>‹#›</a:t>
            </a:fld>
            <a:endParaRPr lang="en-US"/>
          </a:p>
        </p:txBody>
      </p:sp>
    </p:spTree>
    <p:extLst>
      <p:ext uri="{BB962C8B-B14F-4D97-AF65-F5344CB8AC3E}">
        <p14:creationId xmlns:p14="http://schemas.microsoft.com/office/powerpoint/2010/main" val="758060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2A25-9A41-A8F3-B3F1-DC1324BA65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CA46FC-1C07-3BEB-4DDE-F7C11E41AE24}"/>
              </a:ext>
            </a:extLst>
          </p:cNvPr>
          <p:cNvSpPr>
            <a:spLocks noGrp="1"/>
          </p:cNvSpPr>
          <p:nvPr>
            <p:ph type="dt" sz="half" idx="10"/>
          </p:nvPr>
        </p:nvSpPr>
        <p:spPr/>
        <p:txBody>
          <a:bodyPr/>
          <a:lstStyle/>
          <a:p>
            <a:fld id="{52063444-6FA7-9342-B3AB-6220E52E8A51}" type="datetimeFigureOut">
              <a:rPr lang="en-US" smtClean="0"/>
              <a:t>7/4/22</a:t>
            </a:fld>
            <a:endParaRPr lang="en-US"/>
          </a:p>
        </p:txBody>
      </p:sp>
      <p:sp>
        <p:nvSpPr>
          <p:cNvPr id="4" name="Footer Placeholder 3">
            <a:extLst>
              <a:ext uri="{FF2B5EF4-FFF2-40B4-BE49-F238E27FC236}">
                <a16:creationId xmlns:a16="http://schemas.microsoft.com/office/drawing/2014/main" id="{29D5AF4B-4FD7-99F0-EE67-870B316223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000F86-3254-C6B5-6D22-67E27E7266F6}"/>
              </a:ext>
            </a:extLst>
          </p:cNvPr>
          <p:cNvSpPr>
            <a:spLocks noGrp="1"/>
          </p:cNvSpPr>
          <p:nvPr>
            <p:ph type="sldNum" sz="quarter" idx="12"/>
          </p:nvPr>
        </p:nvSpPr>
        <p:spPr/>
        <p:txBody>
          <a:bodyPr/>
          <a:lstStyle/>
          <a:p>
            <a:fld id="{85C449B4-0733-314D-BA78-8AE1E988BCB3}" type="slidenum">
              <a:rPr lang="en-US" smtClean="0"/>
              <a:t>‹#›</a:t>
            </a:fld>
            <a:endParaRPr lang="en-US"/>
          </a:p>
        </p:txBody>
      </p:sp>
    </p:spTree>
    <p:extLst>
      <p:ext uri="{BB962C8B-B14F-4D97-AF65-F5344CB8AC3E}">
        <p14:creationId xmlns:p14="http://schemas.microsoft.com/office/powerpoint/2010/main" val="3453379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9F1F23-E272-8431-9B7A-8277A1052BD3}"/>
              </a:ext>
            </a:extLst>
          </p:cNvPr>
          <p:cNvSpPr>
            <a:spLocks noGrp="1"/>
          </p:cNvSpPr>
          <p:nvPr>
            <p:ph type="dt" sz="half" idx="10"/>
          </p:nvPr>
        </p:nvSpPr>
        <p:spPr/>
        <p:txBody>
          <a:bodyPr/>
          <a:lstStyle/>
          <a:p>
            <a:fld id="{52063444-6FA7-9342-B3AB-6220E52E8A51}" type="datetimeFigureOut">
              <a:rPr lang="en-US" smtClean="0"/>
              <a:t>7/4/22</a:t>
            </a:fld>
            <a:endParaRPr lang="en-US"/>
          </a:p>
        </p:txBody>
      </p:sp>
      <p:sp>
        <p:nvSpPr>
          <p:cNvPr id="3" name="Footer Placeholder 2">
            <a:extLst>
              <a:ext uri="{FF2B5EF4-FFF2-40B4-BE49-F238E27FC236}">
                <a16:creationId xmlns:a16="http://schemas.microsoft.com/office/drawing/2014/main" id="{3FED2278-4BF4-AF97-4313-3394A6852D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AED20F-C718-8277-A84F-782014BE951C}"/>
              </a:ext>
            </a:extLst>
          </p:cNvPr>
          <p:cNvSpPr>
            <a:spLocks noGrp="1"/>
          </p:cNvSpPr>
          <p:nvPr>
            <p:ph type="sldNum" sz="quarter" idx="12"/>
          </p:nvPr>
        </p:nvSpPr>
        <p:spPr/>
        <p:txBody>
          <a:bodyPr/>
          <a:lstStyle/>
          <a:p>
            <a:fld id="{85C449B4-0733-314D-BA78-8AE1E988BCB3}" type="slidenum">
              <a:rPr lang="en-US" smtClean="0"/>
              <a:t>‹#›</a:t>
            </a:fld>
            <a:endParaRPr lang="en-US"/>
          </a:p>
        </p:txBody>
      </p:sp>
    </p:spTree>
    <p:extLst>
      <p:ext uri="{BB962C8B-B14F-4D97-AF65-F5344CB8AC3E}">
        <p14:creationId xmlns:p14="http://schemas.microsoft.com/office/powerpoint/2010/main" val="3706019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44E4-EFA1-9945-CFD6-0D3C2F239D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5130B0-6E72-B29F-7D74-600B90B0BA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5E7036-F17B-5896-539D-E739A8EFC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668A3-B192-7BD7-60AE-26AAEDECD351}"/>
              </a:ext>
            </a:extLst>
          </p:cNvPr>
          <p:cNvSpPr>
            <a:spLocks noGrp="1"/>
          </p:cNvSpPr>
          <p:nvPr>
            <p:ph type="dt" sz="half" idx="10"/>
          </p:nvPr>
        </p:nvSpPr>
        <p:spPr/>
        <p:txBody>
          <a:bodyPr/>
          <a:lstStyle/>
          <a:p>
            <a:fld id="{52063444-6FA7-9342-B3AB-6220E52E8A51}" type="datetimeFigureOut">
              <a:rPr lang="en-US" smtClean="0"/>
              <a:t>7/4/22</a:t>
            </a:fld>
            <a:endParaRPr lang="en-US"/>
          </a:p>
        </p:txBody>
      </p:sp>
      <p:sp>
        <p:nvSpPr>
          <p:cNvPr id="6" name="Footer Placeholder 5">
            <a:extLst>
              <a:ext uri="{FF2B5EF4-FFF2-40B4-BE49-F238E27FC236}">
                <a16:creationId xmlns:a16="http://schemas.microsoft.com/office/drawing/2014/main" id="{09A93A6B-C799-892B-3FD5-D6436D9B9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5F402-FB80-4596-0026-1A72A6D233BE}"/>
              </a:ext>
            </a:extLst>
          </p:cNvPr>
          <p:cNvSpPr>
            <a:spLocks noGrp="1"/>
          </p:cNvSpPr>
          <p:nvPr>
            <p:ph type="sldNum" sz="quarter" idx="12"/>
          </p:nvPr>
        </p:nvSpPr>
        <p:spPr/>
        <p:txBody>
          <a:bodyPr/>
          <a:lstStyle/>
          <a:p>
            <a:fld id="{85C449B4-0733-314D-BA78-8AE1E988BCB3}" type="slidenum">
              <a:rPr lang="en-US" smtClean="0"/>
              <a:t>‹#›</a:t>
            </a:fld>
            <a:endParaRPr lang="en-US"/>
          </a:p>
        </p:txBody>
      </p:sp>
    </p:spTree>
    <p:extLst>
      <p:ext uri="{BB962C8B-B14F-4D97-AF65-F5344CB8AC3E}">
        <p14:creationId xmlns:p14="http://schemas.microsoft.com/office/powerpoint/2010/main" val="831493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97BC-414F-CD8F-DA25-637A163A45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83A296-1AA3-BA04-EB47-2434691ECC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DE769A-692B-6D1E-0BE4-4E85CF9AD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651F16-5EDF-9636-6C64-E3FA885B1287}"/>
              </a:ext>
            </a:extLst>
          </p:cNvPr>
          <p:cNvSpPr>
            <a:spLocks noGrp="1"/>
          </p:cNvSpPr>
          <p:nvPr>
            <p:ph type="dt" sz="half" idx="10"/>
          </p:nvPr>
        </p:nvSpPr>
        <p:spPr/>
        <p:txBody>
          <a:bodyPr/>
          <a:lstStyle/>
          <a:p>
            <a:fld id="{52063444-6FA7-9342-B3AB-6220E52E8A51}" type="datetimeFigureOut">
              <a:rPr lang="en-US" smtClean="0"/>
              <a:t>7/4/22</a:t>
            </a:fld>
            <a:endParaRPr lang="en-US"/>
          </a:p>
        </p:txBody>
      </p:sp>
      <p:sp>
        <p:nvSpPr>
          <p:cNvPr id="6" name="Footer Placeholder 5">
            <a:extLst>
              <a:ext uri="{FF2B5EF4-FFF2-40B4-BE49-F238E27FC236}">
                <a16:creationId xmlns:a16="http://schemas.microsoft.com/office/drawing/2014/main" id="{A7B1C94B-4C07-C84A-A1A1-9C1C95F1C5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C8CF4-06CB-4A6F-6DF9-160EA1C33AFE}"/>
              </a:ext>
            </a:extLst>
          </p:cNvPr>
          <p:cNvSpPr>
            <a:spLocks noGrp="1"/>
          </p:cNvSpPr>
          <p:nvPr>
            <p:ph type="sldNum" sz="quarter" idx="12"/>
          </p:nvPr>
        </p:nvSpPr>
        <p:spPr/>
        <p:txBody>
          <a:bodyPr/>
          <a:lstStyle/>
          <a:p>
            <a:fld id="{85C449B4-0733-314D-BA78-8AE1E988BCB3}" type="slidenum">
              <a:rPr lang="en-US" smtClean="0"/>
              <a:t>‹#›</a:t>
            </a:fld>
            <a:endParaRPr lang="en-US"/>
          </a:p>
        </p:txBody>
      </p:sp>
    </p:spTree>
    <p:extLst>
      <p:ext uri="{BB962C8B-B14F-4D97-AF65-F5344CB8AC3E}">
        <p14:creationId xmlns:p14="http://schemas.microsoft.com/office/powerpoint/2010/main" val="3644602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79A8DD-5C61-8820-0C22-6138CF29DD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53CFE3-E2B1-C843-15B2-297004A40B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913AF-9F25-ECBA-B13A-715A04C03D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063444-6FA7-9342-B3AB-6220E52E8A51}" type="datetimeFigureOut">
              <a:rPr lang="en-US" smtClean="0"/>
              <a:t>7/4/22</a:t>
            </a:fld>
            <a:endParaRPr lang="en-US"/>
          </a:p>
        </p:txBody>
      </p:sp>
      <p:sp>
        <p:nvSpPr>
          <p:cNvPr id="5" name="Footer Placeholder 4">
            <a:extLst>
              <a:ext uri="{FF2B5EF4-FFF2-40B4-BE49-F238E27FC236}">
                <a16:creationId xmlns:a16="http://schemas.microsoft.com/office/drawing/2014/main" id="{3B096B66-BD02-FEB3-E438-59BA35A29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6D37A-57F3-10F4-B90B-162D458F02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449B4-0733-314D-BA78-8AE1E988BCB3}" type="slidenum">
              <a:rPr lang="en-US" smtClean="0"/>
              <a:t>‹#›</a:t>
            </a:fld>
            <a:endParaRPr lang="en-US"/>
          </a:p>
        </p:txBody>
      </p:sp>
    </p:spTree>
    <p:extLst>
      <p:ext uri="{BB962C8B-B14F-4D97-AF65-F5344CB8AC3E}">
        <p14:creationId xmlns:p14="http://schemas.microsoft.com/office/powerpoint/2010/main" val="2725473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2.emf"/><Relationship Id="rId7" Type="http://schemas.openxmlformats.org/officeDocument/2006/relationships/image" Target="../media/image34.png"/><Relationship Id="rId2" Type="http://schemas.openxmlformats.org/officeDocument/2006/relationships/image" Target="../media/image71.emf"/><Relationship Id="rId1" Type="http://schemas.openxmlformats.org/officeDocument/2006/relationships/slideLayout" Target="../slideLayouts/slideLayout2.xml"/><Relationship Id="rId6" Type="http://schemas.openxmlformats.org/officeDocument/2006/relationships/image" Target="../media/image75.emf"/><Relationship Id="rId11" Type="http://schemas.openxmlformats.org/officeDocument/2006/relationships/image" Target="../media/image38.png"/><Relationship Id="rId5" Type="http://schemas.openxmlformats.org/officeDocument/2006/relationships/image" Target="../media/image74.emf"/><Relationship Id="rId10" Type="http://schemas.openxmlformats.org/officeDocument/2006/relationships/image" Target="../media/image37.png"/><Relationship Id="rId4" Type="http://schemas.openxmlformats.org/officeDocument/2006/relationships/image" Target="../media/image73.emf"/><Relationship Id="rId9" Type="http://schemas.openxmlformats.org/officeDocument/2006/relationships/image" Target="../media/image36.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10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104.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77.emf"/><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80.emf"/><Relationship Id="rId5" Type="http://schemas.openxmlformats.org/officeDocument/2006/relationships/image" Target="../media/image76.emf"/><Relationship Id="rId4" Type="http://schemas.openxmlformats.org/officeDocument/2006/relationships/image" Target="../media/image79.emf"/></Relationships>
</file>

<file path=ppt/slides/_rels/slide10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10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10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1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1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1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1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1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1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1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1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84.png"/></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tiff"/><Relationship Id="rId1" Type="http://schemas.openxmlformats.org/officeDocument/2006/relationships/slideLayout" Target="../slideLayouts/slideLayout2.xml"/><Relationship Id="rId4" Type="http://schemas.microsoft.com/office/2007/relationships/hdphoto" Target="../media/hdphoto4.wdp"/></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tiff"/><Relationship Id="rId1" Type="http://schemas.openxmlformats.org/officeDocument/2006/relationships/slideLayout" Target="../slideLayouts/slideLayout2.xml"/><Relationship Id="rId4" Type="http://schemas.microsoft.com/office/2007/relationships/hdphoto" Target="../media/hdphoto4.wdp"/></Relationships>
</file>

<file path=ppt/slides/_rels/slide1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tiff"/><Relationship Id="rId1" Type="http://schemas.openxmlformats.org/officeDocument/2006/relationships/slideLayout" Target="../slideLayouts/slideLayout2.xml"/><Relationship Id="rId4" Type="http://schemas.microsoft.com/office/2007/relationships/hdphoto" Target="../media/hdphoto4.wdp"/></Relationships>
</file>

<file path=ppt/slides/_rels/slide1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tiff"/><Relationship Id="rId1" Type="http://schemas.openxmlformats.org/officeDocument/2006/relationships/slideLayout" Target="../slideLayouts/slideLayout2.xml"/><Relationship Id="rId4" Type="http://schemas.microsoft.com/office/2007/relationships/hdphoto" Target="../media/hdphoto4.wdp"/></Relationships>
</file>

<file path=ppt/slides/_rels/slide13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8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github.com/emoriebeck/selection/tree/master/results/psm/matched/tables"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500.png"/></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46.xml.rels><?xml version="1.0" encoding="UTF-8" standalone="yes"?>
<Relationships xmlns="http://schemas.openxmlformats.org/package/2006/relationships"><Relationship Id="rId3" Type="http://schemas.openxmlformats.org/officeDocument/2006/relationships/hyperlink" Target="https://github.com/emoriebeck/selection/tree/master/results/psm/matched/tables" TargetMode="External"/><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9.emf"/><Relationship Id="rId1" Type="http://schemas.openxmlformats.org/officeDocument/2006/relationships/slideLayout" Target="../slideLayouts/slideLayout2.xml"/><Relationship Id="rId4" Type="http://schemas.openxmlformats.org/officeDocument/2006/relationships/hyperlink" Target="https://github.com/emoriebeck/selection/tree/master/results/psm/matched/tables"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hyperlink" Target="https://github.com/emoriebeck/selection/tree/master/results/psm/matched/tables"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1.png"/><Relationship Id="rId12"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image" Target="../media/image23.jpeg"/><Relationship Id="rId4" Type="http://schemas.openxmlformats.org/officeDocument/2006/relationships/image" Target="../media/image19.tiff"/><Relationship Id="rId9" Type="http://schemas.openxmlformats.org/officeDocument/2006/relationships/image" Target="../media/image22.jpeg"/><Relationship Id="rId14" Type="http://schemas.openxmlformats.org/officeDocument/2006/relationships/image" Target="../media/image26.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image" Target="../media/image40.png"/><Relationship Id="rId7" Type="http://schemas.openxmlformats.org/officeDocument/2006/relationships/image" Target="../media/image43.tif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gif"/><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48.tif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49.tiff"/><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50.gif"/><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49.tiff"/><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4.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0.png"/><Relationship Id="rId7" Type="http://schemas.openxmlformats.org/officeDocument/2006/relationships/image" Target="../media/image300.png"/><Relationship Id="rId2"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image" Target="../media/image290.png"/><Relationship Id="rId11" Type="http://schemas.openxmlformats.org/officeDocument/2006/relationships/image" Target="../media/image37.png"/><Relationship Id="rId5" Type="http://schemas.openxmlformats.org/officeDocument/2006/relationships/image" Target="../media/image280.png"/><Relationship Id="rId10" Type="http://schemas.openxmlformats.org/officeDocument/2006/relationships/image" Target="../media/image36.jpg"/><Relationship Id="rId4" Type="http://schemas.openxmlformats.org/officeDocument/2006/relationships/image" Target="../media/image270.png"/><Relationship Id="rId9" Type="http://schemas.openxmlformats.org/officeDocument/2006/relationships/image" Target="../media/image35.png"/></Relationships>
</file>

<file path=ppt/slides/_rels/slide6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0.png"/><Relationship Id="rId7" Type="http://schemas.openxmlformats.org/officeDocument/2006/relationships/image" Target="../media/image580.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50.png"/><Relationship Id="rId11" Type="http://schemas.openxmlformats.org/officeDocument/2006/relationships/image" Target="../media/image37.png"/><Relationship Id="rId5" Type="http://schemas.openxmlformats.org/officeDocument/2006/relationships/image" Target="../media/image340.png"/><Relationship Id="rId10" Type="http://schemas.openxmlformats.org/officeDocument/2006/relationships/image" Target="../media/image36.jpg"/><Relationship Id="rId4" Type="http://schemas.openxmlformats.org/officeDocument/2006/relationships/image" Target="../media/image330.png"/><Relationship Id="rId9"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7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40.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6.png"/><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41.xml"/><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9.jpeg"/><Relationship Id="rId11" Type="http://schemas.openxmlformats.org/officeDocument/2006/relationships/image" Target="../media/image38.png"/><Relationship Id="rId5" Type="http://schemas.openxmlformats.org/officeDocument/2006/relationships/image" Target="../media/image68.png"/><Relationship Id="rId10" Type="http://schemas.openxmlformats.org/officeDocument/2006/relationships/image" Target="../media/image37.png"/><Relationship Id="rId4" Type="http://schemas.openxmlformats.org/officeDocument/2006/relationships/image" Target="../media/image67.png"/><Relationship Id="rId9" Type="http://schemas.openxmlformats.org/officeDocument/2006/relationships/image" Target="../media/image36.jp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42.xml"/><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69.jpeg"/><Relationship Id="rId11" Type="http://schemas.openxmlformats.org/officeDocument/2006/relationships/image" Target="../media/image38.png"/><Relationship Id="rId5" Type="http://schemas.openxmlformats.org/officeDocument/2006/relationships/image" Target="../media/image68.png"/><Relationship Id="rId10" Type="http://schemas.openxmlformats.org/officeDocument/2006/relationships/image" Target="../media/image37.png"/><Relationship Id="rId4" Type="http://schemas.openxmlformats.org/officeDocument/2006/relationships/image" Target="../media/image67.png"/><Relationship Id="rId9" Type="http://schemas.openxmlformats.org/officeDocument/2006/relationships/image" Target="../media/image36.jpg"/></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69.jpeg"/><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9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1.emf"/><Relationship Id="rId7" Type="http://schemas.openxmlformats.org/officeDocument/2006/relationships/image" Target="../media/image75.emf"/><Relationship Id="rId12"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4.emf"/><Relationship Id="rId11" Type="http://schemas.openxmlformats.org/officeDocument/2006/relationships/image" Target="../media/image37.png"/><Relationship Id="rId5" Type="http://schemas.openxmlformats.org/officeDocument/2006/relationships/image" Target="../media/image73.emf"/><Relationship Id="rId10" Type="http://schemas.openxmlformats.org/officeDocument/2006/relationships/image" Target="../media/image36.jpg"/><Relationship Id="rId4" Type="http://schemas.openxmlformats.org/officeDocument/2006/relationships/image" Target="../media/image72.emf"/><Relationship Id="rId9" Type="http://schemas.openxmlformats.org/officeDocument/2006/relationships/image" Target="../media/image35.png"/></Relationships>
</file>

<file path=ppt/slides/_rels/slide9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1.emf"/><Relationship Id="rId7" Type="http://schemas.openxmlformats.org/officeDocument/2006/relationships/image" Target="../media/image75.emf"/><Relationship Id="rId12"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4.emf"/><Relationship Id="rId11" Type="http://schemas.openxmlformats.org/officeDocument/2006/relationships/image" Target="../media/image37.png"/><Relationship Id="rId5" Type="http://schemas.openxmlformats.org/officeDocument/2006/relationships/image" Target="../media/image73.emf"/><Relationship Id="rId10" Type="http://schemas.openxmlformats.org/officeDocument/2006/relationships/image" Target="../media/image36.jpg"/><Relationship Id="rId4" Type="http://schemas.openxmlformats.org/officeDocument/2006/relationships/image" Target="../media/image72.emf"/><Relationship Id="rId9" Type="http://schemas.openxmlformats.org/officeDocument/2006/relationships/image" Target="../media/image35.png"/></Relationships>
</file>

<file path=ppt/slides/_rels/slide9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1.emf"/><Relationship Id="rId7" Type="http://schemas.openxmlformats.org/officeDocument/2006/relationships/image" Target="../media/image75.emf"/><Relationship Id="rId12"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4.emf"/><Relationship Id="rId11" Type="http://schemas.openxmlformats.org/officeDocument/2006/relationships/image" Target="../media/image37.png"/><Relationship Id="rId5" Type="http://schemas.openxmlformats.org/officeDocument/2006/relationships/image" Target="../media/image73.emf"/><Relationship Id="rId10" Type="http://schemas.openxmlformats.org/officeDocument/2006/relationships/image" Target="../media/image36.jpg"/><Relationship Id="rId4" Type="http://schemas.openxmlformats.org/officeDocument/2006/relationships/image" Target="../media/image72.emf"/><Relationship Id="rId9" Type="http://schemas.openxmlformats.org/officeDocument/2006/relationships/image" Target="../media/image35.png"/></Relationships>
</file>

<file path=ppt/slides/_rels/slide9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2.emf"/><Relationship Id="rId7" Type="http://schemas.openxmlformats.org/officeDocument/2006/relationships/image" Target="../media/image34.png"/><Relationship Id="rId2" Type="http://schemas.openxmlformats.org/officeDocument/2006/relationships/image" Target="../media/image71.emf"/><Relationship Id="rId1" Type="http://schemas.openxmlformats.org/officeDocument/2006/relationships/slideLayout" Target="../slideLayouts/slideLayout2.xml"/><Relationship Id="rId6" Type="http://schemas.openxmlformats.org/officeDocument/2006/relationships/image" Target="../media/image75.emf"/><Relationship Id="rId11" Type="http://schemas.openxmlformats.org/officeDocument/2006/relationships/image" Target="../media/image38.png"/><Relationship Id="rId5" Type="http://schemas.openxmlformats.org/officeDocument/2006/relationships/image" Target="../media/image74.emf"/><Relationship Id="rId10" Type="http://schemas.openxmlformats.org/officeDocument/2006/relationships/image" Target="../media/image37.png"/><Relationship Id="rId4" Type="http://schemas.openxmlformats.org/officeDocument/2006/relationships/image" Target="../media/image73.emf"/><Relationship Id="rId9" Type="http://schemas.openxmlformats.org/officeDocument/2006/relationships/image" Target="../media/image36.jpg"/></Relationships>
</file>

<file path=ppt/slides/_rels/slide9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2.emf"/><Relationship Id="rId7" Type="http://schemas.openxmlformats.org/officeDocument/2006/relationships/image" Target="../media/image34.png"/><Relationship Id="rId2" Type="http://schemas.openxmlformats.org/officeDocument/2006/relationships/image" Target="../media/image71.emf"/><Relationship Id="rId1" Type="http://schemas.openxmlformats.org/officeDocument/2006/relationships/slideLayout" Target="../slideLayouts/slideLayout2.xml"/><Relationship Id="rId6" Type="http://schemas.openxmlformats.org/officeDocument/2006/relationships/image" Target="../media/image75.emf"/><Relationship Id="rId11" Type="http://schemas.openxmlformats.org/officeDocument/2006/relationships/image" Target="../media/image38.png"/><Relationship Id="rId5" Type="http://schemas.openxmlformats.org/officeDocument/2006/relationships/image" Target="../media/image74.emf"/><Relationship Id="rId10" Type="http://schemas.openxmlformats.org/officeDocument/2006/relationships/image" Target="../media/image37.png"/><Relationship Id="rId4" Type="http://schemas.openxmlformats.org/officeDocument/2006/relationships/image" Target="../media/image73.emf"/><Relationship Id="rId9" Type="http://schemas.openxmlformats.org/officeDocument/2006/relationships/image" Target="../media/image36.jpg"/></Relationships>
</file>

<file path=ppt/slides/_rels/slide9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2.emf"/><Relationship Id="rId7" Type="http://schemas.openxmlformats.org/officeDocument/2006/relationships/image" Target="../media/image34.png"/><Relationship Id="rId2" Type="http://schemas.openxmlformats.org/officeDocument/2006/relationships/image" Target="../media/image71.emf"/><Relationship Id="rId1" Type="http://schemas.openxmlformats.org/officeDocument/2006/relationships/slideLayout" Target="../slideLayouts/slideLayout2.xml"/><Relationship Id="rId6" Type="http://schemas.openxmlformats.org/officeDocument/2006/relationships/image" Target="../media/image75.emf"/><Relationship Id="rId11" Type="http://schemas.openxmlformats.org/officeDocument/2006/relationships/image" Target="../media/image38.png"/><Relationship Id="rId5" Type="http://schemas.openxmlformats.org/officeDocument/2006/relationships/image" Target="../media/image74.emf"/><Relationship Id="rId10" Type="http://schemas.openxmlformats.org/officeDocument/2006/relationships/image" Target="../media/image37.png"/><Relationship Id="rId4" Type="http://schemas.openxmlformats.org/officeDocument/2006/relationships/image" Target="../media/image73.emf"/><Relationship Id="rId9" Type="http://schemas.openxmlformats.org/officeDocument/2006/relationships/image" Target="../media/image36.jpg"/></Relationships>
</file>

<file path=ppt/slides/_rels/slide9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2.emf"/><Relationship Id="rId7" Type="http://schemas.openxmlformats.org/officeDocument/2006/relationships/image" Target="../media/image34.png"/><Relationship Id="rId2" Type="http://schemas.openxmlformats.org/officeDocument/2006/relationships/image" Target="../media/image71.emf"/><Relationship Id="rId1" Type="http://schemas.openxmlformats.org/officeDocument/2006/relationships/slideLayout" Target="../slideLayouts/slideLayout2.xml"/><Relationship Id="rId6" Type="http://schemas.openxmlformats.org/officeDocument/2006/relationships/image" Target="../media/image75.emf"/><Relationship Id="rId11" Type="http://schemas.openxmlformats.org/officeDocument/2006/relationships/image" Target="../media/image38.png"/><Relationship Id="rId5" Type="http://schemas.openxmlformats.org/officeDocument/2006/relationships/image" Target="../media/image74.emf"/><Relationship Id="rId10" Type="http://schemas.openxmlformats.org/officeDocument/2006/relationships/image" Target="../media/image37.png"/><Relationship Id="rId4" Type="http://schemas.openxmlformats.org/officeDocument/2006/relationships/image" Target="../media/image73.emf"/><Relationship Id="rId9"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D7AD56-2851-13E0-69ED-A1237E21D520}"/>
              </a:ext>
            </a:extLst>
          </p:cNvPr>
          <p:cNvSpPr/>
          <p:nvPr/>
        </p:nvSpPr>
        <p:spPr>
          <a:xfrm>
            <a:off x="0" y="0"/>
            <a:ext cx="12192000" cy="4256690"/>
          </a:xfrm>
          <a:prstGeom prst="rect">
            <a:avLst/>
          </a:prstGeom>
          <a:solidFill>
            <a:srgbClr val="0049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2BA37-8162-27A9-727C-FCB5DABD9EBE}"/>
              </a:ext>
            </a:extLst>
          </p:cNvPr>
          <p:cNvSpPr>
            <a:spLocks noGrp="1"/>
          </p:cNvSpPr>
          <p:nvPr>
            <p:ph type="ctrTitle"/>
          </p:nvPr>
        </p:nvSpPr>
        <p:spPr>
          <a:xfrm>
            <a:off x="599090" y="1588550"/>
            <a:ext cx="11151476" cy="2387600"/>
          </a:xfrm>
        </p:spPr>
        <p:txBody>
          <a:bodyPr>
            <a:normAutofit/>
          </a:bodyPr>
          <a:lstStyle/>
          <a:p>
            <a:r>
              <a:rPr lang="en-US" sz="7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Personality Dynamics</a:t>
            </a:r>
            <a:br>
              <a:rPr lang="en-US" sz="7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br>
            <a:r>
              <a:rPr lang="en-US"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Part 1: Introductory Talk</a:t>
            </a:r>
            <a:endParaRPr lang="en-US" sz="7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ubtitle 2">
            <a:extLst>
              <a:ext uri="{FF2B5EF4-FFF2-40B4-BE49-F238E27FC236}">
                <a16:creationId xmlns:a16="http://schemas.microsoft.com/office/drawing/2014/main" id="{6B70408F-7488-C229-5FE8-B1485AF7E7C3}"/>
              </a:ext>
            </a:extLst>
          </p:cNvPr>
          <p:cNvSpPr>
            <a:spLocks noGrp="1"/>
          </p:cNvSpPr>
          <p:nvPr>
            <p:ph type="subTitle" idx="1"/>
          </p:nvPr>
        </p:nvSpPr>
        <p:spPr>
          <a:xfrm>
            <a:off x="1524000" y="4441569"/>
            <a:ext cx="9144000" cy="1655762"/>
          </a:xfrm>
        </p:spPr>
        <p:txBody>
          <a:bodyPr>
            <a:normAutofit/>
          </a:bodyPr>
          <a:lstStyle/>
          <a:p>
            <a:r>
              <a:rPr lang="en-US" sz="3200" b="1" dirty="0" err="1">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Emorie</a:t>
            </a:r>
            <a:r>
              <a:rPr lang="en-US" sz="3200" b="1"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 D. Beck, PhD</a:t>
            </a:r>
            <a:endParaRPr lang="en-US" b="1"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Picture 4" descr="Logo&#10;&#10;Description automatically generated">
            <a:extLst>
              <a:ext uri="{FF2B5EF4-FFF2-40B4-BE49-F238E27FC236}">
                <a16:creationId xmlns:a16="http://schemas.microsoft.com/office/drawing/2014/main" id="{33FA63E9-4728-B853-66F3-5BC6B5655B33}"/>
              </a:ext>
            </a:extLst>
          </p:cNvPr>
          <p:cNvPicPr>
            <a:picLocks noChangeAspect="1"/>
          </p:cNvPicPr>
          <p:nvPr/>
        </p:nvPicPr>
        <p:blipFill>
          <a:blip r:embed="rId2"/>
          <a:stretch>
            <a:fillRect/>
          </a:stretch>
        </p:blipFill>
        <p:spPr>
          <a:xfrm>
            <a:off x="4041528" y="5130451"/>
            <a:ext cx="4108944" cy="1051205"/>
          </a:xfrm>
          <a:prstGeom prst="rect">
            <a:avLst/>
          </a:prstGeom>
        </p:spPr>
      </p:pic>
      <p:sp>
        <p:nvSpPr>
          <p:cNvPr id="7" name="Rectangle 6">
            <a:extLst>
              <a:ext uri="{FF2B5EF4-FFF2-40B4-BE49-F238E27FC236}">
                <a16:creationId xmlns:a16="http://schemas.microsoft.com/office/drawing/2014/main" id="{8B6711E6-3FD7-0F58-9A1D-CE4C7C552C67}"/>
              </a:ext>
            </a:extLst>
          </p:cNvPr>
          <p:cNvSpPr/>
          <p:nvPr/>
        </p:nvSpPr>
        <p:spPr>
          <a:xfrm>
            <a:off x="9273914" y="6258394"/>
            <a:ext cx="2788171" cy="599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July 6, 2022</a:t>
            </a:r>
          </a:p>
        </p:txBody>
      </p:sp>
      <p:sp>
        <p:nvSpPr>
          <p:cNvPr id="8" name="Rectangle 7">
            <a:extLst>
              <a:ext uri="{FF2B5EF4-FFF2-40B4-BE49-F238E27FC236}">
                <a16:creationId xmlns:a16="http://schemas.microsoft.com/office/drawing/2014/main" id="{6224AF5C-414C-7F7E-1A81-4C2D0D6857E6}"/>
              </a:ext>
            </a:extLst>
          </p:cNvPr>
          <p:cNvSpPr/>
          <p:nvPr/>
        </p:nvSpPr>
        <p:spPr>
          <a:xfrm>
            <a:off x="-5407" y="6286517"/>
            <a:ext cx="3917840" cy="599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2</a:t>
            </a:r>
            <a:r>
              <a:rPr lang="en-US" b="1" baseline="30000"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nd</a:t>
            </a:r>
            <a:r>
              <a:rPr lang="en-US" b="1" dirty="0">
                <a:solidFill>
                  <a:srgbClr val="004981"/>
                </a:solidFill>
                <a:latin typeface="Helvetica Neue" panose="02000503000000020004" pitchFamily="2" charset="0"/>
                <a:ea typeface="Helvetica Neue" panose="02000503000000020004" pitchFamily="2" charset="0"/>
                <a:cs typeface="Helvetica Neue" panose="02000503000000020004" pitchFamily="2" charset="0"/>
              </a:rPr>
              <a:t> Summer School in Personality Science, Madrid, Spain</a:t>
            </a:r>
          </a:p>
        </p:txBody>
      </p:sp>
    </p:spTree>
    <p:extLst>
      <p:ext uri="{BB962C8B-B14F-4D97-AF65-F5344CB8AC3E}">
        <p14:creationId xmlns:p14="http://schemas.microsoft.com/office/powerpoint/2010/main" val="1774244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B96BD74A-EC24-A8CC-A7FC-6F3EFAAD17F1}"/>
              </a:ext>
            </a:extLst>
          </p:cNvPr>
          <p:cNvSpPr/>
          <p:nvPr/>
        </p:nvSpPr>
        <p:spPr>
          <a:xfrm>
            <a:off x="2388973" y="2195207"/>
            <a:ext cx="7414054" cy="340428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ECAA08F-671C-2D05-EE42-A7013709CBB0}"/>
              </a:ext>
            </a:extLst>
          </p:cNvPr>
          <p:cNvSpPr/>
          <p:nvPr/>
        </p:nvSpPr>
        <p:spPr>
          <a:xfrm>
            <a:off x="657102" y="0"/>
            <a:ext cx="10877797" cy="1036268"/>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The Context Problem</a:t>
            </a:r>
          </a:p>
        </p:txBody>
      </p:sp>
      <p:sp>
        <p:nvSpPr>
          <p:cNvPr id="5" name="Rectangle 4">
            <a:extLst>
              <a:ext uri="{FF2B5EF4-FFF2-40B4-BE49-F238E27FC236}">
                <a16:creationId xmlns:a16="http://schemas.microsoft.com/office/drawing/2014/main" id="{A0CE7BB7-1A7D-BAFF-1BA4-7B719A3A802F}"/>
              </a:ext>
            </a:extLst>
          </p:cNvPr>
          <p:cNvSpPr/>
          <p:nvPr/>
        </p:nvSpPr>
        <p:spPr>
          <a:xfrm>
            <a:off x="5493678" y="6564086"/>
            <a:ext cx="6727461"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e.g., Lewin, 1936</a:t>
            </a:r>
            <a:endParaRPr lang="en-US" i="1" dirty="0">
              <a:solidFill>
                <a:schemeClr val="tx1"/>
              </a:solidFill>
              <a:latin typeface="Courier" pitchFamily="2" charset="0"/>
            </a:endParaRPr>
          </a:p>
        </p:txBody>
      </p:sp>
      <p:pic>
        <p:nvPicPr>
          <p:cNvPr id="7" name="Picture 6">
            <a:extLst>
              <a:ext uri="{FF2B5EF4-FFF2-40B4-BE49-F238E27FC236}">
                <a16:creationId xmlns:a16="http://schemas.microsoft.com/office/drawing/2014/main" id="{0EE123EE-C771-BCBC-F5A3-992DA554B293}"/>
              </a:ext>
            </a:extLst>
          </p:cNvPr>
          <p:cNvPicPr>
            <a:picLocks noChangeAspect="1"/>
          </p:cNvPicPr>
          <p:nvPr/>
        </p:nvPicPr>
        <p:blipFill>
          <a:blip r:embed="rId2"/>
          <a:stretch>
            <a:fillRect/>
          </a:stretch>
        </p:blipFill>
        <p:spPr>
          <a:xfrm>
            <a:off x="5189352" y="2905687"/>
            <a:ext cx="2019809" cy="2023110"/>
          </a:xfrm>
          <a:prstGeom prst="rect">
            <a:avLst/>
          </a:prstGeom>
        </p:spPr>
      </p:pic>
    </p:spTree>
    <p:extLst>
      <p:ext uri="{BB962C8B-B14F-4D97-AF65-F5344CB8AC3E}">
        <p14:creationId xmlns:p14="http://schemas.microsoft.com/office/powerpoint/2010/main" val="20548557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20A4D-E8B4-EA4B-9724-838DCF58F257}"/>
              </a:ext>
            </a:extLst>
          </p:cNvPr>
          <p:cNvPicPr>
            <a:picLocks noChangeAspect="1"/>
          </p:cNvPicPr>
          <p:nvPr/>
        </p:nvPicPr>
        <p:blipFill rotWithShape="1">
          <a:blip r:embed="rId2"/>
          <a:srcRect b="45853"/>
          <a:stretch/>
        </p:blipFill>
        <p:spPr>
          <a:xfrm>
            <a:off x="325093" y="1388909"/>
            <a:ext cx="8666507" cy="4692637"/>
          </a:xfrm>
          <a:prstGeom prst="rect">
            <a:avLst/>
          </a:prstGeom>
        </p:spPr>
      </p:pic>
      <p:grpSp>
        <p:nvGrpSpPr>
          <p:cNvPr id="10" name="Group 9">
            <a:extLst>
              <a:ext uri="{FF2B5EF4-FFF2-40B4-BE49-F238E27FC236}">
                <a16:creationId xmlns:a16="http://schemas.microsoft.com/office/drawing/2014/main" id="{3AE65F93-D82B-F64F-B36B-2C6C0004D23C}"/>
              </a:ext>
            </a:extLst>
          </p:cNvPr>
          <p:cNvGrpSpPr>
            <a:grpSpLocks noChangeAspect="1"/>
          </p:cNvGrpSpPr>
          <p:nvPr/>
        </p:nvGrpSpPr>
        <p:grpSpPr>
          <a:xfrm>
            <a:off x="9470742" y="2797388"/>
            <a:ext cx="1651782" cy="1720333"/>
            <a:chOff x="6713950" y="4463439"/>
            <a:chExt cx="964505" cy="1004533"/>
          </a:xfrm>
        </p:grpSpPr>
        <p:pic>
          <p:nvPicPr>
            <p:cNvPr id="6" name="Picture 5">
              <a:extLst>
                <a:ext uri="{FF2B5EF4-FFF2-40B4-BE49-F238E27FC236}">
                  <a16:creationId xmlns:a16="http://schemas.microsoft.com/office/drawing/2014/main" id="{86EA8B1A-98FE-3C44-8A04-301C7965458F}"/>
                </a:ext>
              </a:extLst>
            </p:cNvPr>
            <p:cNvPicPr>
              <a:picLocks noChangeAspect="1"/>
            </p:cNvPicPr>
            <p:nvPr/>
          </p:nvPicPr>
          <p:blipFill rotWithShape="1">
            <a:blip r:embed="rId3"/>
            <a:srcRect l="49353" t="95389" r="38816" b="33"/>
            <a:stretch/>
          </p:blipFill>
          <p:spPr>
            <a:xfrm>
              <a:off x="6764054" y="4973648"/>
              <a:ext cx="638828" cy="247162"/>
            </a:xfrm>
            <a:prstGeom prst="rect">
              <a:avLst/>
            </a:prstGeom>
          </p:spPr>
        </p:pic>
        <p:pic>
          <p:nvPicPr>
            <p:cNvPr id="7" name="Picture 6">
              <a:extLst>
                <a:ext uri="{FF2B5EF4-FFF2-40B4-BE49-F238E27FC236}">
                  <a16:creationId xmlns:a16="http://schemas.microsoft.com/office/drawing/2014/main" id="{8AF37D1D-312E-F349-A226-5248CA5CE698}"/>
                </a:ext>
              </a:extLst>
            </p:cNvPr>
            <p:cNvPicPr>
              <a:picLocks noChangeAspect="1"/>
            </p:cNvPicPr>
            <p:nvPr/>
          </p:nvPicPr>
          <p:blipFill rotWithShape="1">
            <a:blip r:embed="rId4"/>
            <a:srcRect l="22212" t="95095" r="59926" b="33"/>
            <a:stretch/>
          </p:blipFill>
          <p:spPr>
            <a:xfrm>
              <a:off x="6713950" y="4463439"/>
              <a:ext cx="964505" cy="263047"/>
            </a:xfrm>
            <a:prstGeom prst="rect">
              <a:avLst/>
            </a:prstGeom>
          </p:spPr>
        </p:pic>
        <p:pic>
          <p:nvPicPr>
            <p:cNvPr id="8" name="Picture 7">
              <a:extLst>
                <a:ext uri="{FF2B5EF4-FFF2-40B4-BE49-F238E27FC236}">
                  <a16:creationId xmlns:a16="http://schemas.microsoft.com/office/drawing/2014/main" id="{4709ACEA-039F-8C40-8810-B8B606943E85}"/>
                </a:ext>
              </a:extLst>
            </p:cNvPr>
            <p:cNvPicPr>
              <a:picLocks noChangeAspect="1"/>
            </p:cNvPicPr>
            <p:nvPr/>
          </p:nvPicPr>
          <p:blipFill rotWithShape="1">
            <a:blip r:embed="rId5"/>
            <a:srcRect l="40074" t="95095" r="50879" b="33"/>
            <a:stretch/>
          </p:blipFill>
          <p:spPr>
            <a:xfrm>
              <a:off x="6728002" y="4710601"/>
              <a:ext cx="488515" cy="263047"/>
            </a:xfrm>
            <a:prstGeom prst="rect">
              <a:avLst/>
            </a:prstGeom>
          </p:spPr>
        </p:pic>
        <p:pic>
          <p:nvPicPr>
            <p:cNvPr id="9" name="Picture 8">
              <a:extLst>
                <a:ext uri="{FF2B5EF4-FFF2-40B4-BE49-F238E27FC236}">
                  <a16:creationId xmlns:a16="http://schemas.microsoft.com/office/drawing/2014/main" id="{A73E571B-99AE-A349-A4AF-8B1E77343114}"/>
                </a:ext>
              </a:extLst>
            </p:cNvPr>
            <p:cNvPicPr>
              <a:picLocks noChangeAspect="1"/>
            </p:cNvPicPr>
            <p:nvPr/>
          </p:nvPicPr>
          <p:blipFill rotWithShape="1">
            <a:blip r:embed="rId6"/>
            <a:srcRect l="60721" t="95684" r="22808" b="-261"/>
            <a:stretch/>
          </p:blipFill>
          <p:spPr>
            <a:xfrm>
              <a:off x="6713950" y="5220810"/>
              <a:ext cx="889348" cy="247162"/>
            </a:xfrm>
            <a:prstGeom prst="rect">
              <a:avLst/>
            </a:prstGeom>
          </p:spPr>
        </p:pic>
      </p:grpSp>
      <p:sp>
        <p:nvSpPr>
          <p:cNvPr id="20" name="Rectangle 19">
            <a:extLst>
              <a:ext uri="{FF2B5EF4-FFF2-40B4-BE49-F238E27FC236}">
                <a16:creationId xmlns:a16="http://schemas.microsoft.com/office/drawing/2014/main" id="{FAE7CF33-9E1A-2849-8D7D-78A63569DA65}"/>
              </a:ext>
            </a:extLst>
          </p:cNvPr>
          <p:cNvSpPr/>
          <p:nvPr/>
        </p:nvSpPr>
        <p:spPr>
          <a:xfrm>
            <a:off x="5791200" y="6477327"/>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graphicFrame>
        <p:nvGraphicFramePr>
          <p:cNvPr id="18" name="Table 2">
            <a:extLst>
              <a:ext uri="{FF2B5EF4-FFF2-40B4-BE49-F238E27FC236}">
                <a16:creationId xmlns:a16="http://schemas.microsoft.com/office/drawing/2014/main" id="{1A32FD70-2CE5-C741-A380-3C8B1DCBB1B9}"/>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9" name="Rectangle 18">
            <a:extLst>
              <a:ext uri="{FF2B5EF4-FFF2-40B4-BE49-F238E27FC236}">
                <a16:creationId xmlns:a16="http://schemas.microsoft.com/office/drawing/2014/main" id="{50027B7D-D530-3D4C-99B9-684C2B51525C}"/>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 certain categories of features out-predict others?</a:t>
            </a:r>
          </a:p>
        </p:txBody>
      </p:sp>
      <p:sp>
        <p:nvSpPr>
          <p:cNvPr id="27" name="Rectangle 26">
            <a:extLst>
              <a:ext uri="{FF2B5EF4-FFF2-40B4-BE49-F238E27FC236}">
                <a16:creationId xmlns:a16="http://schemas.microsoft.com/office/drawing/2014/main" id="{43C9FD60-8F5C-B246-B498-3ED3E549A424}"/>
              </a:ext>
            </a:extLst>
          </p:cNvPr>
          <p:cNvSpPr/>
          <p:nvPr/>
        </p:nvSpPr>
        <p:spPr>
          <a:xfrm>
            <a:off x="0" y="1152827"/>
            <a:ext cx="12061343" cy="5324500"/>
          </a:xfrm>
          <a:prstGeom prst="rect">
            <a:avLst/>
          </a:prstGeom>
          <a:solidFill>
            <a:srgbClr val="FFFFFF">
              <a:alpha val="59608"/>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8" name="Rectangle 27">
            <a:extLst>
              <a:ext uri="{FF2B5EF4-FFF2-40B4-BE49-F238E27FC236}">
                <a16:creationId xmlns:a16="http://schemas.microsoft.com/office/drawing/2014/main" id="{4D70A99C-1320-8448-9B0E-3C6DA9ECEF7A}"/>
              </a:ext>
            </a:extLst>
          </p:cNvPr>
          <p:cNvSpPr/>
          <p:nvPr/>
        </p:nvSpPr>
        <p:spPr>
          <a:xfrm>
            <a:off x="2386940" y="1710047"/>
            <a:ext cx="7683335" cy="3170711"/>
          </a:xfrm>
          <a:prstGeom prst="rect">
            <a:avLst/>
          </a:prstGeom>
          <a:solidFill>
            <a:srgbClr val="30A56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The relative contribution of person, situation, and timing features varies across people.</a:t>
            </a:r>
          </a:p>
        </p:txBody>
      </p:sp>
      <p:pic>
        <p:nvPicPr>
          <p:cNvPr id="21" name="Picture 20" descr="Icon&#10;&#10;Description automatically generated">
            <a:extLst>
              <a:ext uri="{FF2B5EF4-FFF2-40B4-BE49-F238E27FC236}">
                <a16:creationId xmlns:a16="http://schemas.microsoft.com/office/drawing/2014/main" id="{4388B27F-F188-534F-A074-D5BD6F5E8EC6}"/>
              </a:ext>
            </a:extLst>
          </p:cNvPr>
          <p:cNvPicPr>
            <a:picLocks noChangeAspect="1"/>
          </p:cNvPicPr>
          <p:nvPr/>
        </p:nvPicPr>
        <p:blipFill>
          <a:blip r:embed="rId7"/>
          <a:stretch>
            <a:fillRect/>
          </a:stretch>
        </p:blipFill>
        <p:spPr>
          <a:xfrm>
            <a:off x="10319363" y="6140232"/>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43CA00FF-E4F8-D843-B6D0-21C428B6A6AF}"/>
              </a:ext>
            </a:extLst>
          </p:cNvPr>
          <p:cNvPicPr>
            <a:picLocks noChangeAspect="1"/>
          </p:cNvPicPr>
          <p:nvPr/>
        </p:nvPicPr>
        <p:blipFill>
          <a:blip r:embed="rId8"/>
          <a:stretch>
            <a:fillRect/>
          </a:stretch>
        </p:blipFill>
        <p:spPr>
          <a:xfrm>
            <a:off x="11187779" y="6140232"/>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34241E2F-0C9D-E843-BD0A-9D388CAFF1DC}"/>
              </a:ext>
            </a:extLst>
          </p:cNvPr>
          <p:cNvPicPr>
            <a:picLocks noChangeAspect="1"/>
          </p:cNvPicPr>
          <p:nvPr/>
        </p:nvPicPr>
        <p:blipFill>
          <a:blip r:embed="rId9"/>
          <a:stretch>
            <a:fillRect/>
          </a:stretch>
        </p:blipFill>
        <p:spPr>
          <a:xfrm>
            <a:off x="9886171" y="6140232"/>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60315F97-5706-2F4C-B96E-411755B55F0A}"/>
              </a:ext>
            </a:extLst>
          </p:cNvPr>
          <p:cNvPicPr>
            <a:picLocks noChangeAspect="1"/>
          </p:cNvPicPr>
          <p:nvPr/>
        </p:nvPicPr>
        <p:blipFill>
          <a:blip r:embed="rId10"/>
          <a:stretch>
            <a:fillRect/>
          </a:stretch>
        </p:blipFill>
        <p:spPr>
          <a:xfrm>
            <a:off x="11605780" y="6132060"/>
            <a:ext cx="363999" cy="42194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D2647C5F-A439-AB44-9164-B8D3F99BF647}"/>
              </a:ext>
            </a:extLst>
          </p:cNvPr>
          <p:cNvPicPr>
            <a:picLocks noChangeAspect="1"/>
          </p:cNvPicPr>
          <p:nvPr/>
        </p:nvPicPr>
        <p:blipFill>
          <a:blip r:embed="rId11"/>
          <a:stretch>
            <a:fillRect/>
          </a:stretch>
        </p:blipFill>
        <p:spPr>
          <a:xfrm>
            <a:off x="10743280" y="6132060"/>
            <a:ext cx="378665" cy="421941"/>
          </a:xfrm>
          <a:prstGeom prst="rect">
            <a:avLst/>
          </a:prstGeom>
        </p:spPr>
      </p:pic>
    </p:spTree>
    <p:extLst>
      <p:ext uri="{BB962C8B-B14F-4D97-AF65-F5344CB8AC3E}">
        <p14:creationId xmlns:p14="http://schemas.microsoft.com/office/powerpoint/2010/main" val="784714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E89C8F-F864-1641-B9AB-BFC01C83E73B}"/>
              </a:ext>
            </a:extLst>
          </p:cNvPr>
          <p:cNvSpPr/>
          <p:nvPr/>
        </p:nvSpPr>
        <p:spPr>
          <a:xfrm>
            <a:off x="11177337" y="5978255"/>
            <a:ext cx="1179095" cy="41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2" name="Rectangle 11">
            <a:extLst>
              <a:ext uri="{FF2B5EF4-FFF2-40B4-BE49-F238E27FC236}">
                <a16:creationId xmlns:a16="http://schemas.microsoft.com/office/drawing/2014/main" id="{280F17A8-CD8A-4643-807F-E0861EB488D5}"/>
              </a:ext>
            </a:extLst>
          </p:cNvPr>
          <p:cNvSpPr/>
          <p:nvPr/>
        </p:nvSpPr>
        <p:spPr>
          <a:xfrm>
            <a:off x="9289144" y="6408595"/>
            <a:ext cx="2975428"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ourier" pitchFamily="2" charset="0"/>
              </a:rPr>
              <a:t>Beck &amp; Jackson (revision submitted, </a:t>
            </a:r>
            <a:r>
              <a:rPr lang="en-US" sz="1200" i="1" dirty="0">
                <a:solidFill>
                  <a:schemeClr val="tx1"/>
                </a:solidFill>
                <a:latin typeface="Courier" pitchFamily="2" charset="0"/>
              </a:rPr>
              <a:t>Psych Science</a:t>
            </a:r>
            <a:r>
              <a:rPr lang="en-US" sz="1200" dirty="0">
                <a:solidFill>
                  <a:schemeClr val="tx1"/>
                </a:solidFill>
                <a:latin typeface="Courier" pitchFamily="2" charset="0"/>
              </a:rPr>
              <a:t>)</a:t>
            </a:r>
          </a:p>
        </p:txBody>
      </p:sp>
      <p:graphicFrame>
        <p:nvGraphicFramePr>
          <p:cNvPr id="13" name="Table 2">
            <a:extLst>
              <a:ext uri="{FF2B5EF4-FFF2-40B4-BE49-F238E27FC236}">
                <a16:creationId xmlns:a16="http://schemas.microsoft.com/office/drawing/2014/main" id="{F6B6C74F-C359-D745-8BB2-9EDB32650C9A}"/>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6" name="Rectangle 5">
            <a:extLst>
              <a:ext uri="{FF2B5EF4-FFF2-40B4-BE49-F238E27FC236}">
                <a16:creationId xmlns:a16="http://schemas.microsoft.com/office/drawing/2014/main" id="{32A6FBD5-0CBA-E942-BE55-4ACB007BB6C3}"/>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Which features play the strongest roles?</a:t>
            </a:r>
          </a:p>
        </p:txBody>
      </p:sp>
    </p:spTree>
    <p:extLst>
      <p:ext uri="{BB962C8B-B14F-4D97-AF65-F5344CB8AC3E}">
        <p14:creationId xmlns:p14="http://schemas.microsoft.com/office/powerpoint/2010/main" val="22486933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C77C29BD-4160-A74C-B604-C2E8DC8542BF}"/>
              </a:ext>
            </a:extLst>
          </p:cNvPr>
          <p:cNvGrpSpPr/>
          <p:nvPr/>
        </p:nvGrpSpPr>
        <p:grpSpPr>
          <a:xfrm>
            <a:off x="2569239" y="1234223"/>
            <a:ext cx="7053522" cy="5623777"/>
            <a:chOff x="4984565" y="1234223"/>
            <a:chExt cx="7053522" cy="5623777"/>
          </a:xfrm>
        </p:grpSpPr>
        <p:grpSp>
          <p:nvGrpSpPr>
            <p:cNvPr id="31" name="Group 30">
              <a:extLst>
                <a:ext uri="{FF2B5EF4-FFF2-40B4-BE49-F238E27FC236}">
                  <a16:creationId xmlns:a16="http://schemas.microsoft.com/office/drawing/2014/main" id="{39EF2597-AA56-DD4D-9BA8-3AF1EFD4AF4F}"/>
                </a:ext>
              </a:extLst>
            </p:cNvPr>
            <p:cNvGrpSpPr/>
            <p:nvPr/>
          </p:nvGrpSpPr>
          <p:grpSpPr>
            <a:xfrm>
              <a:off x="4984565" y="1234223"/>
              <a:ext cx="7053522" cy="5623777"/>
              <a:chOff x="4955988" y="705124"/>
              <a:chExt cx="7053522" cy="5623777"/>
            </a:xfrm>
          </p:grpSpPr>
          <p:pic>
            <p:nvPicPr>
              <p:cNvPr id="6" name="Picture 5">
                <a:extLst>
                  <a:ext uri="{FF2B5EF4-FFF2-40B4-BE49-F238E27FC236}">
                    <a16:creationId xmlns:a16="http://schemas.microsoft.com/office/drawing/2014/main" id="{4F3844B0-3A1F-2044-B1CB-7CA0A2970562}"/>
                  </a:ext>
                </a:extLst>
              </p:cNvPr>
              <p:cNvPicPr>
                <a:picLocks noChangeAspect="1"/>
              </p:cNvPicPr>
              <p:nvPr/>
            </p:nvPicPr>
            <p:blipFill rotWithShape="1">
              <a:blip r:embed="rId3"/>
              <a:srcRect t="1552" r="37449" b="56459"/>
              <a:stretch/>
            </p:blipFill>
            <p:spPr>
              <a:xfrm>
                <a:off x="5726343" y="705124"/>
                <a:ext cx="6283167" cy="5623777"/>
              </a:xfrm>
              <a:prstGeom prst="rect">
                <a:avLst/>
              </a:prstGeom>
            </p:spPr>
          </p:pic>
          <p:grpSp>
            <p:nvGrpSpPr>
              <p:cNvPr id="30" name="Group 29">
                <a:extLst>
                  <a:ext uri="{FF2B5EF4-FFF2-40B4-BE49-F238E27FC236}">
                    <a16:creationId xmlns:a16="http://schemas.microsoft.com/office/drawing/2014/main" id="{766D3CB2-7134-D944-A5D9-CAA6573F49E1}"/>
                  </a:ext>
                </a:extLst>
              </p:cNvPr>
              <p:cNvGrpSpPr/>
              <p:nvPr/>
            </p:nvGrpSpPr>
            <p:grpSpPr>
              <a:xfrm>
                <a:off x="4955988" y="2123814"/>
                <a:ext cx="1540710" cy="3089250"/>
                <a:chOff x="5351438" y="1086750"/>
                <a:chExt cx="1540710" cy="3089250"/>
              </a:xfrm>
            </p:grpSpPr>
            <p:pic>
              <p:nvPicPr>
                <p:cNvPr id="7" name="Picture 6">
                  <a:extLst>
                    <a:ext uri="{FF2B5EF4-FFF2-40B4-BE49-F238E27FC236}">
                      <a16:creationId xmlns:a16="http://schemas.microsoft.com/office/drawing/2014/main" id="{B49CDDA1-AFF1-884A-AA87-CA10A3769C9C}"/>
                    </a:ext>
                  </a:extLst>
                </p:cNvPr>
                <p:cNvPicPr>
                  <a:picLocks noChangeAspect="1"/>
                </p:cNvPicPr>
                <p:nvPr/>
              </p:nvPicPr>
              <p:blipFill rotWithShape="1">
                <a:blip r:embed="rId4"/>
                <a:srcRect l="50731" t="97019" r="38409" b="599"/>
                <a:stretch/>
              </p:blipFill>
              <p:spPr>
                <a:xfrm>
                  <a:off x="5463715" y="1424929"/>
                  <a:ext cx="1138465" cy="333022"/>
                </a:xfrm>
                <a:prstGeom prst="rect">
                  <a:avLst/>
                </a:prstGeom>
              </p:spPr>
            </p:pic>
            <p:pic>
              <p:nvPicPr>
                <p:cNvPr id="16" name="Picture 15">
                  <a:extLst>
                    <a:ext uri="{FF2B5EF4-FFF2-40B4-BE49-F238E27FC236}">
                      <a16:creationId xmlns:a16="http://schemas.microsoft.com/office/drawing/2014/main" id="{3704D054-E4A3-4946-87FA-475852D7E0BE}"/>
                    </a:ext>
                  </a:extLst>
                </p:cNvPr>
                <p:cNvPicPr>
                  <a:picLocks noChangeAspect="1"/>
                </p:cNvPicPr>
                <p:nvPr/>
              </p:nvPicPr>
              <p:blipFill rotWithShape="1">
                <a:blip r:embed="rId4"/>
                <a:srcRect l="72097" t="97019" r="14550" b="733"/>
                <a:stretch/>
              </p:blipFill>
              <p:spPr>
                <a:xfrm>
                  <a:off x="5492326" y="1978403"/>
                  <a:ext cx="1399822" cy="314349"/>
                </a:xfrm>
                <a:prstGeom prst="rect">
                  <a:avLst/>
                </a:prstGeom>
              </p:spPr>
            </p:pic>
            <p:pic>
              <p:nvPicPr>
                <p:cNvPr id="17" name="Picture 16">
                  <a:extLst>
                    <a:ext uri="{FF2B5EF4-FFF2-40B4-BE49-F238E27FC236}">
                      <a16:creationId xmlns:a16="http://schemas.microsoft.com/office/drawing/2014/main" id="{0F7E9902-0B54-0D48-BE79-142547DAC95B}"/>
                    </a:ext>
                  </a:extLst>
                </p:cNvPr>
                <p:cNvPicPr>
                  <a:picLocks noChangeAspect="1"/>
                </p:cNvPicPr>
                <p:nvPr/>
              </p:nvPicPr>
              <p:blipFill rotWithShape="1">
                <a:blip r:embed="rId4"/>
                <a:srcRect l="61774" t="96681" r="28495" b="1071"/>
                <a:stretch/>
              </p:blipFill>
              <p:spPr>
                <a:xfrm>
                  <a:off x="5473066" y="1645381"/>
                  <a:ext cx="1020119" cy="314349"/>
                </a:xfrm>
                <a:prstGeom prst="rect">
                  <a:avLst/>
                </a:prstGeom>
              </p:spPr>
            </p:pic>
            <p:pic>
              <p:nvPicPr>
                <p:cNvPr id="18" name="Picture 17">
                  <a:extLst>
                    <a:ext uri="{FF2B5EF4-FFF2-40B4-BE49-F238E27FC236}">
                      <a16:creationId xmlns:a16="http://schemas.microsoft.com/office/drawing/2014/main" id="{BA1468F0-21DD-0A44-8CF5-62120197933C}"/>
                    </a:ext>
                  </a:extLst>
                </p:cNvPr>
                <p:cNvPicPr>
                  <a:picLocks noChangeAspect="1"/>
                </p:cNvPicPr>
                <p:nvPr/>
              </p:nvPicPr>
              <p:blipFill rotWithShape="1">
                <a:blip r:embed="rId4"/>
                <a:srcRect l="64237" t="94713" r="29410" b="2735"/>
                <a:stretch/>
              </p:blipFill>
              <p:spPr>
                <a:xfrm>
                  <a:off x="5694490" y="1086750"/>
                  <a:ext cx="666044" cy="356851"/>
                </a:xfrm>
                <a:prstGeom prst="rect">
                  <a:avLst/>
                </a:prstGeom>
              </p:spPr>
            </p:pic>
            <p:pic>
              <p:nvPicPr>
                <p:cNvPr id="20" name="Picture 19">
                  <a:extLst>
                    <a:ext uri="{FF2B5EF4-FFF2-40B4-BE49-F238E27FC236}">
                      <a16:creationId xmlns:a16="http://schemas.microsoft.com/office/drawing/2014/main" id="{4911C1BE-A303-F040-8F12-89607CE5D24F}"/>
                    </a:ext>
                  </a:extLst>
                </p:cNvPr>
                <p:cNvPicPr>
                  <a:picLocks noChangeAspect="1"/>
                </p:cNvPicPr>
                <p:nvPr/>
              </p:nvPicPr>
              <p:blipFill rotWithShape="1">
                <a:blip r:embed="rId3"/>
                <a:srcRect l="25554" t="45566" r="61055" b="53115"/>
                <a:stretch/>
              </p:blipFill>
              <p:spPr>
                <a:xfrm>
                  <a:off x="5351438" y="2528993"/>
                  <a:ext cx="1496829" cy="196459"/>
                </a:xfrm>
                <a:prstGeom prst="rect">
                  <a:avLst/>
                </a:prstGeom>
              </p:spPr>
            </p:pic>
            <p:grpSp>
              <p:nvGrpSpPr>
                <p:cNvPr id="11" name="Group 10">
                  <a:extLst>
                    <a:ext uri="{FF2B5EF4-FFF2-40B4-BE49-F238E27FC236}">
                      <a16:creationId xmlns:a16="http://schemas.microsoft.com/office/drawing/2014/main" id="{53F7A0A5-87AE-5E44-9278-5C433E5758CF}"/>
                    </a:ext>
                  </a:extLst>
                </p:cNvPr>
                <p:cNvGrpSpPr/>
                <p:nvPr/>
              </p:nvGrpSpPr>
              <p:grpSpPr>
                <a:xfrm>
                  <a:off x="5363769" y="2749516"/>
                  <a:ext cx="844356" cy="1426484"/>
                  <a:chOff x="5776356" y="2749516"/>
                  <a:chExt cx="844356" cy="1426484"/>
                </a:xfrm>
              </p:grpSpPr>
              <p:pic>
                <p:nvPicPr>
                  <p:cNvPr id="21" name="Picture 20">
                    <a:extLst>
                      <a:ext uri="{FF2B5EF4-FFF2-40B4-BE49-F238E27FC236}">
                        <a16:creationId xmlns:a16="http://schemas.microsoft.com/office/drawing/2014/main" id="{1D54AA60-287A-5D4A-9E8D-461A802ABA85}"/>
                      </a:ext>
                    </a:extLst>
                  </p:cNvPr>
                  <p:cNvPicPr>
                    <a:picLocks noChangeAspect="1"/>
                  </p:cNvPicPr>
                  <p:nvPr/>
                </p:nvPicPr>
                <p:blipFill rotWithShape="1">
                  <a:blip r:embed="rId3"/>
                  <a:srcRect l="17018" t="47596" r="76789" b="49453"/>
                  <a:stretch/>
                </p:blipFill>
                <p:spPr>
                  <a:xfrm>
                    <a:off x="5776356" y="2749516"/>
                    <a:ext cx="583324" cy="370490"/>
                  </a:xfrm>
                  <a:prstGeom prst="rect">
                    <a:avLst/>
                  </a:prstGeom>
                </p:spPr>
              </p:pic>
              <p:pic>
                <p:nvPicPr>
                  <p:cNvPr id="22" name="Picture 21">
                    <a:extLst>
                      <a:ext uri="{FF2B5EF4-FFF2-40B4-BE49-F238E27FC236}">
                        <a16:creationId xmlns:a16="http://schemas.microsoft.com/office/drawing/2014/main" id="{1D4DBFDE-37B1-B846-B1B6-D60FC4890952}"/>
                      </a:ext>
                    </a:extLst>
                  </p:cNvPr>
                  <p:cNvPicPr>
                    <a:picLocks noChangeAspect="1"/>
                  </p:cNvPicPr>
                  <p:nvPr/>
                </p:nvPicPr>
                <p:blipFill rotWithShape="1">
                  <a:blip r:embed="rId3"/>
                  <a:srcRect l="23287" t="47493" r="71039" b="50190"/>
                  <a:stretch/>
                </p:blipFill>
                <p:spPr>
                  <a:xfrm>
                    <a:off x="5886985" y="2983494"/>
                    <a:ext cx="534391" cy="290945"/>
                  </a:xfrm>
                  <a:prstGeom prst="rect">
                    <a:avLst/>
                  </a:prstGeom>
                </p:spPr>
              </p:pic>
              <p:pic>
                <p:nvPicPr>
                  <p:cNvPr id="23" name="Picture 22">
                    <a:extLst>
                      <a:ext uri="{FF2B5EF4-FFF2-40B4-BE49-F238E27FC236}">
                        <a16:creationId xmlns:a16="http://schemas.microsoft.com/office/drawing/2014/main" id="{828D969B-CFDE-E646-87F4-9E94073DC937}"/>
                      </a:ext>
                    </a:extLst>
                  </p:cNvPr>
                  <p:cNvPicPr>
                    <a:picLocks noChangeAspect="1"/>
                  </p:cNvPicPr>
                  <p:nvPr/>
                </p:nvPicPr>
                <p:blipFill rotWithShape="1">
                  <a:blip r:embed="rId3"/>
                  <a:srcRect l="28429" t="47850" r="65187" b="50133"/>
                  <a:stretch/>
                </p:blipFill>
                <p:spPr>
                  <a:xfrm>
                    <a:off x="5820085" y="3289127"/>
                    <a:ext cx="601291" cy="253314"/>
                  </a:xfrm>
                  <a:prstGeom prst="rect">
                    <a:avLst/>
                  </a:prstGeom>
                </p:spPr>
              </p:pic>
              <p:pic>
                <p:nvPicPr>
                  <p:cNvPr id="24" name="Picture 23">
                    <a:extLst>
                      <a:ext uri="{FF2B5EF4-FFF2-40B4-BE49-F238E27FC236}">
                        <a16:creationId xmlns:a16="http://schemas.microsoft.com/office/drawing/2014/main" id="{D7A3FCCE-2844-644E-99C9-51F72DD1E9BD}"/>
                      </a:ext>
                    </a:extLst>
                  </p:cNvPr>
                  <p:cNvPicPr>
                    <a:picLocks noChangeAspect="1"/>
                  </p:cNvPicPr>
                  <p:nvPr/>
                </p:nvPicPr>
                <p:blipFill rotWithShape="1">
                  <a:blip r:embed="rId3"/>
                  <a:srcRect l="34506" t="47631" r="58934" b="50204"/>
                  <a:stretch/>
                </p:blipFill>
                <p:spPr>
                  <a:xfrm>
                    <a:off x="5823661" y="3521129"/>
                    <a:ext cx="617838" cy="271849"/>
                  </a:xfrm>
                  <a:prstGeom prst="rect">
                    <a:avLst/>
                  </a:prstGeom>
                </p:spPr>
              </p:pic>
              <p:pic>
                <p:nvPicPr>
                  <p:cNvPr id="25" name="Picture 24">
                    <a:extLst>
                      <a:ext uri="{FF2B5EF4-FFF2-40B4-BE49-F238E27FC236}">
                        <a16:creationId xmlns:a16="http://schemas.microsoft.com/office/drawing/2014/main" id="{685F37ED-5525-A844-A609-22E3C366EE31}"/>
                      </a:ext>
                    </a:extLst>
                  </p:cNvPr>
                  <p:cNvPicPr>
                    <a:picLocks noChangeAspect="1"/>
                  </p:cNvPicPr>
                  <p:nvPr/>
                </p:nvPicPr>
                <p:blipFill rotWithShape="1">
                  <a:blip r:embed="rId3"/>
                  <a:srcRect l="40785" t="47419" r="52208" b="49984"/>
                  <a:stretch/>
                </p:blipFill>
                <p:spPr>
                  <a:xfrm>
                    <a:off x="5816461" y="3793265"/>
                    <a:ext cx="659958" cy="326083"/>
                  </a:xfrm>
                  <a:prstGeom prst="rect">
                    <a:avLst/>
                  </a:prstGeom>
                </p:spPr>
              </p:pic>
              <p:sp>
                <p:nvSpPr>
                  <p:cNvPr id="4" name="Rectangle 3">
                    <a:extLst>
                      <a:ext uri="{FF2B5EF4-FFF2-40B4-BE49-F238E27FC236}">
                        <a16:creationId xmlns:a16="http://schemas.microsoft.com/office/drawing/2014/main" id="{AA4BB116-F812-B44C-9E7A-3C67A5AFA6A9}"/>
                      </a:ext>
                    </a:extLst>
                  </p:cNvPr>
                  <p:cNvSpPr/>
                  <p:nvPr/>
                </p:nvSpPr>
                <p:spPr>
                  <a:xfrm>
                    <a:off x="6206400" y="2749516"/>
                    <a:ext cx="345728" cy="1426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C98EE8-CF36-2644-B431-A7F743E20650}"/>
                      </a:ext>
                    </a:extLst>
                  </p:cNvPr>
                  <p:cNvSpPr/>
                  <p:nvPr/>
                </p:nvSpPr>
                <p:spPr>
                  <a:xfrm>
                    <a:off x="6203806" y="2749516"/>
                    <a:ext cx="355880"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5</a:t>
                    </a:r>
                  </a:p>
                </p:txBody>
              </p:sp>
              <p:sp>
                <p:nvSpPr>
                  <p:cNvPr id="26" name="Rectangle 25">
                    <a:extLst>
                      <a:ext uri="{FF2B5EF4-FFF2-40B4-BE49-F238E27FC236}">
                        <a16:creationId xmlns:a16="http://schemas.microsoft.com/office/drawing/2014/main" id="{467D2CC8-5D15-4340-9FD8-ACD8E6E46804}"/>
                      </a:ext>
                    </a:extLst>
                  </p:cNvPr>
                  <p:cNvSpPr/>
                  <p:nvPr/>
                </p:nvSpPr>
                <p:spPr>
                  <a:xfrm>
                    <a:off x="6165706" y="2976708"/>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10</a:t>
                    </a:r>
                  </a:p>
                </p:txBody>
              </p:sp>
              <p:sp>
                <p:nvSpPr>
                  <p:cNvPr id="27" name="Rectangle 26">
                    <a:extLst>
                      <a:ext uri="{FF2B5EF4-FFF2-40B4-BE49-F238E27FC236}">
                        <a16:creationId xmlns:a16="http://schemas.microsoft.com/office/drawing/2014/main" id="{E98CF356-E1DD-174F-8A67-0F26BFB82722}"/>
                      </a:ext>
                    </a:extLst>
                  </p:cNvPr>
                  <p:cNvSpPr/>
                  <p:nvPr/>
                </p:nvSpPr>
                <p:spPr>
                  <a:xfrm>
                    <a:off x="6169414" y="3234384"/>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15</a:t>
                    </a:r>
                  </a:p>
                </p:txBody>
              </p:sp>
              <p:sp>
                <p:nvSpPr>
                  <p:cNvPr id="28" name="Rectangle 27">
                    <a:extLst>
                      <a:ext uri="{FF2B5EF4-FFF2-40B4-BE49-F238E27FC236}">
                        <a16:creationId xmlns:a16="http://schemas.microsoft.com/office/drawing/2014/main" id="{CBE3BF82-9F98-FC49-926A-6F2CE5CB8E0C}"/>
                      </a:ext>
                    </a:extLst>
                  </p:cNvPr>
                  <p:cNvSpPr/>
                  <p:nvPr/>
                </p:nvSpPr>
                <p:spPr>
                  <a:xfrm>
                    <a:off x="6159473" y="3508417"/>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20</a:t>
                    </a:r>
                  </a:p>
                </p:txBody>
              </p:sp>
              <p:sp>
                <p:nvSpPr>
                  <p:cNvPr id="29" name="Rectangle 28">
                    <a:extLst>
                      <a:ext uri="{FF2B5EF4-FFF2-40B4-BE49-F238E27FC236}">
                        <a16:creationId xmlns:a16="http://schemas.microsoft.com/office/drawing/2014/main" id="{85BFBBDA-6438-044C-A621-0A3A1235388F}"/>
                      </a:ext>
                    </a:extLst>
                  </p:cNvPr>
                  <p:cNvSpPr/>
                  <p:nvPr/>
                </p:nvSpPr>
                <p:spPr>
                  <a:xfrm>
                    <a:off x="6184238" y="3805673"/>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25</a:t>
                    </a:r>
                  </a:p>
                </p:txBody>
              </p:sp>
            </p:grpSp>
          </p:grpSp>
        </p:grpSp>
        <p:sp>
          <p:nvSpPr>
            <p:cNvPr id="5" name="Oval 4">
              <a:extLst>
                <a:ext uri="{FF2B5EF4-FFF2-40B4-BE49-F238E27FC236}">
                  <a16:creationId xmlns:a16="http://schemas.microsoft.com/office/drawing/2014/main" id="{9784EF9F-DE6D-D04A-960A-398D63653CE9}"/>
                </a:ext>
              </a:extLst>
            </p:cNvPr>
            <p:cNvSpPr/>
            <p:nvPr/>
          </p:nvSpPr>
          <p:spPr>
            <a:xfrm>
              <a:off x="7003903" y="1921244"/>
              <a:ext cx="4259766" cy="44707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graphicFrame>
        <p:nvGraphicFramePr>
          <p:cNvPr id="34" name="Table 2">
            <a:extLst>
              <a:ext uri="{FF2B5EF4-FFF2-40B4-BE49-F238E27FC236}">
                <a16:creationId xmlns:a16="http://schemas.microsoft.com/office/drawing/2014/main" id="{B235DDB2-1458-1141-9268-1CBA9CC3F34E}"/>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32" name="Rectangle 31">
            <a:extLst>
              <a:ext uri="{FF2B5EF4-FFF2-40B4-BE49-F238E27FC236}">
                <a16:creationId xmlns:a16="http://schemas.microsoft.com/office/drawing/2014/main" id="{04C245B5-805A-2740-B8C8-03CCCA4C701D}"/>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Which features play the strongest roles?</a:t>
            </a:r>
          </a:p>
        </p:txBody>
      </p:sp>
    </p:spTree>
    <p:extLst>
      <p:ext uri="{BB962C8B-B14F-4D97-AF65-F5344CB8AC3E}">
        <p14:creationId xmlns:p14="http://schemas.microsoft.com/office/powerpoint/2010/main" val="11625748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9EF2597-AA56-DD4D-9BA8-3AF1EFD4AF4F}"/>
              </a:ext>
            </a:extLst>
          </p:cNvPr>
          <p:cNvGrpSpPr/>
          <p:nvPr/>
        </p:nvGrpSpPr>
        <p:grpSpPr>
          <a:xfrm>
            <a:off x="2569239" y="1234223"/>
            <a:ext cx="7053522" cy="5623777"/>
            <a:chOff x="4955988" y="705124"/>
            <a:chExt cx="7053522" cy="5623777"/>
          </a:xfrm>
        </p:grpSpPr>
        <p:pic>
          <p:nvPicPr>
            <p:cNvPr id="6" name="Picture 5">
              <a:extLst>
                <a:ext uri="{FF2B5EF4-FFF2-40B4-BE49-F238E27FC236}">
                  <a16:creationId xmlns:a16="http://schemas.microsoft.com/office/drawing/2014/main" id="{4F3844B0-3A1F-2044-B1CB-7CA0A2970562}"/>
                </a:ext>
              </a:extLst>
            </p:cNvPr>
            <p:cNvPicPr>
              <a:picLocks noChangeAspect="1"/>
            </p:cNvPicPr>
            <p:nvPr/>
          </p:nvPicPr>
          <p:blipFill rotWithShape="1">
            <a:blip r:embed="rId3"/>
            <a:srcRect t="1552" r="37449" b="56459"/>
            <a:stretch/>
          </p:blipFill>
          <p:spPr>
            <a:xfrm>
              <a:off x="5726343" y="705124"/>
              <a:ext cx="6283167" cy="5623777"/>
            </a:xfrm>
            <a:prstGeom prst="rect">
              <a:avLst/>
            </a:prstGeom>
          </p:spPr>
        </p:pic>
        <p:grpSp>
          <p:nvGrpSpPr>
            <p:cNvPr id="30" name="Group 29">
              <a:extLst>
                <a:ext uri="{FF2B5EF4-FFF2-40B4-BE49-F238E27FC236}">
                  <a16:creationId xmlns:a16="http://schemas.microsoft.com/office/drawing/2014/main" id="{766D3CB2-7134-D944-A5D9-CAA6573F49E1}"/>
                </a:ext>
              </a:extLst>
            </p:cNvPr>
            <p:cNvGrpSpPr/>
            <p:nvPr/>
          </p:nvGrpSpPr>
          <p:grpSpPr>
            <a:xfrm>
              <a:off x="4955988" y="2123814"/>
              <a:ext cx="1540710" cy="3089250"/>
              <a:chOff x="5351438" y="1086750"/>
              <a:chExt cx="1540710" cy="3089250"/>
            </a:xfrm>
          </p:grpSpPr>
          <p:pic>
            <p:nvPicPr>
              <p:cNvPr id="7" name="Picture 6">
                <a:extLst>
                  <a:ext uri="{FF2B5EF4-FFF2-40B4-BE49-F238E27FC236}">
                    <a16:creationId xmlns:a16="http://schemas.microsoft.com/office/drawing/2014/main" id="{B49CDDA1-AFF1-884A-AA87-CA10A3769C9C}"/>
                  </a:ext>
                </a:extLst>
              </p:cNvPr>
              <p:cNvPicPr>
                <a:picLocks noChangeAspect="1"/>
              </p:cNvPicPr>
              <p:nvPr/>
            </p:nvPicPr>
            <p:blipFill rotWithShape="1">
              <a:blip r:embed="rId4"/>
              <a:srcRect l="50731" t="97019" r="38409" b="599"/>
              <a:stretch/>
            </p:blipFill>
            <p:spPr>
              <a:xfrm>
                <a:off x="5463715" y="1424929"/>
                <a:ext cx="1138465" cy="333022"/>
              </a:xfrm>
              <a:prstGeom prst="rect">
                <a:avLst/>
              </a:prstGeom>
            </p:spPr>
          </p:pic>
          <p:pic>
            <p:nvPicPr>
              <p:cNvPr id="16" name="Picture 15">
                <a:extLst>
                  <a:ext uri="{FF2B5EF4-FFF2-40B4-BE49-F238E27FC236}">
                    <a16:creationId xmlns:a16="http://schemas.microsoft.com/office/drawing/2014/main" id="{3704D054-E4A3-4946-87FA-475852D7E0BE}"/>
                  </a:ext>
                </a:extLst>
              </p:cNvPr>
              <p:cNvPicPr>
                <a:picLocks noChangeAspect="1"/>
              </p:cNvPicPr>
              <p:nvPr/>
            </p:nvPicPr>
            <p:blipFill rotWithShape="1">
              <a:blip r:embed="rId4"/>
              <a:srcRect l="72097" t="97019" r="14550" b="733"/>
              <a:stretch/>
            </p:blipFill>
            <p:spPr>
              <a:xfrm>
                <a:off x="5492326" y="1978403"/>
                <a:ext cx="1399822" cy="314349"/>
              </a:xfrm>
              <a:prstGeom prst="rect">
                <a:avLst/>
              </a:prstGeom>
            </p:spPr>
          </p:pic>
          <p:pic>
            <p:nvPicPr>
              <p:cNvPr id="17" name="Picture 16">
                <a:extLst>
                  <a:ext uri="{FF2B5EF4-FFF2-40B4-BE49-F238E27FC236}">
                    <a16:creationId xmlns:a16="http://schemas.microsoft.com/office/drawing/2014/main" id="{0F7E9902-0B54-0D48-BE79-142547DAC95B}"/>
                  </a:ext>
                </a:extLst>
              </p:cNvPr>
              <p:cNvPicPr>
                <a:picLocks noChangeAspect="1"/>
              </p:cNvPicPr>
              <p:nvPr/>
            </p:nvPicPr>
            <p:blipFill rotWithShape="1">
              <a:blip r:embed="rId4"/>
              <a:srcRect l="61774" t="96681" r="28495" b="1071"/>
              <a:stretch/>
            </p:blipFill>
            <p:spPr>
              <a:xfrm>
                <a:off x="5473066" y="1645381"/>
                <a:ext cx="1020119" cy="314349"/>
              </a:xfrm>
              <a:prstGeom prst="rect">
                <a:avLst/>
              </a:prstGeom>
            </p:spPr>
          </p:pic>
          <p:pic>
            <p:nvPicPr>
              <p:cNvPr id="18" name="Picture 17">
                <a:extLst>
                  <a:ext uri="{FF2B5EF4-FFF2-40B4-BE49-F238E27FC236}">
                    <a16:creationId xmlns:a16="http://schemas.microsoft.com/office/drawing/2014/main" id="{BA1468F0-21DD-0A44-8CF5-62120197933C}"/>
                  </a:ext>
                </a:extLst>
              </p:cNvPr>
              <p:cNvPicPr>
                <a:picLocks noChangeAspect="1"/>
              </p:cNvPicPr>
              <p:nvPr/>
            </p:nvPicPr>
            <p:blipFill rotWithShape="1">
              <a:blip r:embed="rId4"/>
              <a:srcRect l="64237" t="94713" r="29410" b="2735"/>
              <a:stretch/>
            </p:blipFill>
            <p:spPr>
              <a:xfrm>
                <a:off x="5694490" y="1086750"/>
                <a:ext cx="666044" cy="356851"/>
              </a:xfrm>
              <a:prstGeom prst="rect">
                <a:avLst/>
              </a:prstGeom>
            </p:spPr>
          </p:pic>
          <p:pic>
            <p:nvPicPr>
              <p:cNvPr id="20" name="Picture 19">
                <a:extLst>
                  <a:ext uri="{FF2B5EF4-FFF2-40B4-BE49-F238E27FC236}">
                    <a16:creationId xmlns:a16="http://schemas.microsoft.com/office/drawing/2014/main" id="{4911C1BE-A303-F040-8F12-89607CE5D24F}"/>
                  </a:ext>
                </a:extLst>
              </p:cNvPr>
              <p:cNvPicPr>
                <a:picLocks noChangeAspect="1"/>
              </p:cNvPicPr>
              <p:nvPr/>
            </p:nvPicPr>
            <p:blipFill rotWithShape="1">
              <a:blip r:embed="rId3"/>
              <a:srcRect l="25554" t="45566" r="61055" b="53115"/>
              <a:stretch/>
            </p:blipFill>
            <p:spPr>
              <a:xfrm>
                <a:off x="5351438" y="2528993"/>
                <a:ext cx="1496829" cy="196459"/>
              </a:xfrm>
              <a:prstGeom prst="rect">
                <a:avLst/>
              </a:prstGeom>
            </p:spPr>
          </p:pic>
          <p:grpSp>
            <p:nvGrpSpPr>
              <p:cNvPr id="11" name="Group 10">
                <a:extLst>
                  <a:ext uri="{FF2B5EF4-FFF2-40B4-BE49-F238E27FC236}">
                    <a16:creationId xmlns:a16="http://schemas.microsoft.com/office/drawing/2014/main" id="{53F7A0A5-87AE-5E44-9278-5C433E5758CF}"/>
                  </a:ext>
                </a:extLst>
              </p:cNvPr>
              <p:cNvGrpSpPr/>
              <p:nvPr/>
            </p:nvGrpSpPr>
            <p:grpSpPr>
              <a:xfrm>
                <a:off x="5363769" y="2749516"/>
                <a:ext cx="844356" cy="1426484"/>
                <a:chOff x="5776356" y="2749516"/>
                <a:chExt cx="844356" cy="1426484"/>
              </a:xfrm>
            </p:grpSpPr>
            <p:pic>
              <p:nvPicPr>
                <p:cNvPr id="21" name="Picture 20">
                  <a:extLst>
                    <a:ext uri="{FF2B5EF4-FFF2-40B4-BE49-F238E27FC236}">
                      <a16:creationId xmlns:a16="http://schemas.microsoft.com/office/drawing/2014/main" id="{1D54AA60-287A-5D4A-9E8D-461A802ABA85}"/>
                    </a:ext>
                  </a:extLst>
                </p:cNvPr>
                <p:cNvPicPr>
                  <a:picLocks noChangeAspect="1"/>
                </p:cNvPicPr>
                <p:nvPr/>
              </p:nvPicPr>
              <p:blipFill rotWithShape="1">
                <a:blip r:embed="rId3"/>
                <a:srcRect l="17018" t="47596" r="76789" b="49453"/>
                <a:stretch/>
              </p:blipFill>
              <p:spPr>
                <a:xfrm>
                  <a:off x="5776356" y="2749516"/>
                  <a:ext cx="583324" cy="370490"/>
                </a:xfrm>
                <a:prstGeom prst="rect">
                  <a:avLst/>
                </a:prstGeom>
              </p:spPr>
            </p:pic>
            <p:pic>
              <p:nvPicPr>
                <p:cNvPr id="22" name="Picture 21">
                  <a:extLst>
                    <a:ext uri="{FF2B5EF4-FFF2-40B4-BE49-F238E27FC236}">
                      <a16:creationId xmlns:a16="http://schemas.microsoft.com/office/drawing/2014/main" id="{1D4DBFDE-37B1-B846-B1B6-D60FC4890952}"/>
                    </a:ext>
                  </a:extLst>
                </p:cNvPr>
                <p:cNvPicPr>
                  <a:picLocks noChangeAspect="1"/>
                </p:cNvPicPr>
                <p:nvPr/>
              </p:nvPicPr>
              <p:blipFill rotWithShape="1">
                <a:blip r:embed="rId3"/>
                <a:srcRect l="23287" t="47493" r="71039" b="50190"/>
                <a:stretch/>
              </p:blipFill>
              <p:spPr>
                <a:xfrm>
                  <a:off x="5886985" y="2983494"/>
                  <a:ext cx="534391" cy="290945"/>
                </a:xfrm>
                <a:prstGeom prst="rect">
                  <a:avLst/>
                </a:prstGeom>
              </p:spPr>
            </p:pic>
            <p:pic>
              <p:nvPicPr>
                <p:cNvPr id="23" name="Picture 22">
                  <a:extLst>
                    <a:ext uri="{FF2B5EF4-FFF2-40B4-BE49-F238E27FC236}">
                      <a16:creationId xmlns:a16="http://schemas.microsoft.com/office/drawing/2014/main" id="{828D969B-CFDE-E646-87F4-9E94073DC937}"/>
                    </a:ext>
                  </a:extLst>
                </p:cNvPr>
                <p:cNvPicPr>
                  <a:picLocks noChangeAspect="1"/>
                </p:cNvPicPr>
                <p:nvPr/>
              </p:nvPicPr>
              <p:blipFill rotWithShape="1">
                <a:blip r:embed="rId3"/>
                <a:srcRect l="28429" t="47850" r="65187" b="50133"/>
                <a:stretch/>
              </p:blipFill>
              <p:spPr>
                <a:xfrm>
                  <a:off x="5820085" y="3289127"/>
                  <a:ext cx="601291" cy="253314"/>
                </a:xfrm>
                <a:prstGeom prst="rect">
                  <a:avLst/>
                </a:prstGeom>
              </p:spPr>
            </p:pic>
            <p:pic>
              <p:nvPicPr>
                <p:cNvPr id="24" name="Picture 23">
                  <a:extLst>
                    <a:ext uri="{FF2B5EF4-FFF2-40B4-BE49-F238E27FC236}">
                      <a16:creationId xmlns:a16="http://schemas.microsoft.com/office/drawing/2014/main" id="{D7A3FCCE-2844-644E-99C9-51F72DD1E9BD}"/>
                    </a:ext>
                  </a:extLst>
                </p:cNvPr>
                <p:cNvPicPr>
                  <a:picLocks noChangeAspect="1"/>
                </p:cNvPicPr>
                <p:nvPr/>
              </p:nvPicPr>
              <p:blipFill rotWithShape="1">
                <a:blip r:embed="rId3"/>
                <a:srcRect l="34506" t="47631" r="58934" b="50204"/>
                <a:stretch/>
              </p:blipFill>
              <p:spPr>
                <a:xfrm>
                  <a:off x="5823661" y="3521129"/>
                  <a:ext cx="617838" cy="271849"/>
                </a:xfrm>
                <a:prstGeom prst="rect">
                  <a:avLst/>
                </a:prstGeom>
              </p:spPr>
            </p:pic>
            <p:pic>
              <p:nvPicPr>
                <p:cNvPr id="25" name="Picture 24">
                  <a:extLst>
                    <a:ext uri="{FF2B5EF4-FFF2-40B4-BE49-F238E27FC236}">
                      <a16:creationId xmlns:a16="http://schemas.microsoft.com/office/drawing/2014/main" id="{685F37ED-5525-A844-A609-22E3C366EE31}"/>
                    </a:ext>
                  </a:extLst>
                </p:cNvPr>
                <p:cNvPicPr>
                  <a:picLocks noChangeAspect="1"/>
                </p:cNvPicPr>
                <p:nvPr/>
              </p:nvPicPr>
              <p:blipFill rotWithShape="1">
                <a:blip r:embed="rId3"/>
                <a:srcRect l="40785" t="47419" r="52208" b="49984"/>
                <a:stretch/>
              </p:blipFill>
              <p:spPr>
                <a:xfrm>
                  <a:off x="5816461" y="3793265"/>
                  <a:ext cx="659958" cy="326083"/>
                </a:xfrm>
                <a:prstGeom prst="rect">
                  <a:avLst/>
                </a:prstGeom>
              </p:spPr>
            </p:pic>
            <p:sp>
              <p:nvSpPr>
                <p:cNvPr id="4" name="Rectangle 3">
                  <a:extLst>
                    <a:ext uri="{FF2B5EF4-FFF2-40B4-BE49-F238E27FC236}">
                      <a16:creationId xmlns:a16="http://schemas.microsoft.com/office/drawing/2014/main" id="{AA4BB116-F812-B44C-9E7A-3C67A5AFA6A9}"/>
                    </a:ext>
                  </a:extLst>
                </p:cNvPr>
                <p:cNvSpPr/>
                <p:nvPr/>
              </p:nvSpPr>
              <p:spPr>
                <a:xfrm>
                  <a:off x="6206400" y="2749516"/>
                  <a:ext cx="345728" cy="1426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C98EE8-CF36-2644-B431-A7F743E20650}"/>
                    </a:ext>
                  </a:extLst>
                </p:cNvPr>
                <p:cNvSpPr/>
                <p:nvPr/>
              </p:nvSpPr>
              <p:spPr>
                <a:xfrm>
                  <a:off x="6203806" y="2749516"/>
                  <a:ext cx="355880"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5</a:t>
                  </a:r>
                </a:p>
              </p:txBody>
            </p:sp>
            <p:sp>
              <p:nvSpPr>
                <p:cNvPr id="26" name="Rectangle 25">
                  <a:extLst>
                    <a:ext uri="{FF2B5EF4-FFF2-40B4-BE49-F238E27FC236}">
                      <a16:creationId xmlns:a16="http://schemas.microsoft.com/office/drawing/2014/main" id="{467D2CC8-5D15-4340-9FD8-ACD8E6E46804}"/>
                    </a:ext>
                  </a:extLst>
                </p:cNvPr>
                <p:cNvSpPr/>
                <p:nvPr/>
              </p:nvSpPr>
              <p:spPr>
                <a:xfrm>
                  <a:off x="6165706" y="2976708"/>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10</a:t>
                  </a:r>
                </a:p>
              </p:txBody>
            </p:sp>
            <p:sp>
              <p:nvSpPr>
                <p:cNvPr id="27" name="Rectangle 26">
                  <a:extLst>
                    <a:ext uri="{FF2B5EF4-FFF2-40B4-BE49-F238E27FC236}">
                      <a16:creationId xmlns:a16="http://schemas.microsoft.com/office/drawing/2014/main" id="{E98CF356-E1DD-174F-8A67-0F26BFB82722}"/>
                    </a:ext>
                  </a:extLst>
                </p:cNvPr>
                <p:cNvSpPr/>
                <p:nvPr/>
              </p:nvSpPr>
              <p:spPr>
                <a:xfrm>
                  <a:off x="6169414" y="3234384"/>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15</a:t>
                  </a:r>
                </a:p>
              </p:txBody>
            </p:sp>
            <p:sp>
              <p:nvSpPr>
                <p:cNvPr id="28" name="Rectangle 27">
                  <a:extLst>
                    <a:ext uri="{FF2B5EF4-FFF2-40B4-BE49-F238E27FC236}">
                      <a16:creationId xmlns:a16="http://schemas.microsoft.com/office/drawing/2014/main" id="{CBE3BF82-9F98-FC49-926A-6F2CE5CB8E0C}"/>
                    </a:ext>
                  </a:extLst>
                </p:cNvPr>
                <p:cNvSpPr/>
                <p:nvPr/>
              </p:nvSpPr>
              <p:spPr>
                <a:xfrm>
                  <a:off x="6159473" y="3508417"/>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20</a:t>
                  </a:r>
                </a:p>
              </p:txBody>
            </p:sp>
            <p:sp>
              <p:nvSpPr>
                <p:cNvPr id="29" name="Rectangle 28">
                  <a:extLst>
                    <a:ext uri="{FF2B5EF4-FFF2-40B4-BE49-F238E27FC236}">
                      <a16:creationId xmlns:a16="http://schemas.microsoft.com/office/drawing/2014/main" id="{85BFBBDA-6438-044C-A621-0A3A1235388F}"/>
                    </a:ext>
                  </a:extLst>
                </p:cNvPr>
                <p:cNvSpPr/>
                <p:nvPr/>
              </p:nvSpPr>
              <p:spPr>
                <a:xfrm>
                  <a:off x="6184238" y="3805673"/>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25</a:t>
                  </a:r>
                </a:p>
              </p:txBody>
            </p:sp>
          </p:grpSp>
        </p:grpSp>
      </p:grpSp>
      <p:sp>
        <p:nvSpPr>
          <p:cNvPr id="5" name="Oval 4">
            <a:extLst>
              <a:ext uri="{FF2B5EF4-FFF2-40B4-BE49-F238E27FC236}">
                <a16:creationId xmlns:a16="http://schemas.microsoft.com/office/drawing/2014/main" id="{9784EF9F-DE6D-D04A-960A-398D63653CE9}"/>
              </a:ext>
            </a:extLst>
          </p:cNvPr>
          <p:cNvSpPr/>
          <p:nvPr/>
        </p:nvSpPr>
        <p:spPr>
          <a:xfrm>
            <a:off x="4864016" y="2312894"/>
            <a:ext cx="3729317" cy="36934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33" name="Arc 32">
            <a:extLst>
              <a:ext uri="{FF2B5EF4-FFF2-40B4-BE49-F238E27FC236}">
                <a16:creationId xmlns:a16="http://schemas.microsoft.com/office/drawing/2014/main" id="{7D176968-2809-4147-AD72-F1B6B31B4A24}"/>
              </a:ext>
            </a:extLst>
          </p:cNvPr>
          <p:cNvSpPr/>
          <p:nvPr/>
        </p:nvSpPr>
        <p:spPr>
          <a:xfrm rot="16200000">
            <a:off x="4122360" y="1490554"/>
            <a:ext cx="5405721" cy="5508462"/>
          </a:xfrm>
          <a:prstGeom prst="arc">
            <a:avLst>
              <a:gd name="adj1" fmla="val 15947997"/>
              <a:gd name="adj2" fmla="val 21396494"/>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Helvetica" pitchFamily="2" charset="0"/>
            </a:endParaRPr>
          </a:p>
        </p:txBody>
      </p:sp>
      <p:cxnSp>
        <p:nvCxnSpPr>
          <p:cNvPr id="34" name="Straight Arrow Connector 33">
            <a:extLst>
              <a:ext uri="{FF2B5EF4-FFF2-40B4-BE49-F238E27FC236}">
                <a16:creationId xmlns:a16="http://schemas.microsoft.com/office/drawing/2014/main" id="{8333F1A6-D3FD-6748-98C7-B431AA03BF5B}"/>
              </a:ext>
            </a:extLst>
          </p:cNvPr>
          <p:cNvCxnSpPr>
            <a:cxnSpLocks/>
          </p:cNvCxnSpPr>
          <p:nvPr/>
        </p:nvCxnSpPr>
        <p:spPr>
          <a:xfrm flipH="1" flipV="1">
            <a:off x="7182207" y="2360716"/>
            <a:ext cx="81752" cy="37846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7844BB1-F555-BC48-BD73-A7C974CB44C6}"/>
              </a:ext>
            </a:extLst>
          </p:cNvPr>
          <p:cNvSpPr/>
          <p:nvPr/>
        </p:nvSpPr>
        <p:spPr>
          <a:xfrm>
            <a:off x="6620219" y="2828824"/>
            <a:ext cx="1426029" cy="43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Energy Level</a:t>
            </a:r>
          </a:p>
        </p:txBody>
      </p:sp>
      <p:cxnSp>
        <p:nvCxnSpPr>
          <p:cNvPr id="36" name="Straight Arrow Connector 35">
            <a:extLst>
              <a:ext uri="{FF2B5EF4-FFF2-40B4-BE49-F238E27FC236}">
                <a16:creationId xmlns:a16="http://schemas.microsoft.com/office/drawing/2014/main" id="{AF4F869B-A39D-ED46-87DC-38EB7B98ACE7}"/>
              </a:ext>
            </a:extLst>
          </p:cNvPr>
          <p:cNvCxnSpPr>
            <a:cxnSpLocks/>
            <a:stCxn id="37" idx="0"/>
          </p:cNvCxnSpPr>
          <p:nvPr/>
        </p:nvCxnSpPr>
        <p:spPr>
          <a:xfrm flipV="1">
            <a:off x="6036318" y="2411221"/>
            <a:ext cx="36816" cy="50897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A098EFBA-522F-564C-89B8-220ADB392082}"/>
              </a:ext>
            </a:extLst>
          </p:cNvPr>
          <p:cNvSpPr/>
          <p:nvPr/>
        </p:nvSpPr>
        <p:spPr>
          <a:xfrm>
            <a:off x="5323303" y="2920191"/>
            <a:ext cx="1426029" cy="43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24 </a:t>
            </a:r>
            <a:r>
              <a:rPr lang="en-US" dirty="0" err="1">
                <a:solidFill>
                  <a:sysClr val="windowText" lastClr="000000"/>
                </a:solidFill>
                <a:latin typeface="Helvetica" pitchFamily="2" charset="0"/>
              </a:rPr>
              <a:t>hr</a:t>
            </a:r>
            <a:r>
              <a:rPr lang="en-US" dirty="0">
                <a:solidFill>
                  <a:sysClr val="windowText" lastClr="000000"/>
                </a:solidFill>
                <a:latin typeface="Helvetica" pitchFamily="2" charset="0"/>
              </a:rPr>
              <a:t> sine</a:t>
            </a:r>
          </a:p>
        </p:txBody>
      </p:sp>
      <p:sp>
        <p:nvSpPr>
          <p:cNvPr id="39" name="Rectangle 38">
            <a:extLst>
              <a:ext uri="{FF2B5EF4-FFF2-40B4-BE49-F238E27FC236}">
                <a16:creationId xmlns:a16="http://schemas.microsoft.com/office/drawing/2014/main" id="{B04454D8-9C4E-7B41-80D4-E6C90FBA3C58}"/>
              </a:ext>
            </a:extLst>
          </p:cNvPr>
          <p:cNvSpPr/>
          <p:nvPr/>
        </p:nvSpPr>
        <p:spPr>
          <a:xfrm>
            <a:off x="6959612" y="3920576"/>
            <a:ext cx="1426029" cy="43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Happy</a:t>
            </a:r>
          </a:p>
        </p:txBody>
      </p:sp>
      <p:cxnSp>
        <p:nvCxnSpPr>
          <p:cNvPr id="38" name="Straight Arrow Connector 37">
            <a:extLst>
              <a:ext uri="{FF2B5EF4-FFF2-40B4-BE49-F238E27FC236}">
                <a16:creationId xmlns:a16="http://schemas.microsoft.com/office/drawing/2014/main" id="{40762DD9-075A-B143-8913-5D14BC782488}"/>
              </a:ext>
            </a:extLst>
          </p:cNvPr>
          <p:cNvCxnSpPr>
            <a:cxnSpLocks/>
          </p:cNvCxnSpPr>
          <p:nvPr/>
        </p:nvCxnSpPr>
        <p:spPr>
          <a:xfrm>
            <a:off x="8046248" y="4193385"/>
            <a:ext cx="552006" cy="1222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9FC57A4-998F-5F43-B58B-9AB3A91A2CE6}"/>
              </a:ext>
            </a:extLst>
          </p:cNvPr>
          <p:cNvSpPr/>
          <p:nvPr/>
        </p:nvSpPr>
        <p:spPr>
          <a:xfrm>
            <a:off x="5191071" y="4567468"/>
            <a:ext cx="1426029" cy="43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Tired</a:t>
            </a:r>
          </a:p>
        </p:txBody>
      </p:sp>
      <p:cxnSp>
        <p:nvCxnSpPr>
          <p:cNvPr id="41" name="Straight Arrow Connector 40">
            <a:extLst>
              <a:ext uri="{FF2B5EF4-FFF2-40B4-BE49-F238E27FC236}">
                <a16:creationId xmlns:a16="http://schemas.microsoft.com/office/drawing/2014/main" id="{21D0577B-447E-9049-9ABD-31183D4F5EF9}"/>
              </a:ext>
            </a:extLst>
          </p:cNvPr>
          <p:cNvCxnSpPr>
            <a:cxnSpLocks/>
          </p:cNvCxnSpPr>
          <p:nvPr/>
        </p:nvCxnSpPr>
        <p:spPr>
          <a:xfrm flipH="1">
            <a:off x="5323303" y="4938010"/>
            <a:ext cx="317336" cy="42113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Table 2">
            <a:extLst>
              <a:ext uri="{FF2B5EF4-FFF2-40B4-BE49-F238E27FC236}">
                <a16:creationId xmlns:a16="http://schemas.microsoft.com/office/drawing/2014/main" id="{123220FF-0143-1548-843D-8C43B275FFBB}"/>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cxnSp>
        <p:nvCxnSpPr>
          <p:cNvPr id="42" name="Straight Arrow Connector 41">
            <a:extLst>
              <a:ext uri="{FF2B5EF4-FFF2-40B4-BE49-F238E27FC236}">
                <a16:creationId xmlns:a16="http://schemas.microsoft.com/office/drawing/2014/main" id="{04477F14-E839-0540-BD30-D06134EB51B0}"/>
              </a:ext>
            </a:extLst>
          </p:cNvPr>
          <p:cNvCxnSpPr>
            <a:cxnSpLocks/>
            <a:stCxn id="43" idx="2"/>
          </p:cNvCxnSpPr>
          <p:nvPr/>
        </p:nvCxnSpPr>
        <p:spPr>
          <a:xfrm>
            <a:off x="6846308" y="5727160"/>
            <a:ext cx="63608" cy="31524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282C9EB-3908-7B40-A098-AFD9AA51B923}"/>
              </a:ext>
            </a:extLst>
          </p:cNvPr>
          <p:cNvSpPr/>
          <p:nvPr/>
        </p:nvSpPr>
        <p:spPr>
          <a:xfrm>
            <a:off x="6133293" y="5291732"/>
            <a:ext cx="1426029" cy="43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Sociality</a:t>
            </a:r>
          </a:p>
        </p:txBody>
      </p:sp>
      <p:cxnSp>
        <p:nvCxnSpPr>
          <p:cNvPr id="44" name="Straight Arrow Connector 43">
            <a:extLst>
              <a:ext uri="{FF2B5EF4-FFF2-40B4-BE49-F238E27FC236}">
                <a16:creationId xmlns:a16="http://schemas.microsoft.com/office/drawing/2014/main" id="{A7B612BA-47CB-E445-B7B7-A058D386CCDF}"/>
              </a:ext>
            </a:extLst>
          </p:cNvPr>
          <p:cNvCxnSpPr>
            <a:cxnSpLocks/>
          </p:cNvCxnSpPr>
          <p:nvPr/>
        </p:nvCxnSpPr>
        <p:spPr>
          <a:xfrm>
            <a:off x="7847845" y="4831755"/>
            <a:ext cx="539039" cy="1711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6EB4DB5-529C-AC49-84DE-7583566C3C17}"/>
              </a:ext>
            </a:extLst>
          </p:cNvPr>
          <p:cNvSpPr/>
          <p:nvPr/>
        </p:nvSpPr>
        <p:spPr>
          <a:xfrm>
            <a:off x="6811309" y="4498276"/>
            <a:ext cx="1074371" cy="302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Attentive</a:t>
            </a:r>
          </a:p>
        </p:txBody>
      </p:sp>
      <p:sp>
        <p:nvSpPr>
          <p:cNvPr id="48" name="Arc 47">
            <a:extLst>
              <a:ext uri="{FF2B5EF4-FFF2-40B4-BE49-F238E27FC236}">
                <a16:creationId xmlns:a16="http://schemas.microsoft.com/office/drawing/2014/main" id="{A2BF1108-5452-C64F-8831-B30BF1A8A3E4}"/>
              </a:ext>
            </a:extLst>
          </p:cNvPr>
          <p:cNvSpPr/>
          <p:nvPr/>
        </p:nvSpPr>
        <p:spPr>
          <a:xfrm>
            <a:off x="4050309" y="1518259"/>
            <a:ext cx="5405721" cy="5508462"/>
          </a:xfrm>
          <a:prstGeom prst="arc">
            <a:avLst>
              <a:gd name="adj1" fmla="val 20006358"/>
              <a:gd name="adj2" fmla="val 20596255"/>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Helvetica" pitchFamily="2" charset="0"/>
            </a:endParaRPr>
          </a:p>
        </p:txBody>
      </p:sp>
      <p:sp>
        <p:nvSpPr>
          <p:cNvPr id="49" name="Rectangle 48">
            <a:extLst>
              <a:ext uri="{FF2B5EF4-FFF2-40B4-BE49-F238E27FC236}">
                <a16:creationId xmlns:a16="http://schemas.microsoft.com/office/drawing/2014/main" id="{FF47C3E2-CCC3-8C4A-8312-C0E4D12BD053}"/>
              </a:ext>
            </a:extLst>
          </p:cNvPr>
          <p:cNvSpPr/>
          <p:nvPr/>
        </p:nvSpPr>
        <p:spPr>
          <a:xfrm>
            <a:off x="9057288" y="2991092"/>
            <a:ext cx="2798956" cy="435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Openness:</a:t>
            </a:r>
          </a:p>
          <a:p>
            <a:pPr algn="ctr"/>
            <a:r>
              <a:rPr lang="en-US" dirty="0">
                <a:solidFill>
                  <a:sysClr val="windowText" lastClr="000000"/>
                </a:solidFill>
                <a:latin typeface="Helvetica" pitchFamily="2" charset="0"/>
              </a:rPr>
              <a:t>Intellectual Curiosity</a:t>
            </a:r>
          </a:p>
          <a:p>
            <a:pPr algn="ctr"/>
            <a:r>
              <a:rPr lang="en-US" dirty="0">
                <a:solidFill>
                  <a:sysClr val="windowText" lastClr="000000"/>
                </a:solidFill>
                <a:latin typeface="Helvetica" pitchFamily="2" charset="0"/>
              </a:rPr>
              <a:t>Aesthetic Sensitivity</a:t>
            </a:r>
          </a:p>
          <a:p>
            <a:pPr algn="ctr"/>
            <a:endParaRPr lang="en-US" dirty="0">
              <a:solidFill>
                <a:sysClr val="windowText" lastClr="000000"/>
              </a:solidFill>
              <a:latin typeface="Helvetica" pitchFamily="2" charset="0"/>
            </a:endParaRPr>
          </a:p>
        </p:txBody>
      </p:sp>
      <p:sp>
        <p:nvSpPr>
          <p:cNvPr id="52" name="Rectangle 51">
            <a:extLst>
              <a:ext uri="{FF2B5EF4-FFF2-40B4-BE49-F238E27FC236}">
                <a16:creationId xmlns:a16="http://schemas.microsoft.com/office/drawing/2014/main" id="{FB341BAC-F75E-4143-9329-C283780D8A4F}"/>
              </a:ext>
            </a:extLst>
          </p:cNvPr>
          <p:cNvSpPr/>
          <p:nvPr/>
        </p:nvSpPr>
        <p:spPr>
          <a:xfrm>
            <a:off x="6481177" y="3459649"/>
            <a:ext cx="1426029" cy="43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Emotional Volatility</a:t>
            </a:r>
          </a:p>
        </p:txBody>
      </p:sp>
      <p:cxnSp>
        <p:nvCxnSpPr>
          <p:cNvPr id="53" name="Straight Arrow Connector 52">
            <a:extLst>
              <a:ext uri="{FF2B5EF4-FFF2-40B4-BE49-F238E27FC236}">
                <a16:creationId xmlns:a16="http://schemas.microsoft.com/office/drawing/2014/main" id="{F90B33E0-AA1F-0644-BA49-0DA70F223EFA}"/>
              </a:ext>
            </a:extLst>
          </p:cNvPr>
          <p:cNvCxnSpPr>
            <a:cxnSpLocks/>
          </p:cNvCxnSpPr>
          <p:nvPr/>
        </p:nvCxnSpPr>
        <p:spPr>
          <a:xfrm flipV="1">
            <a:off x="7750330" y="3259148"/>
            <a:ext cx="622142" cy="34097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F0CECC8-58DC-074F-A3E5-BE5FF1213151}"/>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Which features play the strongest roles?</a:t>
            </a:r>
          </a:p>
        </p:txBody>
      </p:sp>
    </p:spTree>
    <p:extLst>
      <p:ext uri="{BB962C8B-B14F-4D97-AF65-F5344CB8AC3E}">
        <p14:creationId xmlns:p14="http://schemas.microsoft.com/office/powerpoint/2010/main" val="67018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5" grpId="1" animBg="1"/>
      <p:bldP spid="37" grpId="0" animBg="1"/>
      <p:bldP spid="37" grpId="1" animBg="1"/>
      <p:bldP spid="39" grpId="0" animBg="1"/>
      <p:bldP spid="40" grpId="0" animBg="1"/>
      <p:bldP spid="40" grpId="1" animBg="1"/>
      <p:bldP spid="43" grpId="0" animBg="1"/>
      <p:bldP spid="45" grpId="0" animBg="1"/>
      <p:bldP spid="45" grpId="1" animBg="1"/>
      <p:bldP spid="48" grpId="0" animBg="1"/>
      <p:bldP spid="49" grpId="0"/>
      <p:bldP spid="52"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07CF12-AC36-0848-BA72-98580A45055F}"/>
              </a:ext>
            </a:extLst>
          </p:cNvPr>
          <p:cNvPicPr>
            <a:picLocks noChangeAspect="1"/>
          </p:cNvPicPr>
          <p:nvPr/>
        </p:nvPicPr>
        <p:blipFill rotWithShape="1">
          <a:blip r:embed="rId3"/>
          <a:srcRect l="65567" t="3883" r="5201" b="32578"/>
          <a:stretch/>
        </p:blipFill>
        <p:spPr>
          <a:xfrm>
            <a:off x="-5404" y="705124"/>
            <a:ext cx="2125086" cy="6158755"/>
          </a:xfrm>
          <a:prstGeom prst="rect">
            <a:avLst/>
          </a:prstGeom>
        </p:spPr>
      </p:pic>
      <p:pic>
        <p:nvPicPr>
          <p:cNvPr id="9" name="Picture 8">
            <a:extLst>
              <a:ext uri="{FF2B5EF4-FFF2-40B4-BE49-F238E27FC236}">
                <a16:creationId xmlns:a16="http://schemas.microsoft.com/office/drawing/2014/main" id="{89B77B15-6C78-2349-943B-757C7EB4A625}"/>
              </a:ext>
            </a:extLst>
          </p:cNvPr>
          <p:cNvPicPr>
            <a:picLocks noChangeAspect="1"/>
          </p:cNvPicPr>
          <p:nvPr/>
        </p:nvPicPr>
        <p:blipFill rotWithShape="1">
          <a:blip r:embed="rId4"/>
          <a:srcRect l="65568" t="67422" b="8803"/>
          <a:stretch/>
        </p:blipFill>
        <p:spPr>
          <a:xfrm>
            <a:off x="1554044" y="4713776"/>
            <a:ext cx="2416707" cy="2224806"/>
          </a:xfrm>
          <a:prstGeom prst="rect">
            <a:avLst/>
          </a:prstGeom>
        </p:spPr>
      </p:pic>
      <p:pic>
        <p:nvPicPr>
          <p:cNvPr id="6" name="Picture 5">
            <a:extLst>
              <a:ext uri="{FF2B5EF4-FFF2-40B4-BE49-F238E27FC236}">
                <a16:creationId xmlns:a16="http://schemas.microsoft.com/office/drawing/2014/main" id="{4F3844B0-3A1F-2044-B1CB-7CA0A2970562}"/>
              </a:ext>
            </a:extLst>
          </p:cNvPr>
          <p:cNvPicPr>
            <a:picLocks noChangeAspect="1"/>
          </p:cNvPicPr>
          <p:nvPr/>
        </p:nvPicPr>
        <p:blipFill rotWithShape="1">
          <a:blip r:embed="rId5"/>
          <a:srcRect t="1552" r="37449" b="49314"/>
          <a:stretch/>
        </p:blipFill>
        <p:spPr>
          <a:xfrm>
            <a:off x="2484409" y="1240574"/>
            <a:ext cx="4918553" cy="5151467"/>
          </a:xfrm>
          <a:prstGeom prst="rect">
            <a:avLst/>
          </a:prstGeom>
        </p:spPr>
      </p:pic>
      <p:pic>
        <p:nvPicPr>
          <p:cNvPr id="8" name="Picture 7">
            <a:extLst>
              <a:ext uri="{FF2B5EF4-FFF2-40B4-BE49-F238E27FC236}">
                <a16:creationId xmlns:a16="http://schemas.microsoft.com/office/drawing/2014/main" id="{900D0BFB-EB6F-A243-BBA8-2EEE4AFBF116}"/>
              </a:ext>
            </a:extLst>
          </p:cNvPr>
          <p:cNvPicPr>
            <a:picLocks noChangeAspect="1"/>
          </p:cNvPicPr>
          <p:nvPr/>
        </p:nvPicPr>
        <p:blipFill rotWithShape="1">
          <a:blip r:embed="rId6"/>
          <a:srcRect t="51932" r="37449"/>
          <a:stretch/>
        </p:blipFill>
        <p:spPr>
          <a:xfrm>
            <a:off x="7118342" y="1240574"/>
            <a:ext cx="5027728" cy="5151466"/>
          </a:xfrm>
          <a:prstGeom prst="rect">
            <a:avLst/>
          </a:prstGeom>
        </p:spPr>
      </p:pic>
      <p:pic>
        <p:nvPicPr>
          <p:cNvPr id="7" name="Picture 6">
            <a:extLst>
              <a:ext uri="{FF2B5EF4-FFF2-40B4-BE49-F238E27FC236}">
                <a16:creationId xmlns:a16="http://schemas.microsoft.com/office/drawing/2014/main" id="{B49CDDA1-AFF1-884A-AA87-CA10A3769C9C}"/>
              </a:ext>
            </a:extLst>
          </p:cNvPr>
          <p:cNvPicPr>
            <a:picLocks noChangeAspect="1"/>
          </p:cNvPicPr>
          <p:nvPr/>
        </p:nvPicPr>
        <p:blipFill rotWithShape="1">
          <a:blip r:embed="rId7"/>
          <a:srcRect l="50731" t="95257" b="599"/>
          <a:stretch/>
        </p:blipFill>
        <p:spPr>
          <a:xfrm>
            <a:off x="5530199" y="6301408"/>
            <a:ext cx="5165054" cy="579335"/>
          </a:xfrm>
          <a:prstGeom prst="rect">
            <a:avLst/>
          </a:prstGeom>
        </p:spPr>
      </p:pic>
      <p:sp>
        <p:nvSpPr>
          <p:cNvPr id="2" name="Rectangle 1">
            <a:extLst>
              <a:ext uri="{FF2B5EF4-FFF2-40B4-BE49-F238E27FC236}">
                <a16:creationId xmlns:a16="http://schemas.microsoft.com/office/drawing/2014/main" id="{44E89C8F-F864-1641-B9AB-BFC01C83E73B}"/>
              </a:ext>
            </a:extLst>
          </p:cNvPr>
          <p:cNvSpPr/>
          <p:nvPr/>
        </p:nvSpPr>
        <p:spPr>
          <a:xfrm>
            <a:off x="11177337" y="5978255"/>
            <a:ext cx="1179095" cy="413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1" name="Arc 10">
            <a:extLst>
              <a:ext uri="{FF2B5EF4-FFF2-40B4-BE49-F238E27FC236}">
                <a16:creationId xmlns:a16="http://schemas.microsoft.com/office/drawing/2014/main" id="{D86DDAEE-B502-8F49-A935-72AE9E1BE7FD}"/>
              </a:ext>
            </a:extLst>
          </p:cNvPr>
          <p:cNvSpPr/>
          <p:nvPr/>
        </p:nvSpPr>
        <p:spPr>
          <a:xfrm rot="16200000">
            <a:off x="7739083" y="1375237"/>
            <a:ext cx="4480560" cy="4577678"/>
          </a:xfrm>
          <a:prstGeom prst="arc">
            <a:avLst>
              <a:gd name="adj1" fmla="val 16128598"/>
              <a:gd name="adj2" fmla="val 21299512"/>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Helvetica" pitchFamily="2" charset="0"/>
            </a:endParaRPr>
          </a:p>
        </p:txBody>
      </p:sp>
      <p:sp>
        <p:nvSpPr>
          <p:cNvPr id="13" name="Arc 12">
            <a:extLst>
              <a:ext uri="{FF2B5EF4-FFF2-40B4-BE49-F238E27FC236}">
                <a16:creationId xmlns:a16="http://schemas.microsoft.com/office/drawing/2014/main" id="{129120DA-034C-684D-9434-58DC0A100BE5}"/>
              </a:ext>
            </a:extLst>
          </p:cNvPr>
          <p:cNvSpPr/>
          <p:nvPr/>
        </p:nvSpPr>
        <p:spPr>
          <a:xfrm rot="10800000">
            <a:off x="7676078" y="1123131"/>
            <a:ext cx="4360817" cy="4577678"/>
          </a:xfrm>
          <a:prstGeom prst="arc">
            <a:avLst>
              <a:gd name="adj1" fmla="val 13606244"/>
              <a:gd name="adj2" fmla="val 20903266"/>
            </a:avLst>
          </a:prstGeom>
          <a:ln w="57150">
            <a:solidFill>
              <a:srgbClr val="0090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Helvetica" pitchFamily="2" charset="0"/>
            </a:endParaRPr>
          </a:p>
        </p:txBody>
      </p:sp>
      <p:cxnSp>
        <p:nvCxnSpPr>
          <p:cNvPr id="23" name="Straight Arrow Connector 22">
            <a:extLst>
              <a:ext uri="{FF2B5EF4-FFF2-40B4-BE49-F238E27FC236}">
                <a16:creationId xmlns:a16="http://schemas.microsoft.com/office/drawing/2014/main" id="{7EB8D469-500B-5843-9B33-24D8F97BAE5D}"/>
              </a:ext>
            </a:extLst>
          </p:cNvPr>
          <p:cNvCxnSpPr>
            <a:cxnSpLocks/>
          </p:cNvCxnSpPr>
          <p:nvPr/>
        </p:nvCxnSpPr>
        <p:spPr>
          <a:xfrm flipV="1">
            <a:off x="10607537" y="2971982"/>
            <a:ext cx="626784" cy="197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1EE5A60-DEF0-4148-8018-15BE1849BA3A}"/>
              </a:ext>
            </a:extLst>
          </p:cNvPr>
          <p:cNvSpPr/>
          <p:nvPr/>
        </p:nvSpPr>
        <p:spPr>
          <a:xfrm>
            <a:off x="9361511" y="2919323"/>
            <a:ext cx="1426029" cy="435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Intellectual</a:t>
            </a:r>
          </a:p>
          <a:p>
            <a:pPr algn="ctr"/>
            <a:r>
              <a:rPr lang="en-US" dirty="0">
                <a:solidFill>
                  <a:sysClr val="windowText" lastClr="000000"/>
                </a:solidFill>
                <a:latin typeface="Helvetica" pitchFamily="2" charset="0"/>
              </a:rPr>
              <a:t>Curiosity</a:t>
            </a:r>
          </a:p>
        </p:txBody>
      </p:sp>
      <p:cxnSp>
        <p:nvCxnSpPr>
          <p:cNvPr id="25" name="Straight Arrow Connector 24">
            <a:extLst>
              <a:ext uri="{FF2B5EF4-FFF2-40B4-BE49-F238E27FC236}">
                <a16:creationId xmlns:a16="http://schemas.microsoft.com/office/drawing/2014/main" id="{2DE2F057-EF81-EC42-947C-ECE01B7064B2}"/>
              </a:ext>
            </a:extLst>
          </p:cNvPr>
          <p:cNvCxnSpPr>
            <a:cxnSpLocks/>
          </p:cNvCxnSpPr>
          <p:nvPr/>
        </p:nvCxnSpPr>
        <p:spPr>
          <a:xfrm flipH="1">
            <a:off x="10053108" y="4224399"/>
            <a:ext cx="42836" cy="29481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D129828-C16D-0B40-A658-78CE651473D5}"/>
              </a:ext>
            </a:extLst>
          </p:cNvPr>
          <p:cNvSpPr/>
          <p:nvPr/>
        </p:nvSpPr>
        <p:spPr>
          <a:xfrm>
            <a:off x="9269224" y="3706386"/>
            <a:ext cx="1426029" cy="435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latin typeface="Helvetica" pitchFamily="2" charset="0"/>
              </a:rPr>
              <a:t>pOsitivity</a:t>
            </a:r>
            <a:endParaRPr lang="en-US" dirty="0">
              <a:solidFill>
                <a:sysClr val="windowText" lastClr="000000"/>
              </a:solidFill>
              <a:latin typeface="Helvetica" pitchFamily="2" charset="0"/>
            </a:endParaRPr>
          </a:p>
          <a:p>
            <a:pPr algn="ctr"/>
            <a:r>
              <a:rPr lang="en-US" dirty="0">
                <a:solidFill>
                  <a:sysClr val="windowText" lastClr="000000"/>
                </a:solidFill>
                <a:latin typeface="Helvetica" pitchFamily="2" charset="0"/>
              </a:rPr>
              <a:t>Negativity</a:t>
            </a:r>
          </a:p>
        </p:txBody>
      </p:sp>
      <p:cxnSp>
        <p:nvCxnSpPr>
          <p:cNvPr id="27" name="Straight Arrow Connector 26">
            <a:extLst>
              <a:ext uri="{FF2B5EF4-FFF2-40B4-BE49-F238E27FC236}">
                <a16:creationId xmlns:a16="http://schemas.microsoft.com/office/drawing/2014/main" id="{553E6A7D-AF2B-6E47-87D9-539423768065}"/>
              </a:ext>
            </a:extLst>
          </p:cNvPr>
          <p:cNvCxnSpPr>
            <a:cxnSpLocks/>
          </p:cNvCxnSpPr>
          <p:nvPr/>
        </p:nvCxnSpPr>
        <p:spPr>
          <a:xfrm>
            <a:off x="10095944" y="4218911"/>
            <a:ext cx="120232" cy="25712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9783D85-A1EC-B442-B697-048179BFD9B8}"/>
              </a:ext>
            </a:extLst>
          </p:cNvPr>
          <p:cNvSpPr/>
          <p:nvPr/>
        </p:nvSpPr>
        <p:spPr>
          <a:xfrm>
            <a:off x="751563" y="637679"/>
            <a:ext cx="10584492" cy="700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432FF"/>
                </a:solidFill>
                <a:latin typeface="Helvetica" pitchFamily="2" charset="0"/>
              </a:rPr>
              <a:t>Which features play the strongest roles?</a:t>
            </a:r>
          </a:p>
        </p:txBody>
      </p:sp>
      <p:graphicFrame>
        <p:nvGraphicFramePr>
          <p:cNvPr id="18" name="Table 2">
            <a:extLst>
              <a:ext uri="{FF2B5EF4-FFF2-40B4-BE49-F238E27FC236}">
                <a16:creationId xmlns:a16="http://schemas.microsoft.com/office/drawing/2014/main" id="{C7C85C17-4C75-004D-97CC-7F653D2D5CB2}"/>
              </a:ext>
            </a:extLst>
          </p:cNvPr>
          <p:cNvGraphicFramePr>
            <a:graphicFrameLocks noGrp="1"/>
          </p:cNvGraphicFramePr>
          <p:nvPr/>
        </p:nvGraphicFramePr>
        <p:xfrm>
          <a:off x="0" y="0"/>
          <a:ext cx="12192000" cy="701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73047767"/>
                    </a:ext>
                  </a:extLst>
                </a:gridCol>
                <a:gridCol w="2032000">
                  <a:extLst>
                    <a:ext uri="{9D8B030D-6E8A-4147-A177-3AD203B41FA5}">
                      <a16:colId xmlns:a16="http://schemas.microsoft.com/office/drawing/2014/main" val="321626511"/>
                    </a:ext>
                  </a:extLst>
                </a:gridCol>
                <a:gridCol w="2032000">
                  <a:extLst>
                    <a:ext uri="{9D8B030D-6E8A-4147-A177-3AD203B41FA5}">
                      <a16:colId xmlns:a16="http://schemas.microsoft.com/office/drawing/2014/main" val="23140080"/>
                    </a:ext>
                  </a:extLst>
                </a:gridCol>
                <a:gridCol w="2032000">
                  <a:extLst>
                    <a:ext uri="{9D8B030D-6E8A-4147-A177-3AD203B41FA5}">
                      <a16:colId xmlns:a16="http://schemas.microsoft.com/office/drawing/2014/main" val="1476537775"/>
                    </a:ext>
                  </a:extLst>
                </a:gridCol>
                <a:gridCol w="2032000">
                  <a:extLst>
                    <a:ext uri="{9D8B030D-6E8A-4147-A177-3AD203B41FA5}">
                      <a16:colId xmlns:a16="http://schemas.microsoft.com/office/drawing/2014/main" val="1422051493"/>
                    </a:ext>
                  </a:extLst>
                </a:gridCol>
                <a:gridCol w="2032000">
                  <a:extLst>
                    <a:ext uri="{9D8B030D-6E8A-4147-A177-3AD203B41FA5}">
                      <a16:colId xmlns:a16="http://schemas.microsoft.com/office/drawing/2014/main" val="2292874861"/>
                    </a:ext>
                  </a:extLst>
                </a:gridCol>
              </a:tblGrid>
              <a:tr h="636263">
                <a:tc>
                  <a:txBody>
                    <a:bodyPr/>
                    <a:lstStyle/>
                    <a:p>
                      <a:pPr algn="ctr"/>
                      <a:r>
                        <a:rPr lang="en-US" sz="2000" dirty="0">
                          <a:solidFill>
                            <a:schemeClr val="bg1"/>
                          </a:solidFill>
                        </a:rPr>
                        <a:t>Background Characteristics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000" dirty="0">
                          <a:solidFill>
                            <a:schemeClr val="bg1"/>
                          </a:solidFill>
                        </a:rPr>
                        <a:t>Changing Environments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000" dirty="0">
                          <a:solidFill>
                            <a:schemeClr val="bg1"/>
                          </a:solidFill>
                        </a:rPr>
                        <a:t>Domains and Dispositions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000" dirty="0">
                          <a:solidFill>
                            <a:schemeClr val="bg1"/>
                          </a:solidFill>
                        </a:rPr>
                        <a:t>Detecting Life Events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000" dirty="0">
                          <a:solidFill>
                            <a:schemeClr val="bg1"/>
                          </a:solidFill>
                        </a:rPr>
                        <a:t>Persons versus Situations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431FF"/>
                    </a:solidFill>
                  </a:tcPr>
                </a:tc>
                <a:tc>
                  <a:txBody>
                    <a:bodyPr/>
                    <a:lstStyle/>
                    <a:p>
                      <a:pPr algn="ctr"/>
                      <a:r>
                        <a:rPr lang="en-US" sz="2000" dirty="0">
                          <a:solidFill>
                            <a:schemeClr val="bg1"/>
                          </a:solidFill>
                        </a:rPr>
                        <a:t>Future </a:t>
                      </a:r>
                    </a:p>
                    <a:p>
                      <a:pPr algn="ctr"/>
                      <a:r>
                        <a:rPr lang="en-US" sz="2000" dirty="0">
                          <a:solidFill>
                            <a:schemeClr val="bg1"/>
                          </a:solidFill>
                        </a:rPr>
                        <a:t>Directions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549593677"/>
                  </a:ext>
                </a:extLst>
              </a:tr>
            </a:tbl>
          </a:graphicData>
        </a:graphic>
      </p:graphicFrame>
    </p:spTree>
    <p:custDataLst>
      <p:tags r:id="rId1"/>
    </p:custDataLst>
    <p:extLst>
      <p:ext uri="{BB962C8B-B14F-4D97-AF65-F5344CB8AC3E}">
        <p14:creationId xmlns:p14="http://schemas.microsoft.com/office/powerpoint/2010/main" val="424714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24" grpId="0"/>
      <p:bldP spid="26"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6B1A74E-2353-DB47-ABC6-C7FB064BAEF0}"/>
              </a:ext>
            </a:extLst>
          </p:cNvPr>
          <p:cNvPicPr>
            <a:picLocks noChangeAspect="1"/>
          </p:cNvPicPr>
          <p:nvPr/>
        </p:nvPicPr>
        <p:blipFill rotWithShape="1">
          <a:blip r:embed="rId3"/>
          <a:srcRect l="6078" t="642617" r="67754" b="-547205"/>
          <a:stretch/>
        </p:blipFill>
        <p:spPr>
          <a:xfrm>
            <a:off x="3394106" y="2220979"/>
            <a:ext cx="2743199" cy="641267"/>
          </a:xfrm>
          <a:prstGeom prst="rect">
            <a:avLst/>
          </a:prstGeom>
        </p:spPr>
      </p:pic>
      <p:grpSp>
        <p:nvGrpSpPr>
          <p:cNvPr id="31" name="Group 30">
            <a:extLst>
              <a:ext uri="{FF2B5EF4-FFF2-40B4-BE49-F238E27FC236}">
                <a16:creationId xmlns:a16="http://schemas.microsoft.com/office/drawing/2014/main" id="{39EF2597-AA56-DD4D-9BA8-3AF1EFD4AF4F}"/>
              </a:ext>
            </a:extLst>
          </p:cNvPr>
          <p:cNvGrpSpPr/>
          <p:nvPr/>
        </p:nvGrpSpPr>
        <p:grpSpPr>
          <a:xfrm>
            <a:off x="2569239" y="1234223"/>
            <a:ext cx="7053522" cy="5623777"/>
            <a:chOff x="4955988" y="705124"/>
            <a:chExt cx="7053522" cy="5623777"/>
          </a:xfrm>
        </p:grpSpPr>
        <p:pic>
          <p:nvPicPr>
            <p:cNvPr id="6" name="Picture 5">
              <a:extLst>
                <a:ext uri="{FF2B5EF4-FFF2-40B4-BE49-F238E27FC236}">
                  <a16:creationId xmlns:a16="http://schemas.microsoft.com/office/drawing/2014/main" id="{4F3844B0-3A1F-2044-B1CB-7CA0A2970562}"/>
                </a:ext>
              </a:extLst>
            </p:cNvPr>
            <p:cNvPicPr>
              <a:picLocks noChangeAspect="1"/>
            </p:cNvPicPr>
            <p:nvPr/>
          </p:nvPicPr>
          <p:blipFill rotWithShape="1">
            <a:blip r:embed="rId4"/>
            <a:srcRect t="1552" r="37449" b="56459"/>
            <a:stretch/>
          </p:blipFill>
          <p:spPr>
            <a:xfrm>
              <a:off x="5726343" y="705124"/>
              <a:ext cx="6283167" cy="5623777"/>
            </a:xfrm>
            <a:prstGeom prst="rect">
              <a:avLst/>
            </a:prstGeom>
          </p:spPr>
        </p:pic>
        <p:grpSp>
          <p:nvGrpSpPr>
            <p:cNvPr id="30" name="Group 29">
              <a:extLst>
                <a:ext uri="{FF2B5EF4-FFF2-40B4-BE49-F238E27FC236}">
                  <a16:creationId xmlns:a16="http://schemas.microsoft.com/office/drawing/2014/main" id="{766D3CB2-7134-D944-A5D9-CAA6573F49E1}"/>
                </a:ext>
              </a:extLst>
            </p:cNvPr>
            <p:cNvGrpSpPr/>
            <p:nvPr/>
          </p:nvGrpSpPr>
          <p:grpSpPr>
            <a:xfrm>
              <a:off x="4955988" y="2123814"/>
              <a:ext cx="1540710" cy="3089250"/>
              <a:chOff x="5351438" y="1086750"/>
              <a:chExt cx="1540710" cy="3089250"/>
            </a:xfrm>
          </p:grpSpPr>
          <p:pic>
            <p:nvPicPr>
              <p:cNvPr id="7" name="Picture 6">
                <a:extLst>
                  <a:ext uri="{FF2B5EF4-FFF2-40B4-BE49-F238E27FC236}">
                    <a16:creationId xmlns:a16="http://schemas.microsoft.com/office/drawing/2014/main" id="{B49CDDA1-AFF1-884A-AA87-CA10A3769C9C}"/>
                  </a:ext>
                </a:extLst>
              </p:cNvPr>
              <p:cNvPicPr>
                <a:picLocks noChangeAspect="1"/>
              </p:cNvPicPr>
              <p:nvPr/>
            </p:nvPicPr>
            <p:blipFill rotWithShape="1">
              <a:blip r:embed="rId3"/>
              <a:srcRect l="50731" t="97019" r="38409" b="599"/>
              <a:stretch/>
            </p:blipFill>
            <p:spPr>
              <a:xfrm>
                <a:off x="5463715" y="1424929"/>
                <a:ext cx="1138465" cy="333022"/>
              </a:xfrm>
              <a:prstGeom prst="rect">
                <a:avLst/>
              </a:prstGeom>
            </p:spPr>
          </p:pic>
          <p:pic>
            <p:nvPicPr>
              <p:cNvPr id="16" name="Picture 15">
                <a:extLst>
                  <a:ext uri="{FF2B5EF4-FFF2-40B4-BE49-F238E27FC236}">
                    <a16:creationId xmlns:a16="http://schemas.microsoft.com/office/drawing/2014/main" id="{3704D054-E4A3-4946-87FA-475852D7E0BE}"/>
                  </a:ext>
                </a:extLst>
              </p:cNvPr>
              <p:cNvPicPr>
                <a:picLocks noChangeAspect="1"/>
              </p:cNvPicPr>
              <p:nvPr/>
            </p:nvPicPr>
            <p:blipFill rotWithShape="1">
              <a:blip r:embed="rId3"/>
              <a:srcRect l="72097" t="97019" r="14550" b="733"/>
              <a:stretch/>
            </p:blipFill>
            <p:spPr>
              <a:xfrm>
                <a:off x="5492326" y="1978403"/>
                <a:ext cx="1399822" cy="314349"/>
              </a:xfrm>
              <a:prstGeom prst="rect">
                <a:avLst/>
              </a:prstGeom>
            </p:spPr>
          </p:pic>
          <p:pic>
            <p:nvPicPr>
              <p:cNvPr id="17" name="Picture 16">
                <a:extLst>
                  <a:ext uri="{FF2B5EF4-FFF2-40B4-BE49-F238E27FC236}">
                    <a16:creationId xmlns:a16="http://schemas.microsoft.com/office/drawing/2014/main" id="{0F7E9902-0B54-0D48-BE79-142547DAC95B}"/>
                  </a:ext>
                </a:extLst>
              </p:cNvPr>
              <p:cNvPicPr>
                <a:picLocks noChangeAspect="1"/>
              </p:cNvPicPr>
              <p:nvPr/>
            </p:nvPicPr>
            <p:blipFill rotWithShape="1">
              <a:blip r:embed="rId3"/>
              <a:srcRect l="61774" t="96681" r="28495" b="1071"/>
              <a:stretch/>
            </p:blipFill>
            <p:spPr>
              <a:xfrm>
                <a:off x="5473066" y="1645381"/>
                <a:ext cx="1020119" cy="314349"/>
              </a:xfrm>
              <a:prstGeom prst="rect">
                <a:avLst/>
              </a:prstGeom>
            </p:spPr>
          </p:pic>
          <p:pic>
            <p:nvPicPr>
              <p:cNvPr id="18" name="Picture 17">
                <a:extLst>
                  <a:ext uri="{FF2B5EF4-FFF2-40B4-BE49-F238E27FC236}">
                    <a16:creationId xmlns:a16="http://schemas.microsoft.com/office/drawing/2014/main" id="{BA1468F0-21DD-0A44-8CF5-62120197933C}"/>
                  </a:ext>
                </a:extLst>
              </p:cNvPr>
              <p:cNvPicPr>
                <a:picLocks noChangeAspect="1"/>
              </p:cNvPicPr>
              <p:nvPr/>
            </p:nvPicPr>
            <p:blipFill rotWithShape="1">
              <a:blip r:embed="rId3"/>
              <a:srcRect l="64237" t="94713" r="29410" b="2735"/>
              <a:stretch/>
            </p:blipFill>
            <p:spPr>
              <a:xfrm>
                <a:off x="5694490" y="1086750"/>
                <a:ext cx="666044" cy="356851"/>
              </a:xfrm>
              <a:prstGeom prst="rect">
                <a:avLst/>
              </a:prstGeom>
            </p:spPr>
          </p:pic>
          <p:pic>
            <p:nvPicPr>
              <p:cNvPr id="20" name="Picture 19">
                <a:extLst>
                  <a:ext uri="{FF2B5EF4-FFF2-40B4-BE49-F238E27FC236}">
                    <a16:creationId xmlns:a16="http://schemas.microsoft.com/office/drawing/2014/main" id="{4911C1BE-A303-F040-8F12-89607CE5D24F}"/>
                  </a:ext>
                </a:extLst>
              </p:cNvPr>
              <p:cNvPicPr>
                <a:picLocks noChangeAspect="1"/>
              </p:cNvPicPr>
              <p:nvPr/>
            </p:nvPicPr>
            <p:blipFill rotWithShape="1">
              <a:blip r:embed="rId4"/>
              <a:srcRect l="25554" t="45566" r="61055" b="53115"/>
              <a:stretch/>
            </p:blipFill>
            <p:spPr>
              <a:xfrm>
                <a:off x="5351438" y="2528993"/>
                <a:ext cx="1496829" cy="196459"/>
              </a:xfrm>
              <a:prstGeom prst="rect">
                <a:avLst/>
              </a:prstGeom>
            </p:spPr>
          </p:pic>
          <p:grpSp>
            <p:nvGrpSpPr>
              <p:cNvPr id="11" name="Group 10">
                <a:extLst>
                  <a:ext uri="{FF2B5EF4-FFF2-40B4-BE49-F238E27FC236}">
                    <a16:creationId xmlns:a16="http://schemas.microsoft.com/office/drawing/2014/main" id="{53F7A0A5-87AE-5E44-9278-5C433E5758CF}"/>
                  </a:ext>
                </a:extLst>
              </p:cNvPr>
              <p:cNvGrpSpPr/>
              <p:nvPr/>
            </p:nvGrpSpPr>
            <p:grpSpPr>
              <a:xfrm>
                <a:off x="5363769" y="2749516"/>
                <a:ext cx="844356" cy="1426484"/>
                <a:chOff x="5776356" y="2749516"/>
                <a:chExt cx="844356" cy="1426484"/>
              </a:xfrm>
            </p:grpSpPr>
            <p:pic>
              <p:nvPicPr>
                <p:cNvPr id="21" name="Picture 20">
                  <a:extLst>
                    <a:ext uri="{FF2B5EF4-FFF2-40B4-BE49-F238E27FC236}">
                      <a16:creationId xmlns:a16="http://schemas.microsoft.com/office/drawing/2014/main" id="{1D54AA60-287A-5D4A-9E8D-461A802ABA85}"/>
                    </a:ext>
                  </a:extLst>
                </p:cNvPr>
                <p:cNvPicPr>
                  <a:picLocks noChangeAspect="1"/>
                </p:cNvPicPr>
                <p:nvPr/>
              </p:nvPicPr>
              <p:blipFill rotWithShape="1">
                <a:blip r:embed="rId4"/>
                <a:srcRect l="17018" t="47596" r="76789" b="49453"/>
                <a:stretch/>
              </p:blipFill>
              <p:spPr>
                <a:xfrm>
                  <a:off x="5776356" y="2749516"/>
                  <a:ext cx="583324" cy="370490"/>
                </a:xfrm>
                <a:prstGeom prst="rect">
                  <a:avLst/>
                </a:prstGeom>
              </p:spPr>
            </p:pic>
            <p:pic>
              <p:nvPicPr>
                <p:cNvPr id="22" name="Picture 21">
                  <a:extLst>
                    <a:ext uri="{FF2B5EF4-FFF2-40B4-BE49-F238E27FC236}">
                      <a16:creationId xmlns:a16="http://schemas.microsoft.com/office/drawing/2014/main" id="{1D4DBFDE-37B1-B846-B1B6-D60FC4890952}"/>
                    </a:ext>
                  </a:extLst>
                </p:cNvPr>
                <p:cNvPicPr>
                  <a:picLocks noChangeAspect="1"/>
                </p:cNvPicPr>
                <p:nvPr/>
              </p:nvPicPr>
              <p:blipFill rotWithShape="1">
                <a:blip r:embed="rId4"/>
                <a:srcRect l="23287" t="47493" r="71039" b="50190"/>
                <a:stretch/>
              </p:blipFill>
              <p:spPr>
                <a:xfrm>
                  <a:off x="5886985" y="2983494"/>
                  <a:ext cx="534391" cy="290945"/>
                </a:xfrm>
                <a:prstGeom prst="rect">
                  <a:avLst/>
                </a:prstGeom>
              </p:spPr>
            </p:pic>
            <p:pic>
              <p:nvPicPr>
                <p:cNvPr id="23" name="Picture 22">
                  <a:extLst>
                    <a:ext uri="{FF2B5EF4-FFF2-40B4-BE49-F238E27FC236}">
                      <a16:creationId xmlns:a16="http://schemas.microsoft.com/office/drawing/2014/main" id="{828D969B-CFDE-E646-87F4-9E94073DC937}"/>
                    </a:ext>
                  </a:extLst>
                </p:cNvPr>
                <p:cNvPicPr>
                  <a:picLocks noChangeAspect="1"/>
                </p:cNvPicPr>
                <p:nvPr/>
              </p:nvPicPr>
              <p:blipFill rotWithShape="1">
                <a:blip r:embed="rId4"/>
                <a:srcRect l="28429" t="47850" r="65187" b="50133"/>
                <a:stretch/>
              </p:blipFill>
              <p:spPr>
                <a:xfrm>
                  <a:off x="5820085" y="3289127"/>
                  <a:ext cx="601291" cy="253314"/>
                </a:xfrm>
                <a:prstGeom prst="rect">
                  <a:avLst/>
                </a:prstGeom>
              </p:spPr>
            </p:pic>
            <p:pic>
              <p:nvPicPr>
                <p:cNvPr id="24" name="Picture 23">
                  <a:extLst>
                    <a:ext uri="{FF2B5EF4-FFF2-40B4-BE49-F238E27FC236}">
                      <a16:creationId xmlns:a16="http://schemas.microsoft.com/office/drawing/2014/main" id="{D7A3FCCE-2844-644E-99C9-51F72DD1E9BD}"/>
                    </a:ext>
                  </a:extLst>
                </p:cNvPr>
                <p:cNvPicPr>
                  <a:picLocks noChangeAspect="1"/>
                </p:cNvPicPr>
                <p:nvPr/>
              </p:nvPicPr>
              <p:blipFill rotWithShape="1">
                <a:blip r:embed="rId4"/>
                <a:srcRect l="34506" t="47631" r="58934" b="50204"/>
                <a:stretch/>
              </p:blipFill>
              <p:spPr>
                <a:xfrm>
                  <a:off x="5823661" y="3521129"/>
                  <a:ext cx="617838" cy="271849"/>
                </a:xfrm>
                <a:prstGeom prst="rect">
                  <a:avLst/>
                </a:prstGeom>
              </p:spPr>
            </p:pic>
            <p:pic>
              <p:nvPicPr>
                <p:cNvPr id="25" name="Picture 24">
                  <a:extLst>
                    <a:ext uri="{FF2B5EF4-FFF2-40B4-BE49-F238E27FC236}">
                      <a16:creationId xmlns:a16="http://schemas.microsoft.com/office/drawing/2014/main" id="{685F37ED-5525-A844-A609-22E3C366EE31}"/>
                    </a:ext>
                  </a:extLst>
                </p:cNvPr>
                <p:cNvPicPr>
                  <a:picLocks noChangeAspect="1"/>
                </p:cNvPicPr>
                <p:nvPr/>
              </p:nvPicPr>
              <p:blipFill rotWithShape="1">
                <a:blip r:embed="rId4"/>
                <a:srcRect l="40785" t="47419" r="52208" b="49984"/>
                <a:stretch/>
              </p:blipFill>
              <p:spPr>
                <a:xfrm>
                  <a:off x="5816461" y="3793265"/>
                  <a:ext cx="659958" cy="326083"/>
                </a:xfrm>
                <a:prstGeom prst="rect">
                  <a:avLst/>
                </a:prstGeom>
              </p:spPr>
            </p:pic>
            <p:sp>
              <p:nvSpPr>
                <p:cNvPr id="4" name="Rectangle 3">
                  <a:extLst>
                    <a:ext uri="{FF2B5EF4-FFF2-40B4-BE49-F238E27FC236}">
                      <a16:creationId xmlns:a16="http://schemas.microsoft.com/office/drawing/2014/main" id="{AA4BB116-F812-B44C-9E7A-3C67A5AFA6A9}"/>
                    </a:ext>
                  </a:extLst>
                </p:cNvPr>
                <p:cNvSpPr/>
                <p:nvPr/>
              </p:nvSpPr>
              <p:spPr>
                <a:xfrm>
                  <a:off x="6206400" y="2749516"/>
                  <a:ext cx="345728" cy="1426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C98EE8-CF36-2644-B431-A7F743E20650}"/>
                    </a:ext>
                  </a:extLst>
                </p:cNvPr>
                <p:cNvSpPr/>
                <p:nvPr/>
              </p:nvSpPr>
              <p:spPr>
                <a:xfrm>
                  <a:off x="6203806" y="2749516"/>
                  <a:ext cx="355880"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5</a:t>
                  </a:r>
                </a:p>
              </p:txBody>
            </p:sp>
            <p:sp>
              <p:nvSpPr>
                <p:cNvPr id="26" name="Rectangle 25">
                  <a:extLst>
                    <a:ext uri="{FF2B5EF4-FFF2-40B4-BE49-F238E27FC236}">
                      <a16:creationId xmlns:a16="http://schemas.microsoft.com/office/drawing/2014/main" id="{467D2CC8-5D15-4340-9FD8-ACD8E6E46804}"/>
                    </a:ext>
                  </a:extLst>
                </p:cNvPr>
                <p:cNvSpPr/>
                <p:nvPr/>
              </p:nvSpPr>
              <p:spPr>
                <a:xfrm>
                  <a:off x="6165706" y="2976708"/>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10</a:t>
                  </a:r>
                </a:p>
              </p:txBody>
            </p:sp>
            <p:sp>
              <p:nvSpPr>
                <p:cNvPr id="27" name="Rectangle 26">
                  <a:extLst>
                    <a:ext uri="{FF2B5EF4-FFF2-40B4-BE49-F238E27FC236}">
                      <a16:creationId xmlns:a16="http://schemas.microsoft.com/office/drawing/2014/main" id="{E98CF356-E1DD-174F-8A67-0F26BFB82722}"/>
                    </a:ext>
                  </a:extLst>
                </p:cNvPr>
                <p:cNvSpPr/>
                <p:nvPr/>
              </p:nvSpPr>
              <p:spPr>
                <a:xfrm>
                  <a:off x="6169414" y="3234384"/>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15</a:t>
                  </a:r>
                </a:p>
              </p:txBody>
            </p:sp>
            <p:sp>
              <p:nvSpPr>
                <p:cNvPr id="28" name="Rectangle 27">
                  <a:extLst>
                    <a:ext uri="{FF2B5EF4-FFF2-40B4-BE49-F238E27FC236}">
                      <a16:creationId xmlns:a16="http://schemas.microsoft.com/office/drawing/2014/main" id="{CBE3BF82-9F98-FC49-926A-6F2CE5CB8E0C}"/>
                    </a:ext>
                  </a:extLst>
                </p:cNvPr>
                <p:cNvSpPr/>
                <p:nvPr/>
              </p:nvSpPr>
              <p:spPr>
                <a:xfrm>
                  <a:off x="6159473" y="3508417"/>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20</a:t>
                  </a:r>
                </a:p>
              </p:txBody>
            </p:sp>
            <p:sp>
              <p:nvSpPr>
                <p:cNvPr id="29" name="Rectangle 28">
                  <a:extLst>
                    <a:ext uri="{FF2B5EF4-FFF2-40B4-BE49-F238E27FC236}">
                      <a16:creationId xmlns:a16="http://schemas.microsoft.com/office/drawing/2014/main" id="{85BFBBDA-6438-044C-A621-0A3A1235388F}"/>
                    </a:ext>
                  </a:extLst>
                </p:cNvPr>
                <p:cNvSpPr/>
                <p:nvPr/>
              </p:nvSpPr>
              <p:spPr>
                <a:xfrm>
                  <a:off x="6184238" y="3805673"/>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25</a:t>
                  </a:r>
                </a:p>
              </p:txBody>
            </p:sp>
          </p:grpSp>
        </p:grpSp>
      </p:grpSp>
      <p:sp>
        <p:nvSpPr>
          <p:cNvPr id="5" name="Oval 4">
            <a:extLst>
              <a:ext uri="{FF2B5EF4-FFF2-40B4-BE49-F238E27FC236}">
                <a16:creationId xmlns:a16="http://schemas.microsoft.com/office/drawing/2014/main" id="{9784EF9F-DE6D-D04A-960A-398D63653CE9}"/>
              </a:ext>
            </a:extLst>
          </p:cNvPr>
          <p:cNvSpPr/>
          <p:nvPr/>
        </p:nvSpPr>
        <p:spPr>
          <a:xfrm>
            <a:off x="5291427" y="2742558"/>
            <a:ext cx="2834640" cy="2834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cxnSp>
        <p:nvCxnSpPr>
          <p:cNvPr id="33" name="Straight Arrow Connector 32">
            <a:extLst>
              <a:ext uri="{FF2B5EF4-FFF2-40B4-BE49-F238E27FC236}">
                <a16:creationId xmlns:a16="http://schemas.microsoft.com/office/drawing/2014/main" id="{AA3B692A-F27E-B34D-9A29-0303A69C8386}"/>
              </a:ext>
            </a:extLst>
          </p:cNvPr>
          <p:cNvCxnSpPr>
            <a:cxnSpLocks/>
            <a:stCxn id="34" idx="0"/>
          </p:cNvCxnSpPr>
          <p:nvPr/>
        </p:nvCxnSpPr>
        <p:spPr>
          <a:xfrm flipV="1">
            <a:off x="6192916" y="2755436"/>
            <a:ext cx="36816" cy="50897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BAC442C-87ED-9041-BC47-28C147D4A18C}"/>
              </a:ext>
            </a:extLst>
          </p:cNvPr>
          <p:cNvSpPr/>
          <p:nvPr/>
        </p:nvSpPr>
        <p:spPr>
          <a:xfrm>
            <a:off x="5479901" y="3264406"/>
            <a:ext cx="1426029" cy="43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24 </a:t>
            </a:r>
            <a:r>
              <a:rPr lang="en-US" dirty="0" err="1">
                <a:solidFill>
                  <a:sysClr val="windowText" lastClr="000000"/>
                </a:solidFill>
                <a:latin typeface="Helvetica" pitchFamily="2" charset="0"/>
              </a:rPr>
              <a:t>hr</a:t>
            </a:r>
            <a:r>
              <a:rPr lang="en-US" dirty="0">
                <a:solidFill>
                  <a:sysClr val="windowText" lastClr="000000"/>
                </a:solidFill>
                <a:latin typeface="Helvetica" pitchFamily="2" charset="0"/>
              </a:rPr>
              <a:t> sine</a:t>
            </a:r>
          </a:p>
        </p:txBody>
      </p:sp>
      <p:sp>
        <p:nvSpPr>
          <p:cNvPr id="35" name="Rectangle 34">
            <a:extLst>
              <a:ext uri="{FF2B5EF4-FFF2-40B4-BE49-F238E27FC236}">
                <a16:creationId xmlns:a16="http://schemas.microsoft.com/office/drawing/2014/main" id="{A92F4B66-32EE-B34F-A479-3B355AF3134E}"/>
              </a:ext>
            </a:extLst>
          </p:cNvPr>
          <p:cNvSpPr/>
          <p:nvPr/>
        </p:nvSpPr>
        <p:spPr>
          <a:xfrm>
            <a:off x="2025805" y="519475"/>
            <a:ext cx="8140390" cy="562470"/>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Helvetica" pitchFamily="2" charset="0"/>
              </a:rPr>
              <a:t>Which features play the strongest roles?</a:t>
            </a:r>
          </a:p>
        </p:txBody>
      </p:sp>
      <p:graphicFrame>
        <p:nvGraphicFramePr>
          <p:cNvPr id="36" name="Table 2">
            <a:extLst>
              <a:ext uri="{FF2B5EF4-FFF2-40B4-BE49-F238E27FC236}">
                <a16:creationId xmlns:a16="http://schemas.microsoft.com/office/drawing/2014/main" id="{ADFAEEC2-29FE-6C47-8A30-04757E480F23}"/>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00045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9EF2597-AA56-DD4D-9BA8-3AF1EFD4AF4F}"/>
              </a:ext>
            </a:extLst>
          </p:cNvPr>
          <p:cNvGrpSpPr/>
          <p:nvPr/>
        </p:nvGrpSpPr>
        <p:grpSpPr>
          <a:xfrm>
            <a:off x="2569239" y="1234222"/>
            <a:ext cx="7053522" cy="5623777"/>
            <a:chOff x="4955988" y="705124"/>
            <a:chExt cx="7053522" cy="5623777"/>
          </a:xfrm>
        </p:grpSpPr>
        <p:pic>
          <p:nvPicPr>
            <p:cNvPr id="6" name="Picture 5">
              <a:extLst>
                <a:ext uri="{FF2B5EF4-FFF2-40B4-BE49-F238E27FC236}">
                  <a16:creationId xmlns:a16="http://schemas.microsoft.com/office/drawing/2014/main" id="{4F3844B0-3A1F-2044-B1CB-7CA0A2970562}"/>
                </a:ext>
              </a:extLst>
            </p:cNvPr>
            <p:cNvPicPr>
              <a:picLocks noChangeAspect="1"/>
            </p:cNvPicPr>
            <p:nvPr/>
          </p:nvPicPr>
          <p:blipFill rotWithShape="1">
            <a:blip r:embed="rId3"/>
            <a:srcRect t="1552" r="37449" b="56459"/>
            <a:stretch/>
          </p:blipFill>
          <p:spPr>
            <a:xfrm>
              <a:off x="5726343" y="705124"/>
              <a:ext cx="6283167" cy="5623777"/>
            </a:xfrm>
            <a:prstGeom prst="rect">
              <a:avLst/>
            </a:prstGeom>
          </p:spPr>
        </p:pic>
        <p:grpSp>
          <p:nvGrpSpPr>
            <p:cNvPr id="30" name="Group 29">
              <a:extLst>
                <a:ext uri="{FF2B5EF4-FFF2-40B4-BE49-F238E27FC236}">
                  <a16:creationId xmlns:a16="http://schemas.microsoft.com/office/drawing/2014/main" id="{766D3CB2-7134-D944-A5D9-CAA6573F49E1}"/>
                </a:ext>
              </a:extLst>
            </p:cNvPr>
            <p:cNvGrpSpPr/>
            <p:nvPr/>
          </p:nvGrpSpPr>
          <p:grpSpPr>
            <a:xfrm>
              <a:off x="4955988" y="2123814"/>
              <a:ext cx="1540710" cy="3089250"/>
              <a:chOff x="5351438" y="1086750"/>
              <a:chExt cx="1540710" cy="3089250"/>
            </a:xfrm>
          </p:grpSpPr>
          <p:pic>
            <p:nvPicPr>
              <p:cNvPr id="7" name="Picture 6">
                <a:extLst>
                  <a:ext uri="{FF2B5EF4-FFF2-40B4-BE49-F238E27FC236}">
                    <a16:creationId xmlns:a16="http://schemas.microsoft.com/office/drawing/2014/main" id="{B49CDDA1-AFF1-884A-AA87-CA10A3769C9C}"/>
                  </a:ext>
                </a:extLst>
              </p:cNvPr>
              <p:cNvPicPr>
                <a:picLocks noChangeAspect="1"/>
              </p:cNvPicPr>
              <p:nvPr/>
            </p:nvPicPr>
            <p:blipFill rotWithShape="1">
              <a:blip r:embed="rId4"/>
              <a:srcRect l="50731" t="97019" r="38409" b="599"/>
              <a:stretch/>
            </p:blipFill>
            <p:spPr>
              <a:xfrm>
                <a:off x="5463715" y="1424929"/>
                <a:ext cx="1138465" cy="333022"/>
              </a:xfrm>
              <a:prstGeom prst="rect">
                <a:avLst/>
              </a:prstGeom>
            </p:spPr>
          </p:pic>
          <p:pic>
            <p:nvPicPr>
              <p:cNvPr id="16" name="Picture 15">
                <a:extLst>
                  <a:ext uri="{FF2B5EF4-FFF2-40B4-BE49-F238E27FC236}">
                    <a16:creationId xmlns:a16="http://schemas.microsoft.com/office/drawing/2014/main" id="{3704D054-E4A3-4946-87FA-475852D7E0BE}"/>
                  </a:ext>
                </a:extLst>
              </p:cNvPr>
              <p:cNvPicPr>
                <a:picLocks noChangeAspect="1"/>
              </p:cNvPicPr>
              <p:nvPr/>
            </p:nvPicPr>
            <p:blipFill rotWithShape="1">
              <a:blip r:embed="rId4"/>
              <a:srcRect l="72097" t="97019" r="14550" b="733"/>
              <a:stretch/>
            </p:blipFill>
            <p:spPr>
              <a:xfrm>
                <a:off x="5492326" y="1978403"/>
                <a:ext cx="1399822" cy="314349"/>
              </a:xfrm>
              <a:prstGeom prst="rect">
                <a:avLst/>
              </a:prstGeom>
            </p:spPr>
          </p:pic>
          <p:pic>
            <p:nvPicPr>
              <p:cNvPr id="17" name="Picture 16">
                <a:extLst>
                  <a:ext uri="{FF2B5EF4-FFF2-40B4-BE49-F238E27FC236}">
                    <a16:creationId xmlns:a16="http://schemas.microsoft.com/office/drawing/2014/main" id="{0F7E9902-0B54-0D48-BE79-142547DAC95B}"/>
                  </a:ext>
                </a:extLst>
              </p:cNvPr>
              <p:cNvPicPr>
                <a:picLocks noChangeAspect="1"/>
              </p:cNvPicPr>
              <p:nvPr/>
            </p:nvPicPr>
            <p:blipFill rotWithShape="1">
              <a:blip r:embed="rId4"/>
              <a:srcRect l="61774" t="96681" r="28495" b="1071"/>
              <a:stretch/>
            </p:blipFill>
            <p:spPr>
              <a:xfrm>
                <a:off x="5473066" y="1645381"/>
                <a:ext cx="1020119" cy="314349"/>
              </a:xfrm>
              <a:prstGeom prst="rect">
                <a:avLst/>
              </a:prstGeom>
            </p:spPr>
          </p:pic>
          <p:pic>
            <p:nvPicPr>
              <p:cNvPr id="18" name="Picture 17">
                <a:extLst>
                  <a:ext uri="{FF2B5EF4-FFF2-40B4-BE49-F238E27FC236}">
                    <a16:creationId xmlns:a16="http://schemas.microsoft.com/office/drawing/2014/main" id="{BA1468F0-21DD-0A44-8CF5-62120197933C}"/>
                  </a:ext>
                </a:extLst>
              </p:cNvPr>
              <p:cNvPicPr>
                <a:picLocks noChangeAspect="1"/>
              </p:cNvPicPr>
              <p:nvPr/>
            </p:nvPicPr>
            <p:blipFill rotWithShape="1">
              <a:blip r:embed="rId4"/>
              <a:srcRect l="64237" t="94713" r="29410" b="2735"/>
              <a:stretch/>
            </p:blipFill>
            <p:spPr>
              <a:xfrm>
                <a:off x="5694490" y="1086750"/>
                <a:ext cx="666044" cy="356851"/>
              </a:xfrm>
              <a:prstGeom prst="rect">
                <a:avLst/>
              </a:prstGeom>
            </p:spPr>
          </p:pic>
          <p:pic>
            <p:nvPicPr>
              <p:cNvPr id="20" name="Picture 19">
                <a:extLst>
                  <a:ext uri="{FF2B5EF4-FFF2-40B4-BE49-F238E27FC236}">
                    <a16:creationId xmlns:a16="http://schemas.microsoft.com/office/drawing/2014/main" id="{4911C1BE-A303-F040-8F12-89607CE5D24F}"/>
                  </a:ext>
                </a:extLst>
              </p:cNvPr>
              <p:cNvPicPr>
                <a:picLocks noChangeAspect="1"/>
              </p:cNvPicPr>
              <p:nvPr/>
            </p:nvPicPr>
            <p:blipFill rotWithShape="1">
              <a:blip r:embed="rId3"/>
              <a:srcRect l="25554" t="45566" r="61055" b="53115"/>
              <a:stretch/>
            </p:blipFill>
            <p:spPr>
              <a:xfrm>
                <a:off x="5351438" y="2528993"/>
                <a:ext cx="1496829" cy="196459"/>
              </a:xfrm>
              <a:prstGeom prst="rect">
                <a:avLst/>
              </a:prstGeom>
            </p:spPr>
          </p:pic>
          <p:grpSp>
            <p:nvGrpSpPr>
              <p:cNvPr id="11" name="Group 10">
                <a:extLst>
                  <a:ext uri="{FF2B5EF4-FFF2-40B4-BE49-F238E27FC236}">
                    <a16:creationId xmlns:a16="http://schemas.microsoft.com/office/drawing/2014/main" id="{53F7A0A5-87AE-5E44-9278-5C433E5758CF}"/>
                  </a:ext>
                </a:extLst>
              </p:cNvPr>
              <p:cNvGrpSpPr/>
              <p:nvPr/>
            </p:nvGrpSpPr>
            <p:grpSpPr>
              <a:xfrm>
                <a:off x="5363769" y="2749516"/>
                <a:ext cx="819591" cy="1426484"/>
                <a:chOff x="5776356" y="2749516"/>
                <a:chExt cx="819591" cy="1426484"/>
              </a:xfrm>
            </p:grpSpPr>
            <p:pic>
              <p:nvPicPr>
                <p:cNvPr id="21" name="Picture 20">
                  <a:extLst>
                    <a:ext uri="{FF2B5EF4-FFF2-40B4-BE49-F238E27FC236}">
                      <a16:creationId xmlns:a16="http://schemas.microsoft.com/office/drawing/2014/main" id="{1D54AA60-287A-5D4A-9E8D-461A802ABA85}"/>
                    </a:ext>
                  </a:extLst>
                </p:cNvPr>
                <p:cNvPicPr>
                  <a:picLocks noChangeAspect="1"/>
                </p:cNvPicPr>
                <p:nvPr/>
              </p:nvPicPr>
              <p:blipFill rotWithShape="1">
                <a:blip r:embed="rId3"/>
                <a:srcRect l="17018" t="47596" r="76789" b="49453"/>
                <a:stretch/>
              </p:blipFill>
              <p:spPr>
                <a:xfrm>
                  <a:off x="5776356" y="2749516"/>
                  <a:ext cx="583324" cy="370490"/>
                </a:xfrm>
                <a:prstGeom prst="rect">
                  <a:avLst/>
                </a:prstGeom>
              </p:spPr>
            </p:pic>
            <p:pic>
              <p:nvPicPr>
                <p:cNvPr id="22" name="Picture 21">
                  <a:extLst>
                    <a:ext uri="{FF2B5EF4-FFF2-40B4-BE49-F238E27FC236}">
                      <a16:creationId xmlns:a16="http://schemas.microsoft.com/office/drawing/2014/main" id="{1D4DBFDE-37B1-B846-B1B6-D60FC4890952}"/>
                    </a:ext>
                  </a:extLst>
                </p:cNvPr>
                <p:cNvPicPr>
                  <a:picLocks noChangeAspect="1"/>
                </p:cNvPicPr>
                <p:nvPr/>
              </p:nvPicPr>
              <p:blipFill rotWithShape="1">
                <a:blip r:embed="rId3"/>
                <a:srcRect l="23287" t="47493" r="71039" b="50190"/>
                <a:stretch/>
              </p:blipFill>
              <p:spPr>
                <a:xfrm>
                  <a:off x="5886985" y="2983494"/>
                  <a:ext cx="534391" cy="290945"/>
                </a:xfrm>
                <a:prstGeom prst="rect">
                  <a:avLst/>
                </a:prstGeom>
              </p:spPr>
            </p:pic>
            <p:pic>
              <p:nvPicPr>
                <p:cNvPr id="23" name="Picture 22">
                  <a:extLst>
                    <a:ext uri="{FF2B5EF4-FFF2-40B4-BE49-F238E27FC236}">
                      <a16:creationId xmlns:a16="http://schemas.microsoft.com/office/drawing/2014/main" id="{828D969B-CFDE-E646-87F4-9E94073DC937}"/>
                    </a:ext>
                  </a:extLst>
                </p:cNvPr>
                <p:cNvPicPr>
                  <a:picLocks noChangeAspect="1"/>
                </p:cNvPicPr>
                <p:nvPr/>
              </p:nvPicPr>
              <p:blipFill rotWithShape="1">
                <a:blip r:embed="rId3"/>
                <a:srcRect l="28429" t="47850" r="65187" b="50133"/>
                <a:stretch/>
              </p:blipFill>
              <p:spPr>
                <a:xfrm>
                  <a:off x="5820085" y="3289127"/>
                  <a:ext cx="601291" cy="253314"/>
                </a:xfrm>
                <a:prstGeom prst="rect">
                  <a:avLst/>
                </a:prstGeom>
              </p:spPr>
            </p:pic>
            <p:pic>
              <p:nvPicPr>
                <p:cNvPr id="24" name="Picture 23">
                  <a:extLst>
                    <a:ext uri="{FF2B5EF4-FFF2-40B4-BE49-F238E27FC236}">
                      <a16:creationId xmlns:a16="http://schemas.microsoft.com/office/drawing/2014/main" id="{D7A3FCCE-2844-644E-99C9-51F72DD1E9BD}"/>
                    </a:ext>
                  </a:extLst>
                </p:cNvPr>
                <p:cNvPicPr>
                  <a:picLocks noChangeAspect="1"/>
                </p:cNvPicPr>
                <p:nvPr/>
              </p:nvPicPr>
              <p:blipFill rotWithShape="1">
                <a:blip r:embed="rId3"/>
                <a:srcRect l="34506" t="47631" r="58934" b="50204"/>
                <a:stretch/>
              </p:blipFill>
              <p:spPr>
                <a:xfrm>
                  <a:off x="5823661" y="3521129"/>
                  <a:ext cx="617838" cy="271849"/>
                </a:xfrm>
                <a:prstGeom prst="rect">
                  <a:avLst/>
                </a:prstGeom>
              </p:spPr>
            </p:pic>
            <p:pic>
              <p:nvPicPr>
                <p:cNvPr id="25" name="Picture 24">
                  <a:extLst>
                    <a:ext uri="{FF2B5EF4-FFF2-40B4-BE49-F238E27FC236}">
                      <a16:creationId xmlns:a16="http://schemas.microsoft.com/office/drawing/2014/main" id="{685F37ED-5525-A844-A609-22E3C366EE31}"/>
                    </a:ext>
                  </a:extLst>
                </p:cNvPr>
                <p:cNvPicPr>
                  <a:picLocks noChangeAspect="1"/>
                </p:cNvPicPr>
                <p:nvPr/>
              </p:nvPicPr>
              <p:blipFill rotWithShape="1">
                <a:blip r:embed="rId3"/>
                <a:srcRect l="40785" t="47419" r="52208" b="49984"/>
                <a:stretch/>
              </p:blipFill>
              <p:spPr>
                <a:xfrm>
                  <a:off x="5816461" y="3793265"/>
                  <a:ext cx="659958" cy="326083"/>
                </a:xfrm>
                <a:prstGeom prst="rect">
                  <a:avLst/>
                </a:prstGeom>
              </p:spPr>
            </p:pic>
            <p:sp>
              <p:nvSpPr>
                <p:cNvPr id="4" name="Rectangle 3">
                  <a:extLst>
                    <a:ext uri="{FF2B5EF4-FFF2-40B4-BE49-F238E27FC236}">
                      <a16:creationId xmlns:a16="http://schemas.microsoft.com/office/drawing/2014/main" id="{AA4BB116-F812-B44C-9E7A-3C67A5AFA6A9}"/>
                    </a:ext>
                  </a:extLst>
                </p:cNvPr>
                <p:cNvSpPr/>
                <p:nvPr/>
              </p:nvSpPr>
              <p:spPr>
                <a:xfrm>
                  <a:off x="6206400" y="2749516"/>
                  <a:ext cx="345728" cy="1426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C98EE8-CF36-2644-B431-A7F743E20650}"/>
                    </a:ext>
                  </a:extLst>
                </p:cNvPr>
                <p:cNvSpPr/>
                <p:nvPr/>
              </p:nvSpPr>
              <p:spPr>
                <a:xfrm>
                  <a:off x="6159473" y="2749516"/>
                  <a:ext cx="355880"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5</a:t>
                  </a:r>
                </a:p>
              </p:txBody>
            </p:sp>
            <p:sp>
              <p:nvSpPr>
                <p:cNvPr id="26" name="Rectangle 25">
                  <a:extLst>
                    <a:ext uri="{FF2B5EF4-FFF2-40B4-BE49-F238E27FC236}">
                      <a16:creationId xmlns:a16="http://schemas.microsoft.com/office/drawing/2014/main" id="{467D2CC8-5D15-4340-9FD8-ACD8E6E46804}"/>
                    </a:ext>
                  </a:extLst>
                </p:cNvPr>
                <p:cNvSpPr/>
                <p:nvPr/>
              </p:nvSpPr>
              <p:spPr>
                <a:xfrm>
                  <a:off x="6159473" y="2976708"/>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10</a:t>
                  </a:r>
                </a:p>
              </p:txBody>
            </p:sp>
            <p:sp>
              <p:nvSpPr>
                <p:cNvPr id="27" name="Rectangle 26">
                  <a:extLst>
                    <a:ext uri="{FF2B5EF4-FFF2-40B4-BE49-F238E27FC236}">
                      <a16:creationId xmlns:a16="http://schemas.microsoft.com/office/drawing/2014/main" id="{E98CF356-E1DD-174F-8A67-0F26BFB82722}"/>
                    </a:ext>
                  </a:extLst>
                </p:cNvPr>
                <p:cNvSpPr/>
                <p:nvPr/>
              </p:nvSpPr>
              <p:spPr>
                <a:xfrm>
                  <a:off x="6159473" y="3234384"/>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15</a:t>
                  </a:r>
                </a:p>
              </p:txBody>
            </p:sp>
            <p:sp>
              <p:nvSpPr>
                <p:cNvPr id="28" name="Rectangle 27">
                  <a:extLst>
                    <a:ext uri="{FF2B5EF4-FFF2-40B4-BE49-F238E27FC236}">
                      <a16:creationId xmlns:a16="http://schemas.microsoft.com/office/drawing/2014/main" id="{CBE3BF82-9F98-FC49-926A-6F2CE5CB8E0C}"/>
                    </a:ext>
                  </a:extLst>
                </p:cNvPr>
                <p:cNvSpPr/>
                <p:nvPr/>
              </p:nvSpPr>
              <p:spPr>
                <a:xfrm>
                  <a:off x="6159473" y="3508417"/>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20</a:t>
                  </a:r>
                </a:p>
              </p:txBody>
            </p:sp>
            <p:sp>
              <p:nvSpPr>
                <p:cNvPr id="29" name="Rectangle 28">
                  <a:extLst>
                    <a:ext uri="{FF2B5EF4-FFF2-40B4-BE49-F238E27FC236}">
                      <a16:creationId xmlns:a16="http://schemas.microsoft.com/office/drawing/2014/main" id="{85BFBBDA-6438-044C-A621-0A3A1235388F}"/>
                    </a:ext>
                  </a:extLst>
                </p:cNvPr>
                <p:cNvSpPr/>
                <p:nvPr/>
              </p:nvSpPr>
              <p:spPr>
                <a:xfrm>
                  <a:off x="6159473" y="3805673"/>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25</a:t>
                  </a:r>
                </a:p>
              </p:txBody>
            </p:sp>
          </p:grpSp>
        </p:grpSp>
      </p:grpSp>
      <p:pic>
        <p:nvPicPr>
          <p:cNvPr id="19" name="Picture 18">
            <a:extLst>
              <a:ext uri="{FF2B5EF4-FFF2-40B4-BE49-F238E27FC236}">
                <a16:creationId xmlns:a16="http://schemas.microsoft.com/office/drawing/2014/main" id="{F6B1A74E-2353-DB47-ABC6-C7FB064BAEF0}"/>
              </a:ext>
            </a:extLst>
          </p:cNvPr>
          <p:cNvPicPr>
            <a:picLocks noChangeAspect="1"/>
          </p:cNvPicPr>
          <p:nvPr/>
        </p:nvPicPr>
        <p:blipFill rotWithShape="1">
          <a:blip r:embed="rId4"/>
          <a:srcRect l="6078" t="642617" r="67754" b="-547205"/>
          <a:stretch/>
        </p:blipFill>
        <p:spPr>
          <a:xfrm>
            <a:off x="3394106" y="2220979"/>
            <a:ext cx="2743199" cy="641267"/>
          </a:xfrm>
          <a:prstGeom prst="rect">
            <a:avLst/>
          </a:prstGeom>
        </p:spPr>
      </p:pic>
      <p:sp>
        <p:nvSpPr>
          <p:cNvPr id="33" name="Arc 32">
            <a:extLst>
              <a:ext uri="{FF2B5EF4-FFF2-40B4-BE49-F238E27FC236}">
                <a16:creationId xmlns:a16="http://schemas.microsoft.com/office/drawing/2014/main" id="{0296C4DA-91CD-BA47-B265-69A57960D55F}"/>
              </a:ext>
            </a:extLst>
          </p:cNvPr>
          <p:cNvSpPr/>
          <p:nvPr/>
        </p:nvSpPr>
        <p:spPr>
          <a:xfrm rot="10800000">
            <a:off x="4065625" y="2002775"/>
            <a:ext cx="5262814" cy="4855224"/>
          </a:xfrm>
          <a:prstGeom prst="arc">
            <a:avLst>
              <a:gd name="adj1" fmla="val 13276324"/>
              <a:gd name="adj2" fmla="val 21439341"/>
            </a:avLst>
          </a:prstGeom>
          <a:ln w="57150">
            <a:solidFill>
              <a:srgbClr val="0090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Helvetica" pitchFamily="2" charset="0"/>
            </a:endParaRPr>
          </a:p>
        </p:txBody>
      </p:sp>
      <p:cxnSp>
        <p:nvCxnSpPr>
          <p:cNvPr id="34" name="Straight Arrow Connector 33">
            <a:extLst>
              <a:ext uri="{FF2B5EF4-FFF2-40B4-BE49-F238E27FC236}">
                <a16:creationId xmlns:a16="http://schemas.microsoft.com/office/drawing/2014/main" id="{DAF9DDB9-576D-8742-8A2A-80EB352FFE75}"/>
              </a:ext>
            </a:extLst>
          </p:cNvPr>
          <p:cNvCxnSpPr>
            <a:cxnSpLocks/>
          </p:cNvCxnSpPr>
          <p:nvPr/>
        </p:nvCxnSpPr>
        <p:spPr>
          <a:xfrm flipH="1">
            <a:off x="5778610" y="4328032"/>
            <a:ext cx="249492" cy="11079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A79E665-E807-ED4D-8111-6513F78ACFB9}"/>
              </a:ext>
            </a:extLst>
          </p:cNvPr>
          <p:cNvSpPr/>
          <p:nvPr/>
        </p:nvSpPr>
        <p:spPr>
          <a:xfrm>
            <a:off x="5433667" y="3814621"/>
            <a:ext cx="1426029" cy="435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Internet </a:t>
            </a:r>
          </a:p>
          <a:p>
            <a:pPr algn="ctr"/>
            <a:r>
              <a:rPr lang="en-US" dirty="0">
                <a:solidFill>
                  <a:sysClr val="windowText" lastClr="000000"/>
                </a:solidFill>
                <a:latin typeface="Helvetica" pitchFamily="2" charset="0"/>
              </a:rPr>
              <a:t>Use</a:t>
            </a:r>
          </a:p>
        </p:txBody>
      </p:sp>
      <p:cxnSp>
        <p:nvCxnSpPr>
          <p:cNvPr id="36" name="Straight Arrow Connector 35">
            <a:extLst>
              <a:ext uri="{FF2B5EF4-FFF2-40B4-BE49-F238E27FC236}">
                <a16:creationId xmlns:a16="http://schemas.microsoft.com/office/drawing/2014/main" id="{D3377F67-10A4-AA4A-9547-92B194DFB27D}"/>
              </a:ext>
            </a:extLst>
          </p:cNvPr>
          <p:cNvCxnSpPr>
            <a:cxnSpLocks/>
          </p:cNvCxnSpPr>
          <p:nvPr/>
        </p:nvCxnSpPr>
        <p:spPr>
          <a:xfrm flipH="1">
            <a:off x="6858809" y="4873606"/>
            <a:ext cx="42836" cy="29481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2831C21-F20F-664D-97F4-3D5DC5E687F1}"/>
              </a:ext>
            </a:extLst>
          </p:cNvPr>
          <p:cNvCxnSpPr>
            <a:cxnSpLocks/>
          </p:cNvCxnSpPr>
          <p:nvPr/>
        </p:nvCxnSpPr>
        <p:spPr>
          <a:xfrm>
            <a:off x="7027388" y="4460120"/>
            <a:ext cx="379643" cy="51942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6EC48CF-08B5-004F-8303-E6757574B96A}"/>
              </a:ext>
            </a:extLst>
          </p:cNvPr>
          <p:cNvSpPr/>
          <p:nvPr/>
        </p:nvSpPr>
        <p:spPr>
          <a:xfrm>
            <a:off x="6430019" y="4161652"/>
            <a:ext cx="989894" cy="290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Intellect</a:t>
            </a:r>
          </a:p>
        </p:txBody>
      </p:sp>
      <p:sp>
        <p:nvSpPr>
          <p:cNvPr id="37" name="Rectangle 36">
            <a:extLst>
              <a:ext uri="{FF2B5EF4-FFF2-40B4-BE49-F238E27FC236}">
                <a16:creationId xmlns:a16="http://schemas.microsoft.com/office/drawing/2014/main" id="{3F6BE020-B32C-D045-B937-97071E4F7B0C}"/>
              </a:ext>
            </a:extLst>
          </p:cNvPr>
          <p:cNvSpPr/>
          <p:nvPr/>
        </p:nvSpPr>
        <p:spPr>
          <a:xfrm>
            <a:off x="6179370" y="4599866"/>
            <a:ext cx="1035385" cy="290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Sociality</a:t>
            </a:r>
          </a:p>
        </p:txBody>
      </p:sp>
      <p:cxnSp>
        <p:nvCxnSpPr>
          <p:cNvPr id="40" name="Straight Arrow Connector 39">
            <a:extLst>
              <a:ext uri="{FF2B5EF4-FFF2-40B4-BE49-F238E27FC236}">
                <a16:creationId xmlns:a16="http://schemas.microsoft.com/office/drawing/2014/main" id="{A452946F-E8A0-FD45-BA11-E20988B5395B}"/>
              </a:ext>
            </a:extLst>
          </p:cNvPr>
          <p:cNvCxnSpPr>
            <a:cxnSpLocks/>
          </p:cNvCxnSpPr>
          <p:nvPr/>
        </p:nvCxnSpPr>
        <p:spPr>
          <a:xfrm>
            <a:off x="7327759" y="4095155"/>
            <a:ext cx="145288" cy="8300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3B1FB3E-B04D-1F44-90BC-357338CBEB93}"/>
              </a:ext>
            </a:extLst>
          </p:cNvPr>
          <p:cNvSpPr/>
          <p:nvPr/>
        </p:nvSpPr>
        <p:spPr>
          <a:xfrm>
            <a:off x="6695821" y="3734296"/>
            <a:ext cx="989893" cy="435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Duty</a:t>
            </a:r>
          </a:p>
        </p:txBody>
      </p:sp>
      <p:sp>
        <p:nvSpPr>
          <p:cNvPr id="42" name="Rectangle 41">
            <a:extLst>
              <a:ext uri="{FF2B5EF4-FFF2-40B4-BE49-F238E27FC236}">
                <a16:creationId xmlns:a16="http://schemas.microsoft.com/office/drawing/2014/main" id="{3880CF8C-0F91-2D4B-93B9-47F83ECBD1C8}"/>
              </a:ext>
            </a:extLst>
          </p:cNvPr>
          <p:cNvSpPr/>
          <p:nvPr/>
        </p:nvSpPr>
        <p:spPr>
          <a:xfrm>
            <a:off x="2025805" y="519475"/>
            <a:ext cx="8140390" cy="562470"/>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Helvetica" pitchFamily="2" charset="0"/>
              </a:rPr>
              <a:t>Which features play the strongest roles?</a:t>
            </a:r>
          </a:p>
        </p:txBody>
      </p:sp>
      <p:graphicFrame>
        <p:nvGraphicFramePr>
          <p:cNvPr id="43" name="Table 2">
            <a:extLst>
              <a:ext uri="{FF2B5EF4-FFF2-40B4-BE49-F238E27FC236}">
                <a16:creationId xmlns:a16="http://schemas.microsoft.com/office/drawing/2014/main" id="{40A2FFD7-BB48-D84E-BC98-E74F36B556CD}"/>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224502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9" grpId="0"/>
      <p:bldP spid="37" grpId="0"/>
      <p:bldP spid="4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9EF2597-AA56-DD4D-9BA8-3AF1EFD4AF4F}"/>
              </a:ext>
            </a:extLst>
          </p:cNvPr>
          <p:cNvGrpSpPr/>
          <p:nvPr/>
        </p:nvGrpSpPr>
        <p:grpSpPr>
          <a:xfrm>
            <a:off x="2569239" y="1234222"/>
            <a:ext cx="7053522" cy="5623777"/>
            <a:chOff x="4955988" y="705124"/>
            <a:chExt cx="7053522" cy="5623777"/>
          </a:xfrm>
        </p:grpSpPr>
        <p:pic>
          <p:nvPicPr>
            <p:cNvPr id="6" name="Picture 5">
              <a:extLst>
                <a:ext uri="{FF2B5EF4-FFF2-40B4-BE49-F238E27FC236}">
                  <a16:creationId xmlns:a16="http://schemas.microsoft.com/office/drawing/2014/main" id="{4F3844B0-3A1F-2044-B1CB-7CA0A2970562}"/>
                </a:ext>
              </a:extLst>
            </p:cNvPr>
            <p:cNvPicPr>
              <a:picLocks noChangeAspect="1"/>
            </p:cNvPicPr>
            <p:nvPr/>
          </p:nvPicPr>
          <p:blipFill rotWithShape="1">
            <a:blip r:embed="rId3"/>
            <a:srcRect t="1552" r="37449" b="56459"/>
            <a:stretch/>
          </p:blipFill>
          <p:spPr>
            <a:xfrm>
              <a:off x="5726343" y="705124"/>
              <a:ext cx="6283167" cy="5623777"/>
            </a:xfrm>
            <a:prstGeom prst="rect">
              <a:avLst/>
            </a:prstGeom>
          </p:spPr>
        </p:pic>
        <p:grpSp>
          <p:nvGrpSpPr>
            <p:cNvPr id="30" name="Group 29">
              <a:extLst>
                <a:ext uri="{FF2B5EF4-FFF2-40B4-BE49-F238E27FC236}">
                  <a16:creationId xmlns:a16="http://schemas.microsoft.com/office/drawing/2014/main" id="{766D3CB2-7134-D944-A5D9-CAA6573F49E1}"/>
                </a:ext>
              </a:extLst>
            </p:cNvPr>
            <p:cNvGrpSpPr/>
            <p:nvPr/>
          </p:nvGrpSpPr>
          <p:grpSpPr>
            <a:xfrm>
              <a:off x="4955988" y="2123814"/>
              <a:ext cx="1540710" cy="3089250"/>
              <a:chOff x="5351438" y="1086750"/>
              <a:chExt cx="1540710" cy="3089250"/>
            </a:xfrm>
          </p:grpSpPr>
          <p:pic>
            <p:nvPicPr>
              <p:cNvPr id="7" name="Picture 6">
                <a:extLst>
                  <a:ext uri="{FF2B5EF4-FFF2-40B4-BE49-F238E27FC236}">
                    <a16:creationId xmlns:a16="http://schemas.microsoft.com/office/drawing/2014/main" id="{B49CDDA1-AFF1-884A-AA87-CA10A3769C9C}"/>
                  </a:ext>
                </a:extLst>
              </p:cNvPr>
              <p:cNvPicPr>
                <a:picLocks noChangeAspect="1"/>
              </p:cNvPicPr>
              <p:nvPr/>
            </p:nvPicPr>
            <p:blipFill rotWithShape="1">
              <a:blip r:embed="rId4"/>
              <a:srcRect l="50731" t="97019" r="38409" b="599"/>
              <a:stretch/>
            </p:blipFill>
            <p:spPr>
              <a:xfrm>
                <a:off x="5463715" y="1424929"/>
                <a:ext cx="1138465" cy="333022"/>
              </a:xfrm>
              <a:prstGeom prst="rect">
                <a:avLst/>
              </a:prstGeom>
            </p:spPr>
          </p:pic>
          <p:pic>
            <p:nvPicPr>
              <p:cNvPr id="16" name="Picture 15">
                <a:extLst>
                  <a:ext uri="{FF2B5EF4-FFF2-40B4-BE49-F238E27FC236}">
                    <a16:creationId xmlns:a16="http://schemas.microsoft.com/office/drawing/2014/main" id="{3704D054-E4A3-4946-87FA-475852D7E0BE}"/>
                  </a:ext>
                </a:extLst>
              </p:cNvPr>
              <p:cNvPicPr>
                <a:picLocks noChangeAspect="1"/>
              </p:cNvPicPr>
              <p:nvPr/>
            </p:nvPicPr>
            <p:blipFill rotWithShape="1">
              <a:blip r:embed="rId4"/>
              <a:srcRect l="72097" t="97019" r="14550" b="733"/>
              <a:stretch/>
            </p:blipFill>
            <p:spPr>
              <a:xfrm>
                <a:off x="5492326" y="1978403"/>
                <a:ext cx="1399822" cy="314349"/>
              </a:xfrm>
              <a:prstGeom prst="rect">
                <a:avLst/>
              </a:prstGeom>
            </p:spPr>
          </p:pic>
          <p:pic>
            <p:nvPicPr>
              <p:cNvPr id="17" name="Picture 16">
                <a:extLst>
                  <a:ext uri="{FF2B5EF4-FFF2-40B4-BE49-F238E27FC236}">
                    <a16:creationId xmlns:a16="http://schemas.microsoft.com/office/drawing/2014/main" id="{0F7E9902-0B54-0D48-BE79-142547DAC95B}"/>
                  </a:ext>
                </a:extLst>
              </p:cNvPr>
              <p:cNvPicPr>
                <a:picLocks noChangeAspect="1"/>
              </p:cNvPicPr>
              <p:nvPr/>
            </p:nvPicPr>
            <p:blipFill rotWithShape="1">
              <a:blip r:embed="rId4"/>
              <a:srcRect l="61774" t="96681" r="28495" b="1071"/>
              <a:stretch/>
            </p:blipFill>
            <p:spPr>
              <a:xfrm>
                <a:off x="5473066" y="1645381"/>
                <a:ext cx="1020119" cy="314349"/>
              </a:xfrm>
              <a:prstGeom prst="rect">
                <a:avLst/>
              </a:prstGeom>
            </p:spPr>
          </p:pic>
          <p:pic>
            <p:nvPicPr>
              <p:cNvPr id="18" name="Picture 17">
                <a:extLst>
                  <a:ext uri="{FF2B5EF4-FFF2-40B4-BE49-F238E27FC236}">
                    <a16:creationId xmlns:a16="http://schemas.microsoft.com/office/drawing/2014/main" id="{BA1468F0-21DD-0A44-8CF5-62120197933C}"/>
                  </a:ext>
                </a:extLst>
              </p:cNvPr>
              <p:cNvPicPr>
                <a:picLocks noChangeAspect="1"/>
              </p:cNvPicPr>
              <p:nvPr/>
            </p:nvPicPr>
            <p:blipFill rotWithShape="1">
              <a:blip r:embed="rId4"/>
              <a:srcRect l="64237" t="94713" r="29410" b="2735"/>
              <a:stretch/>
            </p:blipFill>
            <p:spPr>
              <a:xfrm>
                <a:off x="5694490" y="1086750"/>
                <a:ext cx="666044" cy="356851"/>
              </a:xfrm>
              <a:prstGeom prst="rect">
                <a:avLst/>
              </a:prstGeom>
            </p:spPr>
          </p:pic>
          <p:pic>
            <p:nvPicPr>
              <p:cNvPr id="20" name="Picture 19">
                <a:extLst>
                  <a:ext uri="{FF2B5EF4-FFF2-40B4-BE49-F238E27FC236}">
                    <a16:creationId xmlns:a16="http://schemas.microsoft.com/office/drawing/2014/main" id="{4911C1BE-A303-F040-8F12-89607CE5D24F}"/>
                  </a:ext>
                </a:extLst>
              </p:cNvPr>
              <p:cNvPicPr>
                <a:picLocks noChangeAspect="1"/>
              </p:cNvPicPr>
              <p:nvPr/>
            </p:nvPicPr>
            <p:blipFill rotWithShape="1">
              <a:blip r:embed="rId3"/>
              <a:srcRect l="25554" t="45566" r="61055" b="53115"/>
              <a:stretch/>
            </p:blipFill>
            <p:spPr>
              <a:xfrm>
                <a:off x="5351438" y="2528993"/>
                <a:ext cx="1496829" cy="196459"/>
              </a:xfrm>
              <a:prstGeom prst="rect">
                <a:avLst/>
              </a:prstGeom>
            </p:spPr>
          </p:pic>
          <p:grpSp>
            <p:nvGrpSpPr>
              <p:cNvPr id="11" name="Group 10">
                <a:extLst>
                  <a:ext uri="{FF2B5EF4-FFF2-40B4-BE49-F238E27FC236}">
                    <a16:creationId xmlns:a16="http://schemas.microsoft.com/office/drawing/2014/main" id="{53F7A0A5-87AE-5E44-9278-5C433E5758CF}"/>
                  </a:ext>
                </a:extLst>
              </p:cNvPr>
              <p:cNvGrpSpPr/>
              <p:nvPr/>
            </p:nvGrpSpPr>
            <p:grpSpPr>
              <a:xfrm>
                <a:off x="5363769" y="2749516"/>
                <a:ext cx="819591" cy="1426484"/>
                <a:chOff x="5776356" y="2749516"/>
                <a:chExt cx="819591" cy="1426484"/>
              </a:xfrm>
            </p:grpSpPr>
            <p:pic>
              <p:nvPicPr>
                <p:cNvPr id="21" name="Picture 20">
                  <a:extLst>
                    <a:ext uri="{FF2B5EF4-FFF2-40B4-BE49-F238E27FC236}">
                      <a16:creationId xmlns:a16="http://schemas.microsoft.com/office/drawing/2014/main" id="{1D54AA60-287A-5D4A-9E8D-461A802ABA85}"/>
                    </a:ext>
                  </a:extLst>
                </p:cNvPr>
                <p:cNvPicPr>
                  <a:picLocks noChangeAspect="1"/>
                </p:cNvPicPr>
                <p:nvPr/>
              </p:nvPicPr>
              <p:blipFill rotWithShape="1">
                <a:blip r:embed="rId3"/>
                <a:srcRect l="17018" t="47596" r="76789" b="49453"/>
                <a:stretch/>
              </p:blipFill>
              <p:spPr>
                <a:xfrm>
                  <a:off x="5776356" y="2749516"/>
                  <a:ext cx="583324" cy="370490"/>
                </a:xfrm>
                <a:prstGeom prst="rect">
                  <a:avLst/>
                </a:prstGeom>
              </p:spPr>
            </p:pic>
            <p:pic>
              <p:nvPicPr>
                <p:cNvPr id="22" name="Picture 21">
                  <a:extLst>
                    <a:ext uri="{FF2B5EF4-FFF2-40B4-BE49-F238E27FC236}">
                      <a16:creationId xmlns:a16="http://schemas.microsoft.com/office/drawing/2014/main" id="{1D4DBFDE-37B1-B846-B1B6-D60FC4890952}"/>
                    </a:ext>
                  </a:extLst>
                </p:cNvPr>
                <p:cNvPicPr>
                  <a:picLocks noChangeAspect="1"/>
                </p:cNvPicPr>
                <p:nvPr/>
              </p:nvPicPr>
              <p:blipFill rotWithShape="1">
                <a:blip r:embed="rId3"/>
                <a:srcRect l="23287" t="47493" r="71039" b="50190"/>
                <a:stretch/>
              </p:blipFill>
              <p:spPr>
                <a:xfrm>
                  <a:off x="5886985" y="2983494"/>
                  <a:ext cx="534391" cy="290945"/>
                </a:xfrm>
                <a:prstGeom prst="rect">
                  <a:avLst/>
                </a:prstGeom>
              </p:spPr>
            </p:pic>
            <p:pic>
              <p:nvPicPr>
                <p:cNvPr id="23" name="Picture 22">
                  <a:extLst>
                    <a:ext uri="{FF2B5EF4-FFF2-40B4-BE49-F238E27FC236}">
                      <a16:creationId xmlns:a16="http://schemas.microsoft.com/office/drawing/2014/main" id="{828D969B-CFDE-E646-87F4-9E94073DC937}"/>
                    </a:ext>
                  </a:extLst>
                </p:cNvPr>
                <p:cNvPicPr>
                  <a:picLocks noChangeAspect="1"/>
                </p:cNvPicPr>
                <p:nvPr/>
              </p:nvPicPr>
              <p:blipFill rotWithShape="1">
                <a:blip r:embed="rId3"/>
                <a:srcRect l="28429" t="47850" r="65187" b="50133"/>
                <a:stretch/>
              </p:blipFill>
              <p:spPr>
                <a:xfrm>
                  <a:off x="5820085" y="3289127"/>
                  <a:ext cx="601291" cy="253314"/>
                </a:xfrm>
                <a:prstGeom prst="rect">
                  <a:avLst/>
                </a:prstGeom>
              </p:spPr>
            </p:pic>
            <p:pic>
              <p:nvPicPr>
                <p:cNvPr id="24" name="Picture 23">
                  <a:extLst>
                    <a:ext uri="{FF2B5EF4-FFF2-40B4-BE49-F238E27FC236}">
                      <a16:creationId xmlns:a16="http://schemas.microsoft.com/office/drawing/2014/main" id="{D7A3FCCE-2844-644E-99C9-51F72DD1E9BD}"/>
                    </a:ext>
                  </a:extLst>
                </p:cNvPr>
                <p:cNvPicPr>
                  <a:picLocks noChangeAspect="1"/>
                </p:cNvPicPr>
                <p:nvPr/>
              </p:nvPicPr>
              <p:blipFill rotWithShape="1">
                <a:blip r:embed="rId3"/>
                <a:srcRect l="34506" t="47631" r="58934" b="50204"/>
                <a:stretch/>
              </p:blipFill>
              <p:spPr>
                <a:xfrm>
                  <a:off x="5823661" y="3521129"/>
                  <a:ext cx="617838" cy="271849"/>
                </a:xfrm>
                <a:prstGeom prst="rect">
                  <a:avLst/>
                </a:prstGeom>
              </p:spPr>
            </p:pic>
            <p:pic>
              <p:nvPicPr>
                <p:cNvPr id="25" name="Picture 24">
                  <a:extLst>
                    <a:ext uri="{FF2B5EF4-FFF2-40B4-BE49-F238E27FC236}">
                      <a16:creationId xmlns:a16="http://schemas.microsoft.com/office/drawing/2014/main" id="{685F37ED-5525-A844-A609-22E3C366EE31}"/>
                    </a:ext>
                  </a:extLst>
                </p:cNvPr>
                <p:cNvPicPr>
                  <a:picLocks noChangeAspect="1"/>
                </p:cNvPicPr>
                <p:nvPr/>
              </p:nvPicPr>
              <p:blipFill rotWithShape="1">
                <a:blip r:embed="rId3"/>
                <a:srcRect l="40785" t="47419" r="52208" b="49984"/>
                <a:stretch/>
              </p:blipFill>
              <p:spPr>
                <a:xfrm>
                  <a:off x="5816461" y="3793265"/>
                  <a:ext cx="659958" cy="326083"/>
                </a:xfrm>
                <a:prstGeom prst="rect">
                  <a:avLst/>
                </a:prstGeom>
              </p:spPr>
            </p:pic>
            <p:sp>
              <p:nvSpPr>
                <p:cNvPr id="4" name="Rectangle 3">
                  <a:extLst>
                    <a:ext uri="{FF2B5EF4-FFF2-40B4-BE49-F238E27FC236}">
                      <a16:creationId xmlns:a16="http://schemas.microsoft.com/office/drawing/2014/main" id="{AA4BB116-F812-B44C-9E7A-3C67A5AFA6A9}"/>
                    </a:ext>
                  </a:extLst>
                </p:cNvPr>
                <p:cNvSpPr/>
                <p:nvPr/>
              </p:nvSpPr>
              <p:spPr>
                <a:xfrm>
                  <a:off x="6206400" y="2749516"/>
                  <a:ext cx="345728" cy="1426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C98EE8-CF36-2644-B431-A7F743E20650}"/>
                    </a:ext>
                  </a:extLst>
                </p:cNvPr>
                <p:cNvSpPr/>
                <p:nvPr/>
              </p:nvSpPr>
              <p:spPr>
                <a:xfrm>
                  <a:off x="6159473" y="2749516"/>
                  <a:ext cx="355880"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5</a:t>
                  </a:r>
                </a:p>
              </p:txBody>
            </p:sp>
            <p:sp>
              <p:nvSpPr>
                <p:cNvPr id="26" name="Rectangle 25">
                  <a:extLst>
                    <a:ext uri="{FF2B5EF4-FFF2-40B4-BE49-F238E27FC236}">
                      <a16:creationId xmlns:a16="http://schemas.microsoft.com/office/drawing/2014/main" id="{467D2CC8-5D15-4340-9FD8-ACD8E6E46804}"/>
                    </a:ext>
                  </a:extLst>
                </p:cNvPr>
                <p:cNvSpPr/>
                <p:nvPr/>
              </p:nvSpPr>
              <p:spPr>
                <a:xfrm>
                  <a:off x="6159473" y="2976708"/>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10</a:t>
                  </a:r>
                </a:p>
              </p:txBody>
            </p:sp>
            <p:sp>
              <p:nvSpPr>
                <p:cNvPr id="27" name="Rectangle 26">
                  <a:extLst>
                    <a:ext uri="{FF2B5EF4-FFF2-40B4-BE49-F238E27FC236}">
                      <a16:creationId xmlns:a16="http://schemas.microsoft.com/office/drawing/2014/main" id="{E98CF356-E1DD-174F-8A67-0F26BFB82722}"/>
                    </a:ext>
                  </a:extLst>
                </p:cNvPr>
                <p:cNvSpPr/>
                <p:nvPr/>
              </p:nvSpPr>
              <p:spPr>
                <a:xfrm>
                  <a:off x="6159473" y="3234384"/>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15</a:t>
                  </a:r>
                </a:p>
              </p:txBody>
            </p:sp>
            <p:sp>
              <p:nvSpPr>
                <p:cNvPr id="28" name="Rectangle 27">
                  <a:extLst>
                    <a:ext uri="{FF2B5EF4-FFF2-40B4-BE49-F238E27FC236}">
                      <a16:creationId xmlns:a16="http://schemas.microsoft.com/office/drawing/2014/main" id="{CBE3BF82-9F98-FC49-926A-6F2CE5CB8E0C}"/>
                    </a:ext>
                  </a:extLst>
                </p:cNvPr>
                <p:cNvSpPr/>
                <p:nvPr/>
              </p:nvSpPr>
              <p:spPr>
                <a:xfrm>
                  <a:off x="6159473" y="3508417"/>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20</a:t>
                  </a:r>
                </a:p>
              </p:txBody>
            </p:sp>
            <p:sp>
              <p:nvSpPr>
                <p:cNvPr id="29" name="Rectangle 28">
                  <a:extLst>
                    <a:ext uri="{FF2B5EF4-FFF2-40B4-BE49-F238E27FC236}">
                      <a16:creationId xmlns:a16="http://schemas.microsoft.com/office/drawing/2014/main" id="{85BFBBDA-6438-044C-A621-0A3A1235388F}"/>
                    </a:ext>
                  </a:extLst>
                </p:cNvPr>
                <p:cNvSpPr/>
                <p:nvPr/>
              </p:nvSpPr>
              <p:spPr>
                <a:xfrm>
                  <a:off x="6159473" y="3805673"/>
                  <a:ext cx="436474" cy="288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25</a:t>
                  </a:r>
                </a:p>
              </p:txBody>
            </p:sp>
          </p:grpSp>
        </p:grpSp>
      </p:grpSp>
      <p:pic>
        <p:nvPicPr>
          <p:cNvPr id="19" name="Picture 18">
            <a:extLst>
              <a:ext uri="{FF2B5EF4-FFF2-40B4-BE49-F238E27FC236}">
                <a16:creationId xmlns:a16="http://schemas.microsoft.com/office/drawing/2014/main" id="{F6B1A74E-2353-DB47-ABC6-C7FB064BAEF0}"/>
              </a:ext>
            </a:extLst>
          </p:cNvPr>
          <p:cNvPicPr>
            <a:picLocks noChangeAspect="1"/>
          </p:cNvPicPr>
          <p:nvPr/>
        </p:nvPicPr>
        <p:blipFill rotWithShape="1">
          <a:blip r:embed="rId4"/>
          <a:srcRect l="6078" t="642617" r="67754" b="-547205"/>
          <a:stretch/>
        </p:blipFill>
        <p:spPr>
          <a:xfrm>
            <a:off x="3394106" y="2220979"/>
            <a:ext cx="2743199" cy="641267"/>
          </a:xfrm>
          <a:prstGeom prst="rect">
            <a:avLst/>
          </a:prstGeom>
        </p:spPr>
      </p:pic>
      <p:sp>
        <p:nvSpPr>
          <p:cNvPr id="33" name="Arc 32">
            <a:extLst>
              <a:ext uri="{FF2B5EF4-FFF2-40B4-BE49-F238E27FC236}">
                <a16:creationId xmlns:a16="http://schemas.microsoft.com/office/drawing/2014/main" id="{0296C4DA-91CD-BA47-B265-69A57960D55F}"/>
              </a:ext>
            </a:extLst>
          </p:cNvPr>
          <p:cNvSpPr/>
          <p:nvPr/>
        </p:nvSpPr>
        <p:spPr>
          <a:xfrm rot="10800000">
            <a:off x="4065625" y="2002775"/>
            <a:ext cx="5262814" cy="4855224"/>
          </a:xfrm>
          <a:prstGeom prst="arc">
            <a:avLst>
              <a:gd name="adj1" fmla="val 13276324"/>
              <a:gd name="adj2" fmla="val 21439341"/>
            </a:avLst>
          </a:prstGeom>
          <a:ln w="57150">
            <a:solidFill>
              <a:srgbClr val="0090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Helvetica" pitchFamily="2" charset="0"/>
            </a:endParaRPr>
          </a:p>
        </p:txBody>
      </p:sp>
      <p:cxnSp>
        <p:nvCxnSpPr>
          <p:cNvPr id="34" name="Straight Arrow Connector 33">
            <a:extLst>
              <a:ext uri="{FF2B5EF4-FFF2-40B4-BE49-F238E27FC236}">
                <a16:creationId xmlns:a16="http://schemas.microsoft.com/office/drawing/2014/main" id="{DAF9DDB9-576D-8742-8A2A-80EB352FFE75}"/>
              </a:ext>
            </a:extLst>
          </p:cNvPr>
          <p:cNvCxnSpPr>
            <a:cxnSpLocks/>
          </p:cNvCxnSpPr>
          <p:nvPr/>
        </p:nvCxnSpPr>
        <p:spPr>
          <a:xfrm flipH="1">
            <a:off x="5778610" y="4328032"/>
            <a:ext cx="249492" cy="11079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A79E665-E807-ED4D-8111-6513F78ACFB9}"/>
              </a:ext>
            </a:extLst>
          </p:cNvPr>
          <p:cNvSpPr/>
          <p:nvPr/>
        </p:nvSpPr>
        <p:spPr>
          <a:xfrm>
            <a:off x="5433667" y="3814621"/>
            <a:ext cx="1426029" cy="435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Internet </a:t>
            </a:r>
          </a:p>
          <a:p>
            <a:pPr algn="ctr"/>
            <a:r>
              <a:rPr lang="en-US" dirty="0">
                <a:solidFill>
                  <a:sysClr val="windowText" lastClr="000000"/>
                </a:solidFill>
                <a:latin typeface="Helvetica" pitchFamily="2" charset="0"/>
              </a:rPr>
              <a:t>Use</a:t>
            </a:r>
          </a:p>
        </p:txBody>
      </p:sp>
      <p:cxnSp>
        <p:nvCxnSpPr>
          <p:cNvPr id="36" name="Straight Arrow Connector 35">
            <a:extLst>
              <a:ext uri="{FF2B5EF4-FFF2-40B4-BE49-F238E27FC236}">
                <a16:creationId xmlns:a16="http://schemas.microsoft.com/office/drawing/2014/main" id="{D3377F67-10A4-AA4A-9547-92B194DFB27D}"/>
              </a:ext>
            </a:extLst>
          </p:cNvPr>
          <p:cNvCxnSpPr>
            <a:cxnSpLocks/>
          </p:cNvCxnSpPr>
          <p:nvPr/>
        </p:nvCxnSpPr>
        <p:spPr>
          <a:xfrm flipH="1">
            <a:off x="6858809" y="4873606"/>
            <a:ext cx="42836" cy="29481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2831C21-F20F-664D-97F4-3D5DC5E687F1}"/>
              </a:ext>
            </a:extLst>
          </p:cNvPr>
          <p:cNvCxnSpPr>
            <a:cxnSpLocks/>
          </p:cNvCxnSpPr>
          <p:nvPr/>
        </p:nvCxnSpPr>
        <p:spPr>
          <a:xfrm>
            <a:off x="7027388" y="4460120"/>
            <a:ext cx="379643" cy="51942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6EC48CF-08B5-004F-8303-E6757574B96A}"/>
              </a:ext>
            </a:extLst>
          </p:cNvPr>
          <p:cNvSpPr/>
          <p:nvPr/>
        </p:nvSpPr>
        <p:spPr>
          <a:xfrm>
            <a:off x="6430019" y="4161652"/>
            <a:ext cx="989894" cy="290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Intellect</a:t>
            </a:r>
          </a:p>
        </p:txBody>
      </p:sp>
      <p:sp>
        <p:nvSpPr>
          <p:cNvPr id="37" name="Rectangle 36">
            <a:extLst>
              <a:ext uri="{FF2B5EF4-FFF2-40B4-BE49-F238E27FC236}">
                <a16:creationId xmlns:a16="http://schemas.microsoft.com/office/drawing/2014/main" id="{3F6BE020-B32C-D045-B937-97071E4F7B0C}"/>
              </a:ext>
            </a:extLst>
          </p:cNvPr>
          <p:cNvSpPr/>
          <p:nvPr/>
        </p:nvSpPr>
        <p:spPr>
          <a:xfrm>
            <a:off x="6179370" y="4599866"/>
            <a:ext cx="1035385" cy="290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Sociality</a:t>
            </a:r>
          </a:p>
        </p:txBody>
      </p:sp>
      <p:cxnSp>
        <p:nvCxnSpPr>
          <p:cNvPr id="40" name="Straight Arrow Connector 39">
            <a:extLst>
              <a:ext uri="{FF2B5EF4-FFF2-40B4-BE49-F238E27FC236}">
                <a16:creationId xmlns:a16="http://schemas.microsoft.com/office/drawing/2014/main" id="{A452946F-E8A0-FD45-BA11-E20988B5395B}"/>
              </a:ext>
            </a:extLst>
          </p:cNvPr>
          <p:cNvCxnSpPr>
            <a:cxnSpLocks/>
          </p:cNvCxnSpPr>
          <p:nvPr/>
        </p:nvCxnSpPr>
        <p:spPr>
          <a:xfrm>
            <a:off x="7327759" y="4095155"/>
            <a:ext cx="145288" cy="8300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3B1FB3E-B04D-1F44-90BC-357338CBEB93}"/>
              </a:ext>
            </a:extLst>
          </p:cNvPr>
          <p:cNvSpPr/>
          <p:nvPr/>
        </p:nvSpPr>
        <p:spPr>
          <a:xfrm>
            <a:off x="6695821" y="3734296"/>
            <a:ext cx="989893" cy="435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Duty</a:t>
            </a:r>
          </a:p>
        </p:txBody>
      </p:sp>
      <p:graphicFrame>
        <p:nvGraphicFramePr>
          <p:cNvPr id="43" name="Table 2">
            <a:extLst>
              <a:ext uri="{FF2B5EF4-FFF2-40B4-BE49-F238E27FC236}">
                <a16:creationId xmlns:a16="http://schemas.microsoft.com/office/drawing/2014/main" id="{40A2FFD7-BB48-D84E-BC98-E74F36B556CD}"/>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44" name="Rectangle 43">
            <a:extLst>
              <a:ext uri="{FF2B5EF4-FFF2-40B4-BE49-F238E27FC236}">
                <a16:creationId xmlns:a16="http://schemas.microsoft.com/office/drawing/2014/main" id="{EC0957E9-C858-674D-B6F6-587B8A471CF7}"/>
              </a:ext>
            </a:extLst>
          </p:cNvPr>
          <p:cNvSpPr/>
          <p:nvPr/>
        </p:nvSpPr>
        <p:spPr>
          <a:xfrm>
            <a:off x="0" y="1152827"/>
            <a:ext cx="12061343" cy="5829864"/>
          </a:xfrm>
          <a:prstGeom prst="rect">
            <a:avLst/>
          </a:prstGeom>
          <a:solidFill>
            <a:srgbClr val="FFFFFF">
              <a:alpha val="59608"/>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45" name="Rectangle 44">
            <a:extLst>
              <a:ext uri="{FF2B5EF4-FFF2-40B4-BE49-F238E27FC236}">
                <a16:creationId xmlns:a16="http://schemas.microsoft.com/office/drawing/2014/main" id="{08977473-B93B-3441-920D-9455B11E5698}"/>
              </a:ext>
            </a:extLst>
          </p:cNvPr>
          <p:cNvSpPr/>
          <p:nvPr/>
        </p:nvSpPr>
        <p:spPr>
          <a:xfrm>
            <a:off x="2337702" y="2142654"/>
            <a:ext cx="7683335" cy="3170711"/>
          </a:xfrm>
          <a:prstGeom prst="rect">
            <a:avLst/>
          </a:prstGeom>
          <a:solidFill>
            <a:srgbClr val="30A56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No one feature dominated the prediction of any outcome (max ~35%).</a:t>
            </a:r>
          </a:p>
          <a:p>
            <a:pPr algn="ctr"/>
            <a:endParaRPr lang="en-US" sz="2000" b="1" dirty="0">
              <a:latin typeface="Courier" pitchFamily="2" charset="0"/>
            </a:endParaRPr>
          </a:p>
          <a:p>
            <a:pPr algn="ctr"/>
            <a:r>
              <a:rPr lang="en-US" sz="3200" b="1" dirty="0">
                <a:latin typeface="Courier" pitchFamily="2" charset="0"/>
              </a:rPr>
              <a:t>Behaviors &amp; experiences have unique antecedents.</a:t>
            </a:r>
          </a:p>
        </p:txBody>
      </p:sp>
      <p:sp>
        <p:nvSpPr>
          <p:cNvPr id="46" name="Rectangle 45">
            <a:extLst>
              <a:ext uri="{FF2B5EF4-FFF2-40B4-BE49-F238E27FC236}">
                <a16:creationId xmlns:a16="http://schemas.microsoft.com/office/drawing/2014/main" id="{0CBE7039-9D45-264B-982F-9A9D692CC158}"/>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Which features play the strongest roles?</a:t>
            </a:r>
          </a:p>
        </p:txBody>
      </p:sp>
    </p:spTree>
    <p:extLst>
      <p:ext uri="{BB962C8B-B14F-4D97-AF65-F5344CB8AC3E}">
        <p14:creationId xmlns:p14="http://schemas.microsoft.com/office/powerpoint/2010/main" val="25215440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10321F8-D43C-EC4C-A61F-ADEA33DCE236}"/>
              </a:ext>
            </a:extLst>
          </p:cNvPr>
          <p:cNvPicPr>
            <a:picLocks noChangeAspect="1"/>
          </p:cNvPicPr>
          <p:nvPr/>
        </p:nvPicPr>
        <p:blipFill rotWithShape="1">
          <a:blip r:embed="rId3"/>
          <a:srcRect b="7282"/>
          <a:stretch/>
        </p:blipFill>
        <p:spPr>
          <a:xfrm>
            <a:off x="2033383" y="580081"/>
            <a:ext cx="8125234" cy="6277918"/>
          </a:xfrm>
          <a:prstGeom prst="rect">
            <a:avLst/>
          </a:prstGeom>
        </p:spPr>
      </p:pic>
      <p:graphicFrame>
        <p:nvGraphicFramePr>
          <p:cNvPr id="6" name="Table 2">
            <a:extLst>
              <a:ext uri="{FF2B5EF4-FFF2-40B4-BE49-F238E27FC236}">
                <a16:creationId xmlns:a16="http://schemas.microsoft.com/office/drawing/2014/main" id="{96B06E82-B60D-1D4E-8725-133BF10B295F}"/>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E4D4D3B0-0CDD-124F-92BA-2DCD286381B4}"/>
              </a:ext>
            </a:extLst>
          </p:cNvPr>
          <p:cNvPicPr>
            <a:picLocks noChangeAspect="1"/>
          </p:cNvPicPr>
          <p:nvPr/>
        </p:nvPicPr>
        <p:blipFill rotWithShape="1">
          <a:blip r:embed="rId3"/>
          <a:srcRect l="55877" t="93309" r="30837" b="393"/>
          <a:stretch/>
        </p:blipFill>
        <p:spPr>
          <a:xfrm>
            <a:off x="358346" y="2977978"/>
            <a:ext cx="2283294" cy="902044"/>
          </a:xfrm>
          <a:prstGeom prst="rect">
            <a:avLst/>
          </a:prstGeom>
        </p:spPr>
      </p:pic>
      <p:pic>
        <p:nvPicPr>
          <p:cNvPr id="8" name="Picture 7" descr="Chart, scatter chart&#10;&#10;Description automatically generated">
            <a:extLst>
              <a:ext uri="{FF2B5EF4-FFF2-40B4-BE49-F238E27FC236}">
                <a16:creationId xmlns:a16="http://schemas.microsoft.com/office/drawing/2014/main" id="{785D98FE-6772-2749-96EE-A200A9078551}"/>
              </a:ext>
            </a:extLst>
          </p:cNvPr>
          <p:cNvPicPr>
            <a:picLocks noChangeAspect="1"/>
          </p:cNvPicPr>
          <p:nvPr/>
        </p:nvPicPr>
        <p:blipFill rotWithShape="1">
          <a:blip r:embed="rId3"/>
          <a:srcRect l="48478" t="95277" r="44141" b="2361"/>
          <a:stretch/>
        </p:blipFill>
        <p:spPr>
          <a:xfrm>
            <a:off x="247133" y="2775639"/>
            <a:ext cx="1268505" cy="338266"/>
          </a:xfrm>
          <a:prstGeom prst="rect">
            <a:avLst/>
          </a:prstGeom>
        </p:spPr>
      </p:pic>
    </p:spTree>
    <p:extLst>
      <p:ext uri="{BB962C8B-B14F-4D97-AF65-F5344CB8AC3E}">
        <p14:creationId xmlns:p14="http://schemas.microsoft.com/office/powerpoint/2010/main" val="14049232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10321F8-D43C-EC4C-A61F-ADEA33DCE236}"/>
              </a:ext>
            </a:extLst>
          </p:cNvPr>
          <p:cNvPicPr>
            <a:picLocks noChangeAspect="1"/>
          </p:cNvPicPr>
          <p:nvPr/>
        </p:nvPicPr>
        <p:blipFill rotWithShape="1">
          <a:blip r:embed="rId3"/>
          <a:srcRect b="7282"/>
          <a:stretch/>
        </p:blipFill>
        <p:spPr>
          <a:xfrm>
            <a:off x="2033383" y="580081"/>
            <a:ext cx="8125234" cy="6277918"/>
          </a:xfrm>
          <a:prstGeom prst="rect">
            <a:avLst/>
          </a:prstGeom>
        </p:spPr>
      </p:pic>
      <p:graphicFrame>
        <p:nvGraphicFramePr>
          <p:cNvPr id="6" name="Table 2">
            <a:extLst>
              <a:ext uri="{FF2B5EF4-FFF2-40B4-BE49-F238E27FC236}">
                <a16:creationId xmlns:a16="http://schemas.microsoft.com/office/drawing/2014/main" id="{96B06E82-B60D-1D4E-8725-133BF10B295F}"/>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E4D4D3B0-0CDD-124F-92BA-2DCD286381B4}"/>
              </a:ext>
            </a:extLst>
          </p:cNvPr>
          <p:cNvPicPr>
            <a:picLocks noChangeAspect="1"/>
          </p:cNvPicPr>
          <p:nvPr/>
        </p:nvPicPr>
        <p:blipFill rotWithShape="1">
          <a:blip r:embed="rId3"/>
          <a:srcRect l="55877" t="93309" r="30837" b="393"/>
          <a:stretch/>
        </p:blipFill>
        <p:spPr>
          <a:xfrm>
            <a:off x="358346" y="2977978"/>
            <a:ext cx="2283294" cy="902044"/>
          </a:xfrm>
          <a:prstGeom prst="rect">
            <a:avLst/>
          </a:prstGeom>
        </p:spPr>
      </p:pic>
      <p:pic>
        <p:nvPicPr>
          <p:cNvPr id="8" name="Picture 7" descr="Chart, scatter chart&#10;&#10;Description automatically generated">
            <a:extLst>
              <a:ext uri="{FF2B5EF4-FFF2-40B4-BE49-F238E27FC236}">
                <a16:creationId xmlns:a16="http://schemas.microsoft.com/office/drawing/2014/main" id="{785D98FE-6772-2749-96EE-A200A9078551}"/>
              </a:ext>
            </a:extLst>
          </p:cNvPr>
          <p:cNvPicPr>
            <a:picLocks noChangeAspect="1"/>
          </p:cNvPicPr>
          <p:nvPr/>
        </p:nvPicPr>
        <p:blipFill rotWithShape="1">
          <a:blip r:embed="rId3"/>
          <a:srcRect l="48478" t="95277" r="44141" b="2361"/>
          <a:stretch/>
        </p:blipFill>
        <p:spPr>
          <a:xfrm>
            <a:off x="247133" y="2775639"/>
            <a:ext cx="1268505" cy="338266"/>
          </a:xfrm>
          <a:prstGeom prst="rect">
            <a:avLst/>
          </a:prstGeom>
        </p:spPr>
      </p:pic>
      <p:sp>
        <p:nvSpPr>
          <p:cNvPr id="9" name="Rectangle 8">
            <a:extLst>
              <a:ext uri="{FF2B5EF4-FFF2-40B4-BE49-F238E27FC236}">
                <a16:creationId xmlns:a16="http://schemas.microsoft.com/office/drawing/2014/main" id="{DFCA1677-A50D-4845-B5DA-229EFED67F90}"/>
              </a:ext>
            </a:extLst>
          </p:cNvPr>
          <p:cNvSpPr/>
          <p:nvPr/>
        </p:nvSpPr>
        <p:spPr>
          <a:xfrm>
            <a:off x="0" y="580081"/>
            <a:ext cx="12061343" cy="6402610"/>
          </a:xfrm>
          <a:prstGeom prst="rect">
            <a:avLst/>
          </a:prstGeom>
          <a:solidFill>
            <a:srgbClr val="FFFFFF">
              <a:alpha val="59608"/>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0" name="Rectangle 9">
            <a:extLst>
              <a:ext uri="{FF2B5EF4-FFF2-40B4-BE49-F238E27FC236}">
                <a16:creationId xmlns:a16="http://schemas.microsoft.com/office/drawing/2014/main" id="{A47C0E34-D532-1941-9132-405BFC3727E8}"/>
              </a:ext>
            </a:extLst>
          </p:cNvPr>
          <p:cNvSpPr/>
          <p:nvPr/>
        </p:nvSpPr>
        <p:spPr>
          <a:xfrm>
            <a:off x="2337702" y="2142654"/>
            <a:ext cx="7683335" cy="3170711"/>
          </a:xfrm>
          <a:prstGeom prst="rect">
            <a:avLst/>
          </a:prstGeom>
          <a:solidFill>
            <a:srgbClr val="30A56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Individuals’ profiles of antecedents differed in presence and direction.</a:t>
            </a:r>
          </a:p>
        </p:txBody>
      </p:sp>
    </p:spTree>
    <p:extLst>
      <p:ext uri="{BB962C8B-B14F-4D97-AF65-F5344CB8AC3E}">
        <p14:creationId xmlns:p14="http://schemas.microsoft.com/office/powerpoint/2010/main" val="473776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092901-617B-EFCA-FCFB-C919B0F95D22}"/>
              </a:ext>
            </a:extLst>
          </p:cNvPr>
          <p:cNvPicPr>
            <a:picLocks noChangeAspect="1"/>
          </p:cNvPicPr>
          <p:nvPr/>
        </p:nvPicPr>
        <p:blipFill>
          <a:blip r:embed="rId2"/>
          <a:stretch>
            <a:fillRect/>
          </a:stretch>
        </p:blipFill>
        <p:spPr>
          <a:xfrm>
            <a:off x="5189352" y="2905687"/>
            <a:ext cx="2019809" cy="2023110"/>
          </a:xfrm>
          <a:prstGeom prst="rect">
            <a:avLst/>
          </a:prstGeom>
        </p:spPr>
      </p:pic>
      <p:sp>
        <p:nvSpPr>
          <p:cNvPr id="3" name="Oval 2">
            <a:extLst>
              <a:ext uri="{FF2B5EF4-FFF2-40B4-BE49-F238E27FC236}">
                <a16:creationId xmlns:a16="http://schemas.microsoft.com/office/drawing/2014/main" id="{B96BD74A-EC24-A8CC-A7FC-6F3EFAAD17F1}"/>
              </a:ext>
            </a:extLst>
          </p:cNvPr>
          <p:cNvSpPr/>
          <p:nvPr/>
        </p:nvSpPr>
        <p:spPr>
          <a:xfrm>
            <a:off x="5141852" y="2905687"/>
            <a:ext cx="2019809" cy="202311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900410-CA71-B2CC-2BBD-456206DC9C5D}"/>
              </a:ext>
            </a:extLst>
          </p:cNvPr>
          <p:cNvSpPr/>
          <p:nvPr/>
        </p:nvSpPr>
        <p:spPr>
          <a:xfrm>
            <a:off x="4917316" y="2707516"/>
            <a:ext cx="2468880" cy="246888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8D10692-130F-27B6-C596-DDA5C10DE043}"/>
              </a:ext>
            </a:extLst>
          </p:cNvPr>
          <p:cNvSpPr/>
          <p:nvPr/>
        </p:nvSpPr>
        <p:spPr>
          <a:xfrm>
            <a:off x="4642996" y="2433521"/>
            <a:ext cx="3017520" cy="301687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1FA0FBC-2322-9903-914A-B12DEB1A8187}"/>
              </a:ext>
            </a:extLst>
          </p:cNvPr>
          <p:cNvSpPr/>
          <p:nvPr/>
        </p:nvSpPr>
        <p:spPr>
          <a:xfrm>
            <a:off x="4384955" y="2176986"/>
            <a:ext cx="3533602" cy="352994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506E764-3F9A-2C05-7DD6-9E1BE1B3D445}"/>
              </a:ext>
            </a:extLst>
          </p:cNvPr>
          <p:cNvSpPr/>
          <p:nvPr/>
        </p:nvSpPr>
        <p:spPr>
          <a:xfrm>
            <a:off x="4140076" y="1930276"/>
            <a:ext cx="4023360" cy="402336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9F90C89-E0B1-076D-5D42-FF73B7152720}"/>
              </a:ext>
            </a:extLst>
          </p:cNvPr>
          <p:cNvSpPr/>
          <p:nvPr/>
        </p:nvSpPr>
        <p:spPr>
          <a:xfrm>
            <a:off x="3865756" y="1655956"/>
            <a:ext cx="4572000" cy="4572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FECB0B-B2A7-A281-1F57-F3C7F2ECD5DB}"/>
              </a:ext>
            </a:extLst>
          </p:cNvPr>
          <p:cNvSpPr/>
          <p:nvPr/>
        </p:nvSpPr>
        <p:spPr>
          <a:xfrm>
            <a:off x="657102" y="0"/>
            <a:ext cx="10877797" cy="1036268"/>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The Context Problem</a:t>
            </a:r>
          </a:p>
        </p:txBody>
      </p:sp>
      <p:sp>
        <p:nvSpPr>
          <p:cNvPr id="13" name="Rectangle 12">
            <a:extLst>
              <a:ext uri="{FF2B5EF4-FFF2-40B4-BE49-F238E27FC236}">
                <a16:creationId xmlns:a16="http://schemas.microsoft.com/office/drawing/2014/main" id="{6B352FB4-EED1-A42E-8B8E-29196E8A6CF5}"/>
              </a:ext>
            </a:extLst>
          </p:cNvPr>
          <p:cNvSpPr/>
          <p:nvPr/>
        </p:nvSpPr>
        <p:spPr>
          <a:xfrm>
            <a:off x="5493678" y="6564086"/>
            <a:ext cx="6727461"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e.g., Bronfenbrenner, 1979</a:t>
            </a:r>
            <a:endParaRPr lang="en-US" i="1" dirty="0">
              <a:solidFill>
                <a:schemeClr val="tx1"/>
              </a:solidFill>
              <a:latin typeface="Courier" pitchFamily="2" charset="0"/>
            </a:endParaRPr>
          </a:p>
        </p:txBody>
      </p:sp>
    </p:spTree>
    <p:extLst>
      <p:ext uri="{BB962C8B-B14F-4D97-AF65-F5344CB8AC3E}">
        <p14:creationId xmlns:p14="http://schemas.microsoft.com/office/powerpoint/2010/main" val="27346892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solidFill>
            <a:srgbClr val="04814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2" name="Rectangle 1">
            <a:extLst>
              <a:ext uri="{FF2B5EF4-FFF2-40B4-BE49-F238E27FC236}">
                <a16:creationId xmlns:a16="http://schemas.microsoft.com/office/drawing/2014/main" id="{B0AF2BDE-23C5-7D45-6831-6D3397B3F94F}"/>
              </a:ext>
            </a:extLst>
          </p:cNvPr>
          <p:cNvSpPr/>
          <p:nvPr/>
        </p:nvSpPr>
        <p:spPr>
          <a:xfrm>
            <a:off x="-8637" y="5915684"/>
            <a:ext cx="3836020" cy="1036635"/>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92BD13F-BE25-3C71-125E-6C203E1460E4}"/>
              </a:ext>
            </a:extLst>
          </p:cNvPr>
          <p:cNvGrpSpPr>
            <a:grpSpLocks noChangeAspect="1"/>
          </p:cNvGrpSpPr>
          <p:nvPr/>
        </p:nvGrpSpPr>
        <p:grpSpPr>
          <a:xfrm>
            <a:off x="5001208" y="4193375"/>
            <a:ext cx="5454956" cy="2177200"/>
            <a:chOff x="3842472" y="2441330"/>
            <a:chExt cx="8078598" cy="3224356"/>
          </a:xfrm>
        </p:grpSpPr>
        <p:grpSp>
          <p:nvGrpSpPr>
            <p:cNvPr id="42" name="Group 41">
              <a:extLst>
                <a:ext uri="{FF2B5EF4-FFF2-40B4-BE49-F238E27FC236}">
                  <a16:creationId xmlns:a16="http://schemas.microsoft.com/office/drawing/2014/main" id="{6C29F488-3270-7B9D-4BD1-F82DC0E57068}"/>
                </a:ext>
              </a:extLst>
            </p:cNvPr>
            <p:cNvGrpSpPr>
              <a:grpSpLocks noChangeAspect="1"/>
            </p:cNvGrpSpPr>
            <p:nvPr/>
          </p:nvGrpSpPr>
          <p:grpSpPr>
            <a:xfrm>
              <a:off x="3842472" y="2441330"/>
              <a:ext cx="8078598" cy="3224356"/>
              <a:chOff x="2160410" y="1724097"/>
              <a:chExt cx="6770914" cy="2702429"/>
            </a:xfrm>
          </p:grpSpPr>
          <p:pic>
            <p:nvPicPr>
              <p:cNvPr id="43" name="Picture 42" descr="A picture containing text&#10;&#10;Description automatically generated">
                <a:extLst>
                  <a:ext uri="{FF2B5EF4-FFF2-40B4-BE49-F238E27FC236}">
                    <a16:creationId xmlns:a16="http://schemas.microsoft.com/office/drawing/2014/main" id="{19059D2F-CEDF-C691-DEC5-515137BB0079}"/>
                  </a:ext>
                </a:extLst>
              </p:cNvPr>
              <p:cNvPicPr>
                <a:picLocks noChangeAspect="1"/>
              </p:cNvPicPr>
              <p:nvPr/>
            </p:nvPicPr>
            <p:blipFill rotWithShape="1">
              <a:blip r:embed="rId3"/>
              <a:srcRect t="15715" b="10412"/>
              <a:stretch/>
            </p:blipFill>
            <p:spPr>
              <a:xfrm>
                <a:off x="2160410" y="1724097"/>
                <a:ext cx="6770914" cy="2702429"/>
              </a:xfrm>
              <a:prstGeom prst="rect">
                <a:avLst/>
              </a:prstGeom>
            </p:spPr>
          </p:pic>
          <p:sp>
            <p:nvSpPr>
              <p:cNvPr id="44" name="Rectangle 43">
                <a:extLst>
                  <a:ext uri="{FF2B5EF4-FFF2-40B4-BE49-F238E27FC236}">
                    <a16:creationId xmlns:a16="http://schemas.microsoft.com/office/drawing/2014/main" id="{94ED208B-5F7B-5613-907B-AC47FC3B9336}"/>
                  </a:ext>
                </a:extLst>
              </p:cNvPr>
              <p:cNvSpPr/>
              <p:nvPr/>
            </p:nvSpPr>
            <p:spPr>
              <a:xfrm>
                <a:off x="7224458"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58F6DB9-7077-35C0-A239-F09AABA55B9E}"/>
                  </a:ext>
                </a:extLst>
              </p:cNvPr>
              <p:cNvSpPr/>
              <p:nvPr/>
            </p:nvSpPr>
            <p:spPr>
              <a:xfrm>
                <a:off x="4531891"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72EF030-7197-48CF-ABBD-0522A8DD069F}"/>
                  </a:ext>
                </a:extLst>
              </p:cNvPr>
              <p:cNvSpPr/>
              <p:nvPr/>
            </p:nvSpPr>
            <p:spPr>
              <a:xfrm>
                <a:off x="7224457" y="4250912"/>
                <a:ext cx="321087" cy="175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9FB5E740-4336-9A6A-6AD8-8B0E718424B7}"/>
                </a:ext>
              </a:extLst>
            </p:cNvPr>
            <p:cNvSpPr/>
            <p:nvPr/>
          </p:nvSpPr>
          <p:spPr>
            <a:xfrm>
              <a:off x="3974881" y="2441330"/>
              <a:ext cx="7828620" cy="3174249"/>
            </a:xfrm>
            <a:prstGeom prst="rect">
              <a:avLst/>
            </a:prstGeom>
            <a:solidFill>
              <a:srgbClr val="FFFF0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AF53B6A1-E088-FD93-73F1-0D790D44C399}"/>
              </a:ext>
            </a:extLst>
          </p:cNvPr>
          <p:cNvSpPr/>
          <p:nvPr/>
        </p:nvSpPr>
        <p:spPr>
          <a:xfrm>
            <a:off x="6452" y="3078874"/>
            <a:ext cx="3836020" cy="1852995"/>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771A56E-7680-CCC9-0D6A-E7AF79C43C8D}"/>
              </a:ext>
            </a:extLst>
          </p:cNvPr>
          <p:cNvSpPr/>
          <p:nvPr/>
        </p:nvSpPr>
        <p:spPr>
          <a:xfrm>
            <a:off x="4433088" y="1407507"/>
            <a:ext cx="6967530" cy="2324921"/>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9300" lvl="2" indent="-287338"/>
            <a:r>
              <a:rPr lang="en-US" sz="2200" b="1" dirty="0">
                <a:solidFill>
                  <a:schemeClr val="tx1"/>
                </a:solidFill>
                <a:latin typeface="Helvetica" pitchFamily="2" charset="0"/>
              </a:rPr>
              <a:t>The antecedents of behaviors and experiences:</a:t>
            </a:r>
          </a:p>
          <a:p>
            <a:pPr marL="749300" lvl="2" indent="-287338"/>
            <a:endParaRPr lang="en-US" sz="1100" b="1" dirty="0">
              <a:solidFill>
                <a:schemeClr val="tx1"/>
              </a:solidFill>
              <a:latin typeface="Helvetica" pitchFamily="2" charset="0"/>
            </a:endParaRPr>
          </a:p>
          <a:p>
            <a:pPr marL="749300" lvl="2" indent="-287338">
              <a:buFont typeface="Arial" panose="020B0604020202020204" pitchFamily="34" charset="0"/>
              <a:buChar char="•"/>
            </a:pPr>
            <a:r>
              <a:rPr lang="en-US" sz="2000" b="1" dirty="0">
                <a:solidFill>
                  <a:schemeClr val="tx1"/>
                </a:solidFill>
                <a:latin typeface="Helvetica" pitchFamily="2" charset="0"/>
              </a:rPr>
              <a:t>Can be used to accurately predict those behaviors and experiences</a:t>
            </a:r>
          </a:p>
          <a:p>
            <a:pPr marL="749300" lvl="2" indent="-287338">
              <a:buFont typeface="Arial" panose="020B0604020202020204" pitchFamily="34" charset="0"/>
              <a:buChar char="•"/>
            </a:pPr>
            <a:r>
              <a:rPr lang="en-US" sz="2000" b="1" dirty="0">
                <a:solidFill>
                  <a:schemeClr val="tx1"/>
                </a:solidFill>
                <a:latin typeface="Helvetica" pitchFamily="2" charset="0"/>
              </a:rPr>
              <a:t>Differ across people</a:t>
            </a:r>
          </a:p>
          <a:p>
            <a:pPr marL="749300" lvl="2" indent="-287338">
              <a:buFont typeface="Arial" panose="020B0604020202020204" pitchFamily="34" charset="0"/>
              <a:buChar char="•"/>
            </a:pPr>
            <a:r>
              <a:rPr lang="en-US" sz="2000" b="1" dirty="0">
                <a:solidFill>
                  <a:schemeClr val="tx1"/>
                </a:solidFill>
                <a:latin typeface="Helvetica" pitchFamily="2" charset="0"/>
              </a:rPr>
              <a:t>Vary in the degree of psychological, situational, and timing antecedents</a:t>
            </a:r>
          </a:p>
        </p:txBody>
      </p:sp>
    </p:spTree>
    <p:extLst>
      <p:ext uri="{BB962C8B-B14F-4D97-AF65-F5344CB8AC3E}">
        <p14:creationId xmlns:p14="http://schemas.microsoft.com/office/powerpoint/2010/main" val="7872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0BD3F8-1F6A-0CC6-00EC-5B9B7375A542}"/>
              </a:ext>
            </a:extLst>
          </p:cNvPr>
          <p:cNvPicPr>
            <a:picLocks noChangeAspect="1"/>
          </p:cNvPicPr>
          <p:nvPr/>
        </p:nvPicPr>
        <p:blipFill>
          <a:blip r:embed="rId2"/>
          <a:stretch>
            <a:fillRect/>
          </a:stretch>
        </p:blipFill>
        <p:spPr>
          <a:xfrm rot="5400000">
            <a:off x="2647211" y="837461"/>
            <a:ext cx="6880616" cy="5160462"/>
          </a:xfrm>
          <a:prstGeom prst="rect">
            <a:avLst/>
          </a:prstGeom>
        </p:spPr>
      </p:pic>
    </p:spTree>
    <p:extLst>
      <p:ext uri="{BB962C8B-B14F-4D97-AF65-F5344CB8AC3E}">
        <p14:creationId xmlns:p14="http://schemas.microsoft.com/office/powerpoint/2010/main" val="29580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solidFill>
            <a:srgbClr val="04814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17" name="Rectangle 16">
            <a:extLst>
              <a:ext uri="{FF2B5EF4-FFF2-40B4-BE49-F238E27FC236}">
                <a16:creationId xmlns:a16="http://schemas.microsoft.com/office/drawing/2014/main" id="{AF53B6A1-E088-FD93-73F1-0D790D44C399}"/>
              </a:ext>
            </a:extLst>
          </p:cNvPr>
          <p:cNvSpPr/>
          <p:nvPr/>
        </p:nvSpPr>
        <p:spPr>
          <a:xfrm>
            <a:off x="6452" y="3069387"/>
            <a:ext cx="3836020" cy="2834640"/>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4719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AAA642-64E5-5B45-BF55-A126ED634B7E}"/>
              </a:ext>
            </a:extLst>
          </p:cNvPr>
          <p:cNvSpPr/>
          <p:nvPr/>
        </p:nvSpPr>
        <p:spPr>
          <a:xfrm>
            <a:off x="3894268" y="172116"/>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5" name="Rectangle 4">
            <a:extLst>
              <a:ext uri="{FF2B5EF4-FFF2-40B4-BE49-F238E27FC236}">
                <a16:creationId xmlns:a16="http://schemas.microsoft.com/office/drawing/2014/main" id="{F89067DF-58D6-474A-A327-23179623B643}"/>
              </a:ext>
            </a:extLst>
          </p:cNvPr>
          <p:cNvSpPr/>
          <p:nvPr/>
        </p:nvSpPr>
        <p:spPr>
          <a:xfrm>
            <a:off x="88361" y="1532811"/>
            <a:ext cx="822960" cy="641267"/>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Extra-version</a:t>
            </a:r>
          </a:p>
        </p:txBody>
      </p:sp>
      <p:sp>
        <p:nvSpPr>
          <p:cNvPr id="6" name="Rectangle 5">
            <a:extLst>
              <a:ext uri="{FF2B5EF4-FFF2-40B4-BE49-F238E27FC236}">
                <a16:creationId xmlns:a16="http://schemas.microsoft.com/office/drawing/2014/main" id="{B395AD6F-D11B-2141-93F0-C78C7015A671}"/>
              </a:ext>
            </a:extLst>
          </p:cNvPr>
          <p:cNvSpPr/>
          <p:nvPr/>
        </p:nvSpPr>
        <p:spPr>
          <a:xfrm>
            <a:off x="951353" y="1529843"/>
            <a:ext cx="822960"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Agreeab-leness</a:t>
            </a:r>
            <a:endParaRPr lang="en-US" sz="1400" b="1" dirty="0"/>
          </a:p>
        </p:txBody>
      </p:sp>
      <p:sp>
        <p:nvSpPr>
          <p:cNvPr id="7" name="Rectangle 6">
            <a:extLst>
              <a:ext uri="{FF2B5EF4-FFF2-40B4-BE49-F238E27FC236}">
                <a16:creationId xmlns:a16="http://schemas.microsoft.com/office/drawing/2014/main" id="{8FE49CF1-D348-FC4C-83AE-F4A5BE90251F}"/>
              </a:ext>
            </a:extLst>
          </p:cNvPr>
          <p:cNvSpPr/>
          <p:nvPr/>
        </p:nvSpPr>
        <p:spPr>
          <a:xfrm>
            <a:off x="1814345" y="1529843"/>
            <a:ext cx="822960"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ysClr val="windowText" lastClr="000000"/>
                </a:solidFill>
              </a:rPr>
              <a:t>Consci</a:t>
            </a:r>
            <a:r>
              <a:rPr lang="en-US" sz="1400" b="1" dirty="0">
                <a:solidFill>
                  <a:sysClr val="windowText" lastClr="000000"/>
                </a:solidFill>
              </a:rPr>
              <a:t>-</a:t>
            </a:r>
            <a:r>
              <a:rPr lang="en-US" sz="1400" b="1" dirty="0" err="1">
                <a:solidFill>
                  <a:sysClr val="windowText" lastClr="000000"/>
                </a:solidFill>
              </a:rPr>
              <a:t>entious</a:t>
            </a:r>
            <a:r>
              <a:rPr lang="en-US" sz="1400" b="1" dirty="0">
                <a:solidFill>
                  <a:sysClr val="windowText" lastClr="000000"/>
                </a:solidFill>
              </a:rPr>
              <a:t>-ness</a:t>
            </a:r>
          </a:p>
        </p:txBody>
      </p:sp>
      <p:sp>
        <p:nvSpPr>
          <p:cNvPr id="8" name="Rectangle 7">
            <a:extLst>
              <a:ext uri="{FF2B5EF4-FFF2-40B4-BE49-F238E27FC236}">
                <a16:creationId xmlns:a16="http://schemas.microsoft.com/office/drawing/2014/main" id="{C75C7DCB-5065-4041-A618-642992A96154}"/>
              </a:ext>
            </a:extLst>
          </p:cNvPr>
          <p:cNvSpPr/>
          <p:nvPr/>
        </p:nvSpPr>
        <p:spPr>
          <a:xfrm>
            <a:off x="2677337" y="1529843"/>
            <a:ext cx="822960"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Neurot-icism</a:t>
            </a:r>
            <a:endParaRPr lang="en-US" sz="1400" b="1" dirty="0"/>
          </a:p>
        </p:txBody>
      </p:sp>
      <p:sp>
        <p:nvSpPr>
          <p:cNvPr id="9" name="Rectangle 8">
            <a:extLst>
              <a:ext uri="{FF2B5EF4-FFF2-40B4-BE49-F238E27FC236}">
                <a16:creationId xmlns:a16="http://schemas.microsoft.com/office/drawing/2014/main" id="{5D08A521-D727-9C49-93BD-75CEB451A855}"/>
              </a:ext>
            </a:extLst>
          </p:cNvPr>
          <p:cNvSpPr/>
          <p:nvPr/>
        </p:nvSpPr>
        <p:spPr>
          <a:xfrm>
            <a:off x="3540329" y="1529843"/>
            <a:ext cx="822960"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sp>
        <p:nvSpPr>
          <p:cNvPr id="10" name="Rectangle 9">
            <a:extLst>
              <a:ext uri="{FF2B5EF4-FFF2-40B4-BE49-F238E27FC236}">
                <a16:creationId xmlns:a16="http://schemas.microsoft.com/office/drawing/2014/main" id="{9E825158-E4B1-E442-BFFB-C3310EF69D89}"/>
              </a:ext>
            </a:extLst>
          </p:cNvPr>
          <p:cNvSpPr/>
          <p:nvPr/>
        </p:nvSpPr>
        <p:spPr>
          <a:xfrm>
            <a:off x="102043" y="279138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Move in with Partner (+)</a:t>
            </a:r>
          </a:p>
          <a:p>
            <a:pPr algn="ctr"/>
            <a:r>
              <a:rPr lang="en-US" sz="700" b="1" dirty="0">
                <a:solidFill>
                  <a:schemeClr val="tx1"/>
                </a:solidFill>
              </a:rPr>
              <a:t>(Specht et al., 2011)</a:t>
            </a:r>
          </a:p>
        </p:txBody>
      </p:sp>
      <p:sp>
        <p:nvSpPr>
          <p:cNvPr id="11" name="Rectangle 10">
            <a:extLst>
              <a:ext uri="{FF2B5EF4-FFF2-40B4-BE49-F238E27FC236}">
                <a16:creationId xmlns:a16="http://schemas.microsoft.com/office/drawing/2014/main" id="{BE361EBD-DBC2-C842-BA12-D932179717D7}"/>
              </a:ext>
            </a:extLst>
          </p:cNvPr>
          <p:cNvSpPr/>
          <p:nvPr/>
        </p:nvSpPr>
        <p:spPr>
          <a:xfrm>
            <a:off x="88361" y="525088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Romantic Relation-ships (+)</a:t>
            </a:r>
          </a:p>
          <a:p>
            <a:pPr algn="ctr"/>
            <a:r>
              <a:rPr lang="en-US" sz="700" b="1" dirty="0">
                <a:solidFill>
                  <a:schemeClr val="tx1"/>
                </a:solidFill>
              </a:rPr>
              <a:t>(Wagner et al., 2015)</a:t>
            </a:r>
          </a:p>
        </p:txBody>
      </p:sp>
      <p:sp>
        <p:nvSpPr>
          <p:cNvPr id="12" name="Rectangle 11">
            <a:extLst>
              <a:ext uri="{FF2B5EF4-FFF2-40B4-BE49-F238E27FC236}">
                <a16:creationId xmlns:a16="http://schemas.microsoft.com/office/drawing/2014/main" id="{74736786-E8A5-6646-BE8F-E6D14575C11D}"/>
              </a:ext>
            </a:extLst>
          </p:cNvPr>
          <p:cNvSpPr/>
          <p:nvPr/>
        </p:nvSpPr>
        <p:spPr>
          <a:xfrm>
            <a:off x="88361" y="402113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Have Children (+)</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13" name="Rectangle 12">
            <a:extLst>
              <a:ext uri="{FF2B5EF4-FFF2-40B4-BE49-F238E27FC236}">
                <a16:creationId xmlns:a16="http://schemas.microsoft.com/office/drawing/2014/main" id="{B5A6C01B-424B-1944-8999-981FE196AF4B}"/>
              </a:ext>
            </a:extLst>
          </p:cNvPr>
          <p:cNvSpPr/>
          <p:nvPr/>
        </p:nvSpPr>
        <p:spPr>
          <a:xfrm>
            <a:off x="963488"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Become </a:t>
            </a:r>
            <a:r>
              <a:rPr lang="en-US" sz="1200" b="1" dirty="0" err="1">
                <a:solidFill>
                  <a:schemeClr val="tx1"/>
                </a:solidFill>
              </a:rPr>
              <a:t>Unemp-loyed</a:t>
            </a:r>
            <a:r>
              <a:rPr lang="en-US" sz="1200" b="1" dirty="0">
                <a:solidFill>
                  <a:schemeClr val="tx1"/>
                </a:solidFill>
              </a:rPr>
              <a:t> (+)</a:t>
            </a:r>
          </a:p>
          <a:p>
            <a:pPr algn="ctr"/>
            <a:r>
              <a:rPr lang="en-US" sz="700" b="1" dirty="0">
                <a:solidFill>
                  <a:schemeClr val="tx1"/>
                </a:solidFill>
              </a:rPr>
              <a:t>(Specht et al., 2011)</a:t>
            </a:r>
          </a:p>
        </p:txBody>
      </p:sp>
      <p:sp>
        <p:nvSpPr>
          <p:cNvPr id="14" name="Rectangle 13">
            <a:extLst>
              <a:ext uri="{FF2B5EF4-FFF2-40B4-BE49-F238E27FC236}">
                <a16:creationId xmlns:a16="http://schemas.microsoft.com/office/drawing/2014/main" id="{38369032-8280-A547-9E64-42DB5BB7EC62}"/>
              </a:ext>
            </a:extLst>
          </p:cNvPr>
          <p:cNvSpPr/>
          <p:nvPr/>
        </p:nvSpPr>
        <p:spPr>
          <a:xfrm>
            <a:off x="950859"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 Military Service (-)</a:t>
            </a:r>
          </a:p>
          <a:p>
            <a:pPr algn="ctr"/>
            <a:r>
              <a:rPr lang="en-US" sz="700" b="1" dirty="0">
                <a:solidFill>
                  <a:schemeClr val="tx1"/>
                </a:solidFill>
              </a:rPr>
              <a:t>Jackson et al., 2012)</a:t>
            </a:r>
          </a:p>
        </p:txBody>
      </p:sp>
      <p:sp>
        <p:nvSpPr>
          <p:cNvPr id="15" name="Rectangle 14">
            <a:extLst>
              <a:ext uri="{FF2B5EF4-FFF2-40B4-BE49-F238E27FC236}">
                <a16:creationId xmlns:a16="http://schemas.microsoft.com/office/drawing/2014/main" id="{6512738C-68BF-6249-95AF-D2016B5F82CA}"/>
              </a:ext>
            </a:extLst>
          </p:cNvPr>
          <p:cNvSpPr/>
          <p:nvPr/>
        </p:nvSpPr>
        <p:spPr>
          <a:xfrm>
            <a:off x="950859"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Separate Partner </a:t>
            </a:r>
          </a:p>
          <a:p>
            <a:pPr algn="ctr"/>
            <a:r>
              <a:rPr lang="en-US" sz="1200" b="1" dirty="0">
                <a:solidFill>
                  <a:schemeClr val="tx1"/>
                </a:solidFill>
              </a:rPr>
              <a:t>(-)</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16" name="Rectangle 15">
            <a:extLst>
              <a:ext uri="{FF2B5EF4-FFF2-40B4-BE49-F238E27FC236}">
                <a16:creationId xmlns:a16="http://schemas.microsoft.com/office/drawing/2014/main" id="{3956F174-FCF1-4340-B66B-CC37F7CAD1AE}"/>
              </a:ext>
            </a:extLst>
          </p:cNvPr>
          <p:cNvSpPr/>
          <p:nvPr/>
        </p:nvSpPr>
        <p:spPr>
          <a:xfrm>
            <a:off x="1824933" y="2788419"/>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(Specht et al., 2011)</a:t>
            </a:r>
          </a:p>
        </p:txBody>
      </p:sp>
      <p:sp>
        <p:nvSpPr>
          <p:cNvPr id="17" name="Rectangle 16">
            <a:extLst>
              <a:ext uri="{FF2B5EF4-FFF2-40B4-BE49-F238E27FC236}">
                <a16:creationId xmlns:a16="http://schemas.microsoft.com/office/drawing/2014/main" id="{34CA5D8A-3F26-2B4F-AEE1-2C72E7942F46}"/>
              </a:ext>
            </a:extLst>
          </p:cNvPr>
          <p:cNvSpPr/>
          <p:nvPr/>
        </p:nvSpPr>
        <p:spPr>
          <a:xfrm>
            <a:off x="1813357" y="5247913"/>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Work </a:t>
            </a:r>
            <a:r>
              <a:rPr lang="en-US" sz="1200" b="1" dirty="0" err="1">
                <a:solidFill>
                  <a:schemeClr val="tx1"/>
                </a:solidFill>
              </a:rPr>
              <a:t>Exper-iences</a:t>
            </a:r>
            <a:r>
              <a:rPr lang="en-US" sz="1200" b="1" dirty="0">
                <a:solidFill>
                  <a:schemeClr val="tx1"/>
                </a:solidFill>
              </a:rPr>
              <a:t>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18" name="Rectangle 17">
            <a:extLst>
              <a:ext uri="{FF2B5EF4-FFF2-40B4-BE49-F238E27FC236}">
                <a16:creationId xmlns:a16="http://schemas.microsoft.com/office/drawing/2014/main" id="{D5184439-5EC5-D344-9D60-DB96944D40C7}"/>
              </a:ext>
            </a:extLst>
          </p:cNvPr>
          <p:cNvSpPr/>
          <p:nvPr/>
        </p:nvSpPr>
        <p:spPr>
          <a:xfrm>
            <a:off x="1813357" y="401816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Health (+)</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19" name="Rectangle 18">
            <a:extLst>
              <a:ext uri="{FF2B5EF4-FFF2-40B4-BE49-F238E27FC236}">
                <a16:creationId xmlns:a16="http://schemas.microsoft.com/office/drawing/2014/main" id="{4BB75F06-1C1F-1748-A1C5-A28B6F1719BF}"/>
              </a:ext>
            </a:extLst>
          </p:cNvPr>
          <p:cNvSpPr/>
          <p:nvPr/>
        </p:nvSpPr>
        <p:spPr>
          <a:xfrm>
            <a:off x="2686378"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(Specht et al., 2011)</a:t>
            </a:r>
          </a:p>
        </p:txBody>
      </p:sp>
      <p:sp>
        <p:nvSpPr>
          <p:cNvPr id="20" name="Rectangle 19">
            <a:extLst>
              <a:ext uri="{FF2B5EF4-FFF2-40B4-BE49-F238E27FC236}">
                <a16:creationId xmlns:a16="http://schemas.microsoft.com/office/drawing/2014/main" id="{2A7E3DD5-CF2A-8344-8F60-9258AC7A518F}"/>
              </a:ext>
            </a:extLst>
          </p:cNvPr>
          <p:cNvSpPr/>
          <p:nvPr/>
        </p:nvSpPr>
        <p:spPr>
          <a:xfrm>
            <a:off x="2675855"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Leave Parents’ Home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21" name="Rectangle 20">
            <a:extLst>
              <a:ext uri="{FF2B5EF4-FFF2-40B4-BE49-F238E27FC236}">
                <a16:creationId xmlns:a16="http://schemas.microsoft.com/office/drawing/2014/main" id="{B9626F4D-FA71-9445-B2DB-882DB7BDE8C6}"/>
              </a:ext>
            </a:extLst>
          </p:cNvPr>
          <p:cNvSpPr/>
          <p:nvPr/>
        </p:nvSpPr>
        <p:spPr>
          <a:xfrm>
            <a:off x="2675855"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Health (-)</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22" name="Rectangle 21">
            <a:extLst>
              <a:ext uri="{FF2B5EF4-FFF2-40B4-BE49-F238E27FC236}">
                <a16:creationId xmlns:a16="http://schemas.microsoft.com/office/drawing/2014/main" id="{8C0247F9-8989-E842-A11B-14EA7245D0CA}"/>
              </a:ext>
            </a:extLst>
          </p:cNvPr>
          <p:cNvSpPr/>
          <p:nvPr/>
        </p:nvSpPr>
        <p:spPr>
          <a:xfrm>
            <a:off x="3547823" y="278841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First Job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23" name="Rectangle 22">
            <a:extLst>
              <a:ext uri="{FF2B5EF4-FFF2-40B4-BE49-F238E27FC236}">
                <a16:creationId xmlns:a16="http://schemas.microsoft.com/office/drawing/2014/main" id="{D7A4AD7E-9E53-D748-9EEE-02BF6A3CB7C6}"/>
              </a:ext>
            </a:extLst>
          </p:cNvPr>
          <p:cNvSpPr/>
          <p:nvPr/>
        </p:nvSpPr>
        <p:spPr>
          <a:xfrm>
            <a:off x="3538353" y="524791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Retire-</a:t>
            </a:r>
            <a:r>
              <a:rPr lang="en-US" sz="1200" b="1" dirty="0" err="1">
                <a:solidFill>
                  <a:schemeClr val="tx1"/>
                </a:solidFill>
              </a:rPr>
              <a:t>ment</a:t>
            </a:r>
            <a:r>
              <a:rPr lang="en-US" sz="1200" b="1" dirty="0">
                <a:solidFill>
                  <a:schemeClr val="tx1"/>
                </a:solidFill>
              </a:rPr>
              <a:t> (+)</a:t>
            </a:r>
          </a:p>
          <a:p>
            <a:pPr algn="ctr"/>
            <a:r>
              <a:rPr lang="en-US" sz="700" b="1" dirty="0">
                <a:solidFill>
                  <a:schemeClr val="tx1"/>
                </a:solidFill>
              </a:rPr>
              <a:t>(Specht et al., 2011)</a:t>
            </a:r>
          </a:p>
        </p:txBody>
      </p:sp>
      <p:sp>
        <p:nvSpPr>
          <p:cNvPr id="24" name="Rectangle 23">
            <a:extLst>
              <a:ext uri="{FF2B5EF4-FFF2-40B4-BE49-F238E27FC236}">
                <a16:creationId xmlns:a16="http://schemas.microsoft.com/office/drawing/2014/main" id="{68F1D100-BA86-B04F-9E8B-D90768A2A0B8}"/>
              </a:ext>
            </a:extLst>
          </p:cNvPr>
          <p:cNvSpPr/>
          <p:nvPr/>
        </p:nvSpPr>
        <p:spPr>
          <a:xfrm>
            <a:off x="3538353" y="401816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End Relation-ship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25" name="Down Arrow 24">
            <a:extLst>
              <a:ext uri="{FF2B5EF4-FFF2-40B4-BE49-F238E27FC236}">
                <a16:creationId xmlns:a16="http://schemas.microsoft.com/office/drawing/2014/main" id="{C1A3BFEE-C3F6-D541-AF38-51D1CC97C3C1}"/>
              </a:ext>
            </a:extLst>
          </p:cNvPr>
          <p:cNvSpPr/>
          <p:nvPr/>
        </p:nvSpPr>
        <p:spPr>
          <a:xfrm>
            <a:off x="273930"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E1CBAC98-C077-2B48-8287-1C2DCC892743}"/>
              </a:ext>
            </a:extLst>
          </p:cNvPr>
          <p:cNvSpPr/>
          <p:nvPr/>
        </p:nvSpPr>
        <p:spPr>
          <a:xfrm>
            <a:off x="1136922"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C8B3DCAE-14F6-B246-AE9F-2B181E5FD73D}"/>
              </a:ext>
            </a:extLst>
          </p:cNvPr>
          <p:cNvSpPr/>
          <p:nvPr/>
        </p:nvSpPr>
        <p:spPr>
          <a:xfrm>
            <a:off x="1999914"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BD871F5B-54B8-364D-AEEC-F3C543BFAD44}"/>
              </a:ext>
            </a:extLst>
          </p:cNvPr>
          <p:cNvSpPr/>
          <p:nvPr/>
        </p:nvSpPr>
        <p:spPr>
          <a:xfrm>
            <a:off x="2862906"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58126F10-DD2F-EE40-A237-D38B252482C5}"/>
              </a:ext>
            </a:extLst>
          </p:cNvPr>
          <p:cNvSpPr/>
          <p:nvPr/>
        </p:nvSpPr>
        <p:spPr>
          <a:xfrm>
            <a:off x="7177866"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3927EE3-2C66-2A4E-9DE8-E59631A00F47}"/>
              </a:ext>
            </a:extLst>
          </p:cNvPr>
          <p:cNvSpPr/>
          <p:nvPr/>
        </p:nvSpPr>
        <p:spPr>
          <a:xfrm>
            <a:off x="4403321" y="1532811"/>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Self-Esteem</a:t>
            </a:r>
          </a:p>
        </p:txBody>
      </p:sp>
      <p:sp>
        <p:nvSpPr>
          <p:cNvPr id="31" name="Rectangle 30">
            <a:extLst>
              <a:ext uri="{FF2B5EF4-FFF2-40B4-BE49-F238E27FC236}">
                <a16:creationId xmlns:a16="http://schemas.microsoft.com/office/drawing/2014/main" id="{08948801-6918-FD45-BC96-7B52065AD925}"/>
              </a:ext>
            </a:extLst>
          </p:cNvPr>
          <p:cNvSpPr/>
          <p:nvPr/>
        </p:nvSpPr>
        <p:spPr>
          <a:xfrm>
            <a:off x="5266313"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Optim</a:t>
            </a:r>
            <a:r>
              <a:rPr lang="en-US" sz="1400" b="1" dirty="0">
                <a:solidFill>
                  <a:schemeClr val="bg1"/>
                </a:solidFill>
              </a:rPr>
              <a:t>-ism</a:t>
            </a:r>
          </a:p>
        </p:txBody>
      </p:sp>
      <p:sp>
        <p:nvSpPr>
          <p:cNvPr id="32" name="Rectangle 31">
            <a:extLst>
              <a:ext uri="{FF2B5EF4-FFF2-40B4-BE49-F238E27FC236}">
                <a16:creationId xmlns:a16="http://schemas.microsoft.com/office/drawing/2014/main" id="{730A7649-BD1A-ED47-9308-74074E50AAA8}"/>
              </a:ext>
            </a:extLst>
          </p:cNvPr>
          <p:cNvSpPr/>
          <p:nvPr/>
        </p:nvSpPr>
        <p:spPr>
          <a:xfrm>
            <a:off x="6129305"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Life </a:t>
            </a:r>
            <a:r>
              <a:rPr lang="en-US" sz="1400" b="1" dirty="0" err="1">
                <a:solidFill>
                  <a:schemeClr val="bg1"/>
                </a:solidFill>
              </a:rPr>
              <a:t>Satis</a:t>
            </a:r>
            <a:r>
              <a:rPr lang="en-US" sz="1400" b="1" dirty="0">
                <a:solidFill>
                  <a:schemeClr val="bg1"/>
                </a:solidFill>
              </a:rPr>
              <a:t>-faction</a:t>
            </a:r>
          </a:p>
        </p:txBody>
      </p:sp>
      <p:sp>
        <p:nvSpPr>
          <p:cNvPr id="33" name="Rectangle 32">
            <a:extLst>
              <a:ext uri="{FF2B5EF4-FFF2-40B4-BE49-F238E27FC236}">
                <a16:creationId xmlns:a16="http://schemas.microsoft.com/office/drawing/2014/main" id="{58A3596F-3434-8C41-9D10-6730299BED92}"/>
              </a:ext>
            </a:extLst>
          </p:cNvPr>
          <p:cNvSpPr/>
          <p:nvPr/>
        </p:nvSpPr>
        <p:spPr>
          <a:xfrm>
            <a:off x="6992297"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Positive Affect</a:t>
            </a:r>
          </a:p>
        </p:txBody>
      </p:sp>
      <p:sp>
        <p:nvSpPr>
          <p:cNvPr id="34" name="Rectangle 33">
            <a:extLst>
              <a:ext uri="{FF2B5EF4-FFF2-40B4-BE49-F238E27FC236}">
                <a16:creationId xmlns:a16="http://schemas.microsoft.com/office/drawing/2014/main" id="{EB9AC7D0-2FFF-7D48-9047-99FC8AF4B3F6}"/>
              </a:ext>
            </a:extLst>
          </p:cNvPr>
          <p:cNvSpPr/>
          <p:nvPr/>
        </p:nvSpPr>
        <p:spPr>
          <a:xfrm>
            <a:off x="7855289"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Negat-ive</a:t>
            </a:r>
            <a:r>
              <a:rPr lang="en-US" sz="1400" b="1" dirty="0">
                <a:solidFill>
                  <a:schemeClr val="bg1"/>
                </a:solidFill>
              </a:rPr>
              <a:t> Affect</a:t>
            </a:r>
          </a:p>
        </p:txBody>
      </p:sp>
      <p:sp>
        <p:nvSpPr>
          <p:cNvPr id="35" name="Rectangle 34">
            <a:extLst>
              <a:ext uri="{FF2B5EF4-FFF2-40B4-BE49-F238E27FC236}">
                <a16:creationId xmlns:a16="http://schemas.microsoft.com/office/drawing/2014/main" id="{D148BF64-2743-7944-B239-21BD5C28C6F8}"/>
              </a:ext>
            </a:extLst>
          </p:cNvPr>
          <p:cNvSpPr/>
          <p:nvPr/>
        </p:nvSpPr>
        <p:spPr>
          <a:xfrm>
            <a:off x="4409268" y="279138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Criminal Behavior (-)</a:t>
            </a:r>
          </a:p>
          <a:p>
            <a:pPr algn="ctr"/>
            <a:r>
              <a:rPr lang="en-US" sz="700" b="1" dirty="0">
                <a:solidFill>
                  <a:schemeClr val="tx1"/>
                </a:solidFill>
              </a:rPr>
              <a:t>(</a:t>
            </a:r>
            <a:r>
              <a:rPr lang="en-US" sz="700" b="1" dirty="0" err="1">
                <a:solidFill>
                  <a:schemeClr val="tx1"/>
                </a:solidFill>
              </a:rPr>
              <a:t>Trzesniewski</a:t>
            </a:r>
            <a:r>
              <a:rPr lang="en-US" sz="700" b="1" dirty="0">
                <a:solidFill>
                  <a:schemeClr val="tx1"/>
                </a:solidFill>
              </a:rPr>
              <a:t> et al., 2006)</a:t>
            </a:r>
          </a:p>
        </p:txBody>
      </p:sp>
      <p:sp>
        <p:nvSpPr>
          <p:cNvPr id="36" name="Rectangle 35">
            <a:extLst>
              <a:ext uri="{FF2B5EF4-FFF2-40B4-BE49-F238E27FC236}">
                <a16:creationId xmlns:a16="http://schemas.microsoft.com/office/drawing/2014/main" id="{A125FB18-F7E8-1548-9D8D-C454A87D6B9E}"/>
              </a:ext>
            </a:extLst>
          </p:cNvPr>
          <p:cNvSpPr/>
          <p:nvPr/>
        </p:nvSpPr>
        <p:spPr>
          <a:xfrm>
            <a:off x="4400851" y="525088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Heart Problems (-)</a:t>
            </a:r>
          </a:p>
          <a:p>
            <a:pPr algn="ctr"/>
            <a:r>
              <a:rPr lang="en-US" sz="700" b="1" dirty="0">
                <a:solidFill>
                  <a:schemeClr val="tx1"/>
                </a:solidFill>
              </a:rPr>
              <a:t>(</a:t>
            </a:r>
            <a:r>
              <a:rPr lang="en-US" sz="700" b="1" dirty="0" err="1">
                <a:solidFill>
                  <a:schemeClr val="tx1"/>
                </a:solidFill>
              </a:rPr>
              <a:t>Trzesniewski</a:t>
            </a:r>
            <a:r>
              <a:rPr lang="en-US" sz="700" b="1" dirty="0">
                <a:solidFill>
                  <a:schemeClr val="tx1"/>
                </a:solidFill>
              </a:rPr>
              <a:t> et al., 2006)</a:t>
            </a:r>
          </a:p>
        </p:txBody>
      </p:sp>
      <p:sp>
        <p:nvSpPr>
          <p:cNvPr id="37" name="Rectangle 36">
            <a:extLst>
              <a:ext uri="{FF2B5EF4-FFF2-40B4-BE49-F238E27FC236}">
                <a16:creationId xmlns:a16="http://schemas.microsoft.com/office/drawing/2014/main" id="{BC7F61BE-616F-2A4A-A532-B92906475399}"/>
              </a:ext>
            </a:extLst>
          </p:cNvPr>
          <p:cNvSpPr/>
          <p:nvPr/>
        </p:nvSpPr>
        <p:spPr>
          <a:xfrm>
            <a:off x="4400851" y="402113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a:t>
            </a:r>
            <a:r>
              <a:rPr lang="en-US" sz="700" b="1" dirty="0" err="1">
                <a:solidFill>
                  <a:schemeClr val="tx1"/>
                </a:solidFill>
              </a:rPr>
              <a:t>Trzesniewski</a:t>
            </a:r>
            <a:r>
              <a:rPr lang="en-US" sz="700" b="1" dirty="0">
                <a:solidFill>
                  <a:schemeClr val="tx1"/>
                </a:solidFill>
              </a:rPr>
              <a:t> et al., 2006)</a:t>
            </a:r>
          </a:p>
        </p:txBody>
      </p:sp>
      <p:sp>
        <p:nvSpPr>
          <p:cNvPr id="38" name="Rectangle 37">
            <a:extLst>
              <a:ext uri="{FF2B5EF4-FFF2-40B4-BE49-F238E27FC236}">
                <a16:creationId xmlns:a16="http://schemas.microsoft.com/office/drawing/2014/main" id="{E1E8502A-AAA9-C044-9BBA-E5088E2BE90B}"/>
              </a:ext>
            </a:extLst>
          </p:cNvPr>
          <p:cNvSpPr/>
          <p:nvPr/>
        </p:nvSpPr>
        <p:spPr>
          <a:xfrm>
            <a:off x="5270713"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Heart Problems(-)</a:t>
            </a:r>
          </a:p>
          <a:p>
            <a:pPr algn="ctr"/>
            <a:r>
              <a:rPr lang="en-US" sz="700" b="1" dirty="0">
                <a:solidFill>
                  <a:schemeClr val="tx1"/>
                </a:solidFill>
              </a:rPr>
              <a:t>(</a:t>
            </a:r>
            <a:r>
              <a:rPr lang="en-US" sz="700" b="1" dirty="0" err="1">
                <a:solidFill>
                  <a:schemeClr val="tx1"/>
                </a:solidFill>
              </a:rPr>
              <a:t>Tindle</a:t>
            </a:r>
            <a:r>
              <a:rPr lang="en-US" sz="700" b="1" dirty="0">
                <a:solidFill>
                  <a:schemeClr val="tx1"/>
                </a:solidFill>
              </a:rPr>
              <a:t> et al., 2009)</a:t>
            </a:r>
          </a:p>
        </p:txBody>
      </p:sp>
      <p:sp>
        <p:nvSpPr>
          <p:cNvPr id="39" name="Rectangle 38">
            <a:extLst>
              <a:ext uri="{FF2B5EF4-FFF2-40B4-BE49-F238E27FC236}">
                <a16:creationId xmlns:a16="http://schemas.microsoft.com/office/drawing/2014/main" id="{E081AC97-40B5-9A4C-A7B9-5B1338E9E757}"/>
              </a:ext>
            </a:extLst>
          </p:cNvPr>
          <p:cNvSpPr/>
          <p:nvPr/>
        </p:nvSpPr>
        <p:spPr>
          <a:xfrm>
            <a:off x="5263349"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Complet-ing</a:t>
            </a:r>
            <a:r>
              <a:rPr lang="en-US" sz="1200" b="1" dirty="0">
                <a:solidFill>
                  <a:schemeClr val="tx1"/>
                </a:solidFill>
              </a:rPr>
              <a:t> College (-)</a:t>
            </a:r>
          </a:p>
          <a:p>
            <a:pPr algn="ctr"/>
            <a:r>
              <a:rPr lang="en-US" sz="700" b="1" dirty="0">
                <a:solidFill>
                  <a:schemeClr val="tx1"/>
                </a:solidFill>
              </a:rPr>
              <a:t>(Solberg Ness et al., 2009)</a:t>
            </a:r>
          </a:p>
        </p:txBody>
      </p:sp>
      <p:sp>
        <p:nvSpPr>
          <p:cNvPr id="40" name="Rectangle 39">
            <a:extLst>
              <a:ext uri="{FF2B5EF4-FFF2-40B4-BE49-F238E27FC236}">
                <a16:creationId xmlns:a16="http://schemas.microsoft.com/office/drawing/2014/main" id="{4515AF96-D9B7-BC44-B583-0D1994CE5685}"/>
              </a:ext>
            </a:extLst>
          </p:cNvPr>
          <p:cNvSpPr/>
          <p:nvPr/>
        </p:nvSpPr>
        <p:spPr>
          <a:xfrm>
            <a:off x="5263349"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Marital wellbeing</a:t>
            </a:r>
          </a:p>
          <a:p>
            <a:pPr algn="ctr"/>
            <a:r>
              <a:rPr lang="en-US" sz="1200" b="1" dirty="0">
                <a:solidFill>
                  <a:schemeClr val="tx1"/>
                </a:solidFill>
              </a:rPr>
              <a:t>(+)</a:t>
            </a:r>
          </a:p>
          <a:p>
            <a:pPr algn="ctr"/>
            <a:r>
              <a:rPr lang="en-US" sz="700" b="1" dirty="0">
                <a:solidFill>
                  <a:schemeClr val="tx1"/>
                </a:solidFill>
              </a:rPr>
              <a:t>(Neff &amp; </a:t>
            </a:r>
            <a:r>
              <a:rPr lang="en-US" sz="700" b="1" dirty="0" err="1">
                <a:solidFill>
                  <a:schemeClr val="tx1"/>
                </a:solidFill>
              </a:rPr>
              <a:t>Geers</a:t>
            </a:r>
            <a:r>
              <a:rPr lang="en-US" sz="700" b="1" dirty="0">
                <a:solidFill>
                  <a:schemeClr val="tx1"/>
                </a:solidFill>
              </a:rPr>
              <a:t>, 2013)</a:t>
            </a:r>
          </a:p>
        </p:txBody>
      </p:sp>
      <p:sp>
        <p:nvSpPr>
          <p:cNvPr id="41" name="Rectangle 40">
            <a:extLst>
              <a:ext uri="{FF2B5EF4-FFF2-40B4-BE49-F238E27FC236}">
                <a16:creationId xmlns:a16="http://schemas.microsoft.com/office/drawing/2014/main" id="{459C038F-33E5-BC4A-83CD-B1FBCF3E77BE}"/>
              </a:ext>
            </a:extLst>
          </p:cNvPr>
          <p:cNvSpPr/>
          <p:nvPr/>
        </p:nvSpPr>
        <p:spPr>
          <a:xfrm>
            <a:off x="6132158" y="2788419"/>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a:t>
            </a:r>
            <a:r>
              <a:rPr lang="en-US" sz="700" b="1" dirty="0" err="1">
                <a:solidFill>
                  <a:schemeClr val="tx1"/>
                </a:solidFill>
              </a:rPr>
              <a:t>Lyyra</a:t>
            </a:r>
            <a:r>
              <a:rPr lang="en-US" sz="700" b="1" dirty="0">
                <a:solidFill>
                  <a:schemeClr val="tx1"/>
                </a:solidFill>
              </a:rPr>
              <a:t> et al., 2006)</a:t>
            </a:r>
          </a:p>
        </p:txBody>
      </p:sp>
      <p:sp>
        <p:nvSpPr>
          <p:cNvPr id="42" name="Rectangle 41">
            <a:extLst>
              <a:ext uri="{FF2B5EF4-FFF2-40B4-BE49-F238E27FC236}">
                <a16:creationId xmlns:a16="http://schemas.microsoft.com/office/drawing/2014/main" id="{6639C68D-C5FE-7447-9F48-9256B6E1EE64}"/>
              </a:ext>
            </a:extLst>
          </p:cNvPr>
          <p:cNvSpPr/>
          <p:nvPr/>
        </p:nvSpPr>
        <p:spPr>
          <a:xfrm>
            <a:off x="6125847" y="5247913"/>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Student  Engage-</a:t>
            </a:r>
            <a:r>
              <a:rPr lang="en-US" sz="1200" b="1" dirty="0" err="1">
                <a:solidFill>
                  <a:schemeClr val="tx1"/>
                </a:solidFill>
              </a:rPr>
              <a:t>ment</a:t>
            </a:r>
            <a:r>
              <a:rPr lang="en-US" sz="1200" b="1" dirty="0">
                <a:solidFill>
                  <a:schemeClr val="tx1"/>
                </a:solidFill>
              </a:rPr>
              <a:t>(+)</a:t>
            </a:r>
          </a:p>
          <a:p>
            <a:pPr algn="ctr"/>
            <a:r>
              <a:rPr lang="en-US" sz="700" b="1" dirty="0">
                <a:solidFill>
                  <a:schemeClr val="tx1"/>
                </a:solidFill>
              </a:rPr>
              <a:t>(Heffner &amp; </a:t>
            </a:r>
            <a:r>
              <a:rPr lang="en-US" sz="700" b="1" dirty="0" err="1">
                <a:solidFill>
                  <a:schemeClr val="tx1"/>
                </a:solidFill>
              </a:rPr>
              <a:t>Antaramanian</a:t>
            </a:r>
            <a:r>
              <a:rPr lang="en-US" sz="700" b="1" dirty="0">
                <a:solidFill>
                  <a:schemeClr val="tx1"/>
                </a:solidFill>
              </a:rPr>
              <a:t>, 2015)</a:t>
            </a:r>
          </a:p>
        </p:txBody>
      </p:sp>
      <p:sp>
        <p:nvSpPr>
          <p:cNvPr id="43" name="Rectangle 42">
            <a:extLst>
              <a:ext uri="{FF2B5EF4-FFF2-40B4-BE49-F238E27FC236}">
                <a16:creationId xmlns:a16="http://schemas.microsoft.com/office/drawing/2014/main" id="{F4F7708F-1695-3045-907C-09DDEF98AAC0}"/>
              </a:ext>
            </a:extLst>
          </p:cNvPr>
          <p:cNvSpPr/>
          <p:nvPr/>
        </p:nvSpPr>
        <p:spPr>
          <a:xfrm>
            <a:off x="6125847" y="401816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Divorce</a:t>
            </a:r>
          </a:p>
          <a:p>
            <a:pPr algn="ctr"/>
            <a:r>
              <a:rPr lang="en-US" sz="1200" b="1" dirty="0">
                <a:solidFill>
                  <a:schemeClr val="tx1"/>
                </a:solidFill>
              </a:rPr>
              <a:t>(-)</a:t>
            </a:r>
          </a:p>
          <a:p>
            <a:pPr algn="ctr"/>
            <a:r>
              <a:rPr lang="en-US" sz="700" b="1" dirty="0">
                <a:solidFill>
                  <a:schemeClr val="tx1"/>
                </a:solidFill>
              </a:rPr>
              <a:t>(</a:t>
            </a:r>
            <a:r>
              <a:rPr lang="en-US" sz="700" b="1" dirty="0" err="1">
                <a:solidFill>
                  <a:schemeClr val="tx1"/>
                </a:solidFill>
              </a:rPr>
              <a:t>Stutzer</a:t>
            </a:r>
            <a:r>
              <a:rPr lang="en-US" sz="700" b="1" dirty="0">
                <a:solidFill>
                  <a:schemeClr val="tx1"/>
                </a:solidFill>
              </a:rPr>
              <a:t> &amp; Frey, 2006)</a:t>
            </a:r>
          </a:p>
        </p:txBody>
      </p:sp>
      <p:sp>
        <p:nvSpPr>
          <p:cNvPr id="44" name="Rectangle 43">
            <a:extLst>
              <a:ext uri="{FF2B5EF4-FFF2-40B4-BE49-F238E27FC236}">
                <a16:creationId xmlns:a16="http://schemas.microsoft.com/office/drawing/2014/main" id="{13F6E27E-89DA-2743-B776-DABF4218342D}"/>
              </a:ext>
            </a:extLst>
          </p:cNvPr>
          <p:cNvSpPr/>
          <p:nvPr/>
        </p:nvSpPr>
        <p:spPr>
          <a:xfrm>
            <a:off x="6993603"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Inflam-matory</a:t>
            </a:r>
            <a:r>
              <a:rPr lang="en-US" sz="1200" b="1" dirty="0">
                <a:solidFill>
                  <a:schemeClr val="tx1"/>
                </a:solidFill>
              </a:rPr>
              <a:t> markers </a:t>
            </a:r>
          </a:p>
          <a:p>
            <a:pPr algn="ctr"/>
            <a:r>
              <a:rPr lang="en-US" sz="1200" b="1" dirty="0">
                <a:solidFill>
                  <a:schemeClr val="tx1"/>
                </a:solidFill>
              </a:rPr>
              <a:t>(-)</a:t>
            </a:r>
          </a:p>
          <a:p>
            <a:pPr algn="ctr"/>
            <a:r>
              <a:rPr lang="en-US" sz="700" b="1" dirty="0">
                <a:solidFill>
                  <a:schemeClr val="tx1"/>
                </a:solidFill>
              </a:rPr>
              <a:t>(Specht et al., 2011)</a:t>
            </a:r>
          </a:p>
        </p:txBody>
      </p:sp>
      <p:sp>
        <p:nvSpPr>
          <p:cNvPr id="45" name="Rectangle 44">
            <a:extLst>
              <a:ext uri="{FF2B5EF4-FFF2-40B4-BE49-F238E27FC236}">
                <a16:creationId xmlns:a16="http://schemas.microsoft.com/office/drawing/2014/main" id="{88E664C1-8B35-4C43-9A0C-E53093181B56}"/>
              </a:ext>
            </a:extLst>
          </p:cNvPr>
          <p:cNvSpPr/>
          <p:nvPr/>
        </p:nvSpPr>
        <p:spPr>
          <a:xfrm>
            <a:off x="6988345"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(Pettit et al., 2001)</a:t>
            </a:r>
          </a:p>
        </p:txBody>
      </p:sp>
      <p:sp>
        <p:nvSpPr>
          <p:cNvPr id="46" name="Rectangle 45">
            <a:extLst>
              <a:ext uri="{FF2B5EF4-FFF2-40B4-BE49-F238E27FC236}">
                <a16:creationId xmlns:a16="http://schemas.microsoft.com/office/drawing/2014/main" id="{9E95FAA1-481E-924E-8C4B-E6EFC23B8313}"/>
              </a:ext>
            </a:extLst>
          </p:cNvPr>
          <p:cNvSpPr/>
          <p:nvPr/>
        </p:nvSpPr>
        <p:spPr>
          <a:xfrm>
            <a:off x="6988345"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Physical Activity (+)</a:t>
            </a:r>
          </a:p>
          <a:p>
            <a:pPr algn="ctr"/>
            <a:r>
              <a:rPr lang="en-US" sz="700" b="1" dirty="0">
                <a:solidFill>
                  <a:schemeClr val="tx1"/>
                </a:solidFill>
              </a:rPr>
              <a:t>(Audrain et al., 2001)</a:t>
            </a:r>
          </a:p>
        </p:txBody>
      </p:sp>
      <p:sp>
        <p:nvSpPr>
          <p:cNvPr id="47" name="Rectangle 46">
            <a:extLst>
              <a:ext uri="{FF2B5EF4-FFF2-40B4-BE49-F238E27FC236}">
                <a16:creationId xmlns:a16="http://schemas.microsoft.com/office/drawing/2014/main" id="{AAE7E76A-5FA3-6E44-8F44-943F224BD7B3}"/>
              </a:ext>
            </a:extLst>
          </p:cNvPr>
          <p:cNvSpPr/>
          <p:nvPr/>
        </p:nvSpPr>
        <p:spPr>
          <a:xfrm>
            <a:off x="7855048" y="278841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Post-traumatic Stress (+)</a:t>
            </a:r>
          </a:p>
          <a:p>
            <a:pPr algn="ctr"/>
            <a:r>
              <a:rPr lang="en-US" sz="700" b="1" dirty="0">
                <a:solidFill>
                  <a:schemeClr val="tx1"/>
                </a:solidFill>
              </a:rPr>
              <a:t>(Weems et al., 2007)</a:t>
            </a:r>
          </a:p>
        </p:txBody>
      </p:sp>
      <p:sp>
        <p:nvSpPr>
          <p:cNvPr id="48" name="Rectangle 47">
            <a:extLst>
              <a:ext uri="{FF2B5EF4-FFF2-40B4-BE49-F238E27FC236}">
                <a16:creationId xmlns:a16="http://schemas.microsoft.com/office/drawing/2014/main" id="{63C49A84-40B0-FA4F-91DC-8D1B90FB2473}"/>
              </a:ext>
            </a:extLst>
          </p:cNvPr>
          <p:cNvSpPr/>
          <p:nvPr/>
        </p:nvSpPr>
        <p:spPr>
          <a:xfrm>
            <a:off x="7850843" y="524791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Blood pressure (+)</a:t>
            </a:r>
          </a:p>
          <a:p>
            <a:pPr algn="ctr"/>
            <a:r>
              <a:rPr lang="en-US" sz="700" b="1" dirty="0">
                <a:solidFill>
                  <a:schemeClr val="tx1"/>
                </a:solidFill>
              </a:rPr>
              <a:t>(Ewart &amp; </a:t>
            </a:r>
            <a:r>
              <a:rPr lang="en-US" sz="700" b="1" dirty="0" err="1">
                <a:solidFill>
                  <a:schemeClr val="tx1"/>
                </a:solidFill>
              </a:rPr>
              <a:t>Kolodner</a:t>
            </a:r>
            <a:r>
              <a:rPr lang="en-US" sz="700" b="1" dirty="0">
                <a:solidFill>
                  <a:schemeClr val="tx1"/>
                </a:solidFill>
              </a:rPr>
              <a:t>, 1994)</a:t>
            </a:r>
          </a:p>
        </p:txBody>
      </p:sp>
      <p:sp>
        <p:nvSpPr>
          <p:cNvPr id="49" name="Rectangle 48">
            <a:extLst>
              <a:ext uri="{FF2B5EF4-FFF2-40B4-BE49-F238E27FC236}">
                <a16:creationId xmlns:a16="http://schemas.microsoft.com/office/drawing/2014/main" id="{10F57E09-C9F7-BF49-9C20-D1A089017231}"/>
              </a:ext>
            </a:extLst>
          </p:cNvPr>
          <p:cNvSpPr/>
          <p:nvPr/>
        </p:nvSpPr>
        <p:spPr>
          <a:xfrm>
            <a:off x="7850843" y="401816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Common Cold (+)</a:t>
            </a:r>
          </a:p>
          <a:p>
            <a:pPr algn="ctr"/>
            <a:r>
              <a:rPr lang="en-US" sz="700" b="1" dirty="0">
                <a:solidFill>
                  <a:schemeClr val="tx1"/>
                </a:solidFill>
              </a:rPr>
              <a:t>(Cohen et al., 1993)</a:t>
            </a:r>
          </a:p>
        </p:txBody>
      </p:sp>
      <p:sp>
        <p:nvSpPr>
          <p:cNvPr id="50" name="Down Arrow 49">
            <a:extLst>
              <a:ext uri="{FF2B5EF4-FFF2-40B4-BE49-F238E27FC236}">
                <a16:creationId xmlns:a16="http://schemas.microsoft.com/office/drawing/2014/main" id="{FBDD01A3-44F0-BF48-91AC-7EEDF3980B6C}"/>
              </a:ext>
            </a:extLst>
          </p:cNvPr>
          <p:cNvSpPr/>
          <p:nvPr/>
        </p:nvSpPr>
        <p:spPr>
          <a:xfrm>
            <a:off x="3725898"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71A3218E-E6A1-964E-B13E-2AD2424DFC1F}"/>
              </a:ext>
            </a:extLst>
          </p:cNvPr>
          <p:cNvSpPr/>
          <p:nvPr/>
        </p:nvSpPr>
        <p:spPr>
          <a:xfrm>
            <a:off x="4588890"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wn Arrow 51">
            <a:extLst>
              <a:ext uri="{FF2B5EF4-FFF2-40B4-BE49-F238E27FC236}">
                <a16:creationId xmlns:a16="http://schemas.microsoft.com/office/drawing/2014/main" id="{AAD44511-8B2A-F94E-A1B1-BE7A013BBD7F}"/>
              </a:ext>
            </a:extLst>
          </p:cNvPr>
          <p:cNvSpPr/>
          <p:nvPr/>
        </p:nvSpPr>
        <p:spPr>
          <a:xfrm>
            <a:off x="5451882"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a:extLst>
              <a:ext uri="{FF2B5EF4-FFF2-40B4-BE49-F238E27FC236}">
                <a16:creationId xmlns:a16="http://schemas.microsoft.com/office/drawing/2014/main" id="{FB20C460-698D-6A41-902A-BB551241E7FB}"/>
              </a:ext>
            </a:extLst>
          </p:cNvPr>
          <p:cNvSpPr/>
          <p:nvPr/>
        </p:nvSpPr>
        <p:spPr>
          <a:xfrm>
            <a:off x="6314874"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AB70394-E181-DF47-A344-C73F5A8B607D}"/>
              </a:ext>
            </a:extLst>
          </p:cNvPr>
          <p:cNvSpPr/>
          <p:nvPr/>
        </p:nvSpPr>
        <p:spPr>
          <a:xfrm>
            <a:off x="8718281" y="1532811"/>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Locus of Control</a:t>
            </a:r>
          </a:p>
        </p:txBody>
      </p:sp>
      <p:sp>
        <p:nvSpPr>
          <p:cNvPr id="55" name="Rectangle 54">
            <a:extLst>
              <a:ext uri="{FF2B5EF4-FFF2-40B4-BE49-F238E27FC236}">
                <a16:creationId xmlns:a16="http://schemas.microsoft.com/office/drawing/2014/main" id="{D7BCA53A-EF50-E84C-ACE9-03F3C39AC4DA}"/>
              </a:ext>
            </a:extLst>
          </p:cNvPr>
          <p:cNvSpPr/>
          <p:nvPr/>
        </p:nvSpPr>
        <p:spPr>
          <a:xfrm>
            <a:off x="9581273"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Social  Support</a:t>
            </a:r>
          </a:p>
        </p:txBody>
      </p:sp>
      <p:sp>
        <p:nvSpPr>
          <p:cNvPr id="56" name="Rectangle 55">
            <a:extLst>
              <a:ext uri="{FF2B5EF4-FFF2-40B4-BE49-F238E27FC236}">
                <a16:creationId xmlns:a16="http://schemas.microsoft.com/office/drawing/2014/main" id="{638149E1-4782-9E4B-AD03-51B70F377EE6}"/>
              </a:ext>
            </a:extLst>
          </p:cNvPr>
          <p:cNvSpPr/>
          <p:nvPr/>
        </p:nvSpPr>
        <p:spPr>
          <a:xfrm>
            <a:off x="10444265"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IQ</a:t>
            </a:r>
          </a:p>
        </p:txBody>
      </p:sp>
      <p:sp>
        <p:nvSpPr>
          <p:cNvPr id="57" name="Rectangle 56">
            <a:extLst>
              <a:ext uri="{FF2B5EF4-FFF2-40B4-BE49-F238E27FC236}">
                <a16:creationId xmlns:a16="http://schemas.microsoft.com/office/drawing/2014/main" id="{87E3C3DC-F7BA-F645-B9A2-A776357FA464}"/>
              </a:ext>
            </a:extLst>
          </p:cNvPr>
          <p:cNvSpPr/>
          <p:nvPr/>
        </p:nvSpPr>
        <p:spPr>
          <a:xfrm>
            <a:off x="11307262"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Depress-ion</a:t>
            </a:r>
          </a:p>
        </p:txBody>
      </p:sp>
      <p:sp>
        <p:nvSpPr>
          <p:cNvPr id="59" name="Rectangle 58">
            <a:extLst>
              <a:ext uri="{FF2B5EF4-FFF2-40B4-BE49-F238E27FC236}">
                <a16:creationId xmlns:a16="http://schemas.microsoft.com/office/drawing/2014/main" id="{47DA3C48-CDF9-3148-A93F-0582114D596D}"/>
              </a:ext>
            </a:extLst>
          </p:cNvPr>
          <p:cNvSpPr/>
          <p:nvPr/>
        </p:nvSpPr>
        <p:spPr>
          <a:xfrm>
            <a:off x="8716493" y="279138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Survival  after Trans-plant (+)</a:t>
            </a:r>
          </a:p>
          <a:p>
            <a:pPr algn="ctr"/>
            <a:r>
              <a:rPr lang="en-US" sz="700" b="1" dirty="0">
                <a:solidFill>
                  <a:schemeClr val="tx1"/>
                </a:solidFill>
              </a:rPr>
              <a:t>(</a:t>
            </a:r>
            <a:r>
              <a:rPr lang="en-US" sz="700" b="1" dirty="0" err="1">
                <a:solidFill>
                  <a:schemeClr val="tx1"/>
                </a:solidFill>
              </a:rPr>
              <a:t>Burker</a:t>
            </a:r>
            <a:r>
              <a:rPr lang="en-US" sz="700" b="1" dirty="0">
                <a:solidFill>
                  <a:schemeClr val="tx1"/>
                </a:solidFill>
              </a:rPr>
              <a:t> et al., 2005)</a:t>
            </a:r>
          </a:p>
        </p:txBody>
      </p:sp>
      <p:sp>
        <p:nvSpPr>
          <p:cNvPr id="60" name="Rectangle 59">
            <a:extLst>
              <a:ext uri="{FF2B5EF4-FFF2-40B4-BE49-F238E27FC236}">
                <a16:creationId xmlns:a16="http://schemas.microsoft.com/office/drawing/2014/main" id="{CDFC2CC8-F24E-A74E-8AAD-BE1001EE9854}"/>
              </a:ext>
            </a:extLst>
          </p:cNvPr>
          <p:cNvSpPr/>
          <p:nvPr/>
        </p:nvSpPr>
        <p:spPr>
          <a:xfrm>
            <a:off x="8713341" y="525088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School Achieve-</a:t>
            </a:r>
            <a:r>
              <a:rPr lang="en-US" sz="1200" b="1" dirty="0" err="1">
                <a:solidFill>
                  <a:schemeClr val="tx1"/>
                </a:solidFill>
              </a:rPr>
              <a:t>ment</a:t>
            </a:r>
            <a:r>
              <a:rPr lang="en-US" sz="1200" b="1" dirty="0">
                <a:solidFill>
                  <a:schemeClr val="tx1"/>
                </a:solidFill>
              </a:rPr>
              <a:t> (+)</a:t>
            </a:r>
          </a:p>
          <a:p>
            <a:pPr algn="ctr"/>
            <a:r>
              <a:rPr lang="en-US" sz="700" b="1" dirty="0">
                <a:solidFill>
                  <a:schemeClr val="tx1"/>
                </a:solidFill>
              </a:rPr>
              <a:t>(</a:t>
            </a:r>
            <a:r>
              <a:rPr lang="en-US" sz="700" b="1" dirty="0" err="1">
                <a:solidFill>
                  <a:schemeClr val="tx1"/>
                </a:solidFill>
              </a:rPr>
              <a:t>Tesiny</a:t>
            </a:r>
            <a:r>
              <a:rPr lang="en-US" sz="700" b="1" dirty="0">
                <a:solidFill>
                  <a:schemeClr val="tx1"/>
                </a:solidFill>
              </a:rPr>
              <a:t> et al.,  1980)</a:t>
            </a:r>
          </a:p>
        </p:txBody>
      </p:sp>
      <p:sp>
        <p:nvSpPr>
          <p:cNvPr id="61" name="Rectangle 60">
            <a:extLst>
              <a:ext uri="{FF2B5EF4-FFF2-40B4-BE49-F238E27FC236}">
                <a16:creationId xmlns:a16="http://schemas.microsoft.com/office/drawing/2014/main" id="{FEE7BF67-2DDE-A940-8D2D-F65576D1D24E}"/>
              </a:ext>
            </a:extLst>
          </p:cNvPr>
          <p:cNvSpPr/>
          <p:nvPr/>
        </p:nvSpPr>
        <p:spPr>
          <a:xfrm>
            <a:off x="8713341" y="402113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Social Mobility (+)</a:t>
            </a:r>
          </a:p>
          <a:p>
            <a:pPr algn="ctr"/>
            <a:r>
              <a:rPr lang="en-US" sz="700" b="1" dirty="0">
                <a:solidFill>
                  <a:schemeClr val="tx1"/>
                </a:solidFill>
              </a:rPr>
              <a:t>(von </a:t>
            </a:r>
            <a:r>
              <a:rPr lang="en-US" sz="700" b="1" dirty="0" err="1">
                <a:solidFill>
                  <a:schemeClr val="tx1"/>
                </a:solidFill>
              </a:rPr>
              <a:t>Stumm</a:t>
            </a:r>
            <a:r>
              <a:rPr lang="en-US" sz="700" b="1" dirty="0">
                <a:solidFill>
                  <a:schemeClr val="tx1"/>
                </a:solidFill>
              </a:rPr>
              <a:t> et al, 2009)</a:t>
            </a:r>
          </a:p>
        </p:txBody>
      </p:sp>
      <p:sp>
        <p:nvSpPr>
          <p:cNvPr id="62" name="Rectangle 61">
            <a:extLst>
              <a:ext uri="{FF2B5EF4-FFF2-40B4-BE49-F238E27FC236}">
                <a16:creationId xmlns:a16="http://schemas.microsoft.com/office/drawing/2014/main" id="{AD4D78AC-FB5C-874D-AE82-85FBAF080D25}"/>
              </a:ext>
            </a:extLst>
          </p:cNvPr>
          <p:cNvSpPr/>
          <p:nvPr/>
        </p:nvSpPr>
        <p:spPr>
          <a:xfrm>
            <a:off x="9577938"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(Brown et al., 2003)</a:t>
            </a:r>
          </a:p>
        </p:txBody>
      </p:sp>
      <p:sp>
        <p:nvSpPr>
          <p:cNvPr id="63" name="Rectangle 62">
            <a:extLst>
              <a:ext uri="{FF2B5EF4-FFF2-40B4-BE49-F238E27FC236}">
                <a16:creationId xmlns:a16="http://schemas.microsoft.com/office/drawing/2014/main" id="{A2486BBD-F82A-5048-B565-4CB7EE31D38E}"/>
              </a:ext>
            </a:extLst>
          </p:cNvPr>
          <p:cNvSpPr/>
          <p:nvPr/>
        </p:nvSpPr>
        <p:spPr>
          <a:xfrm>
            <a:off x="9575839"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Delinq-uency</a:t>
            </a:r>
            <a:r>
              <a:rPr lang="en-US" sz="1200" b="1" dirty="0">
                <a:solidFill>
                  <a:schemeClr val="tx1"/>
                </a:solidFill>
              </a:rPr>
              <a:t> (-)</a:t>
            </a:r>
          </a:p>
          <a:p>
            <a:pPr algn="ctr"/>
            <a:r>
              <a:rPr lang="en-US" sz="700" b="1" dirty="0" err="1">
                <a:solidFill>
                  <a:schemeClr val="tx1"/>
                </a:solidFill>
              </a:rPr>
              <a:t>Kort</a:t>
            </a:r>
            <a:r>
              <a:rPr lang="en-US" sz="700" b="1" dirty="0">
                <a:solidFill>
                  <a:schemeClr val="tx1"/>
                </a:solidFill>
              </a:rPr>
              <a:t>-Butler, 2010)</a:t>
            </a:r>
          </a:p>
        </p:txBody>
      </p:sp>
      <p:sp>
        <p:nvSpPr>
          <p:cNvPr id="64" name="Rectangle 63">
            <a:extLst>
              <a:ext uri="{FF2B5EF4-FFF2-40B4-BE49-F238E27FC236}">
                <a16:creationId xmlns:a16="http://schemas.microsoft.com/office/drawing/2014/main" id="{674A3940-E6AA-B44B-AA2F-21DD324A0439}"/>
              </a:ext>
            </a:extLst>
          </p:cNvPr>
          <p:cNvSpPr/>
          <p:nvPr/>
        </p:nvSpPr>
        <p:spPr>
          <a:xfrm>
            <a:off x="9575839"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Inflam-mation</a:t>
            </a:r>
            <a:r>
              <a:rPr lang="en-US" sz="1200" b="1" dirty="0">
                <a:solidFill>
                  <a:schemeClr val="tx1"/>
                </a:solidFill>
              </a:rPr>
              <a:t> (-)</a:t>
            </a:r>
          </a:p>
          <a:p>
            <a:pPr algn="ctr"/>
            <a:r>
              <a:rPr lang="en-US" sz="700" b="1" dirty="0">
                <a:solidFill>
                  <a:schemeClr val="tx1"/>
                </a:solidFill>
              </a:rPr>
              <a:t>(Hughes et al., 2014)</a:t>
            </a:r>
          </a:p>
        </p:txBody>
      </p:sp>
      <p:sp>
        <p:nvSpPr>
          <p:cNvPr id="65" name="Rectangle 64">
            <a:extLst>
              <a:ext uri="{FF2B5EF4-FFF2-40B4-BE49-F238E27FC236}">
                <a16:creationId xmlns:a16="http://schemas.microsoft.com/office/drawing/2014/main" id="{F844B986-9B6B-6049-B478-E640DBD881F9}"/>
              </a:ext>
            </a:extLst>
          </p:cNvPr>
          <p:cNvSpPr/>
          <p:nvPr/>
        </p:nvSpPr>
        <p:spPr>
          <a:xfrm>
            <a:off x="10439383" y="2788419"/>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Longevity (+)</a:t>
            </a:r>
          </a:p>
          <a:p>
            <a:pPr algn="ctr"/>
            <a:r>
              <a:rPr lang="en-US" sz="700" b="1" dirty="0">
                <a:solidFill>
                  <a:schemeClr val="tx1"/>
                </a:solidFill>
              </a:rPr>
              <a:t>(Gottfredson &amp; </a:t>
            </a:r>
            <a:r>
              <a:rPr lang="en-US" sz="700" b="1" dirty="0" err="1">
                <a:solidFill>
                  <a:schemeClr val="tx1"/>
                </a:solidFill>
              </a:rPr>
              <a:t>Deary</a:t>
            </a:r>
            <a:r>
              <a:rPr lang="en-US" sz="700" b="1" dirty="0">
                <a:solidFill>
                  <a:schemeClr val="tx1"/>
                </a:solidFill>
              </a:rPr>
              <a:t>, 2004)</a:t>
            </a:r>
          </a:p>
        </p:txBody>
      </p:sp>
      <p:sp>
        <p:nvSpPr>
          <p:cNvPr id="66" name="Rectangle 65">
            <a:extLst>
              <a:ext uri="{FF2B5EF4-FFF2-40B4-BE49-F238E27FC236}">
                <a16:creationId xmlns:a16="http://schemas.microsoft.com/office/drawing/2014/main" id="{30E85EB9-79C9-2442-981C-E6D13C31EC8B}"/>
              </a:ext>
            </a:extLst>
          </p:cNvPr>
          <p:cNvSpPr/>
          <p:nvPr/>
        </p:nvSpPr>
        <p:spPr>
          <a:xfrm>
            <a:off x="10438337" y="5247913"/>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Obesity </a:t>
            </a:r>
          </a:p>
          <a:p>
            <a:pPr algn="ctr"/>
            <a:r>
              <a:rPr lang="en-US" sz="1200" b="1" dirty="0">
                <a:solidFill>
                  <a:schemeClr val="tx1"/>
                </a:solidFill>
              </a:rPr>
              <a:t>(-)</a:t>
            </a:r>
          </a:p>
          <a:p>
            <a:pPr algn="ctr"/>
            <a:r>
              <a:rPr lang="en-US" sz="700" b="1" dirty="0">
                <a:solidFill>
                  <a:schemeClr val="tx1"/>
                </a:solidFill>
              </a:rPr>
              <a:t>(Gottfredson, 2004)</a:t>
            </a:r>
          </a:p>
        </p:txBody>
      </p:sp>
      <p:sp>
        <p:nvSpPr>
          <p:cNvPr id="67" name="Rectangle 66">
            <a:extLst>
              <a:ext uri="{FF2B5EF4-FFF2-40B4-BE49-F238E27FC236}">
                <a16:creationId xmlns:a16="http://schemas.microsoft.com/office/drawing/2014/main" id="{777230C2-F17D-A948-B5A2-CC7384810105}"/>
              </a:ext>
            </a:extLst>
          </p:cNvPr>
          <p:cNvSpPr/>
          <p:nvPr/>
        </p:nvSpPr>
        <p:spPr>
          <a:xfrm>
            <a:off x="10438337" y="401816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(Gottfredson, 2004)</a:t>
            </a:r>
          </a:p>
        </p:txBody>
      </p:sp>
      <p:sp>
        <p:nvSpPr>
          <p:cNvPr id="68" name="Rectangle 67">
            <a:extLst>
              <a:ext uri="{FF2B5EF4-FFF2-40B4-BE49-F238E27FC236}">
                <a16:creationId xmlns:a16="http://schemas.microsoft.com/office/drawing/2014/main" id="{6344D0AA-8FF8-CD45-A016-63CF10DB723A}"/>
              </a:ext>
            </a:extLst>
          </p:cNvPr>
          <p:cNvSpPr/>
          <p:nvPr/>
        </p:nvSpPr>
        <p:spPr>
          <a:xfrm>
            <a:off x="11300830" y="278841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Heart Failure (+)</a:t>
            </a:r>
          </a:p>
          <a:p>
            <a:pPr algn="ctr"/>
            <a:r>
              <a:rPr lang="en-US" sz="700" b="1" dirty="0">
                <a:solidFill>
                  <a:schemeClr val="tx1"/>
                </a:solidFill>
              </a:rPr>
              <a:t>(Johnson et al., 2012)</a:t>
            </a:r>
          </a:p>
        </p:txBody>
      </p:sp>
      <p:sp>
        <p:nvSpPr>
          <p:cNvPr id="69" name="Rectangle 68">
            <a:extLst>
              <a:ext uri="{FF2B5EF4-FFF2-40B4-BE49-F238E27FC236}">
                <a16:creationId xmlns:a16="http://schemas.microsoft.com/office/drawing/2014/main" id="{B1559E13-74B1-3B4D-A281-1CD633DC3B9E}"/>
              </a:ext>
            </a:extLst>
          </p:cNvPr>
          <p:cNvSpPr/>
          <p:nvPr/>
        </p:nvSpPr>
        <p:spPr>
          <a:xfrm>
            <a:off x="11300830" y="524791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a:t>
            </a:r>
            <a:r>
              <a:rPr lang="en-US" sz="700" b="1" dirty="0" err="1">
                <a:solidFill>
                  <a:schemeClr val="tx1"/>
                </a:solidFill>
              </a:rPr>
              <a:t>Japuntich</a:t>
            </a:r>
            <a:r>
              <a:rPr lang="en-US" sz="700" b="1" dirty="0">
                <a:solidFill>
                  <a:schemeClr val="tx1"/>
                </a:solidFill>
              </a:rPr>
              <a:t> et al., 2007)</a:t>
            </a:r>
          </a:p>
        </p:txBody>
      </p:sp>
      <p:sp>
        <p:nvSpPr>
          <p:cNvPr id="70" name="Rectangle 69">
            <a:extLst>
              <a:ext uri="{FF2B5EF4-FFF2-40B4-BE49-F238E27FC236}">
                <a16:creationId xmlns:a16="http://schemas.microsoft.com/office/drawing/2014/main" id="{DE8F5FAA-37B4-4544-B9D2-5F4D40D0FDB5}"/>
              </a:ext>
            </a:extLst>
          </p:cNvPr>
          <p:cNvSpPr/>
          <p:nvPr/>
        </p:nvSpPr>
        <p:spPr>
          <a:xfrm>
            <a:off x="11300830" y="401816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(Sullivan et al., 2012)</a:t>
            </a:r>
          </a:p>
        </p:txBody>
      </p:sp>
      <p:sp>
        <p:nvSpPr>
          <p:cNvPr id="74" name="Down Arrow 73">
            <a:extLst>
              <a:ext uri="{FF2B5EF4-FFF2-40B4-BE49-F238E27FC236}">
                <a16:creationId xmlns:a16="http://schemas.microsoft.com/office/drawing/2014/main" id="{FEEACDE5-393F-514E-92D2-79ECDA00ACF6}"/>
              </a:ext>
            </a:extLst>
          </p:cNvPr>
          <p:cNvSpPr/>
          <p:nvPr/>
        </p:nvSpPr>
        <p:spPr>
          <a:xfrm>
            <a:off x="8040858"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Down Arrow 74">
            <a:extLst>
              <a:ext uri="{FF2B5EF4-FFF2-40B4-BE49-F238E27FC236}">
                <a16:creationId xmlns:a16="http://schemas.microsoft.com/office/drawing/2014/main" id="{EF96D304-7EE5-B94F-B274-115EFFFEC72B}"/>
              </a:ext>
            </a:extLst>
          </p:cNvPr>
          <p:cNvSpPr/>
          <p:nvPr/>
        </p:nvSpPr>
        <p:spPr>
          <a:xfrm>
            <a:off x="8903850"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Down Arrow 75">
            <a:extLst>
              <a:ext uri="{FF2B5EF4-FFF2-40B4-BE49-F238E27FC236}">
                <a16:creationId xmlns:a16="http://schemas.microsoft.com/office/drawing/2014/main" id="{70F1E912-C4F7-DB4C-B2E6-6C860EF3445B}"/>
              </a:ext>
            </a:extLst>
          </p:cNvPr>
          <p:cNvSpPr/>
          <p:nvPr/>
        </p:nvSpPr>
        <p:spPr>
          <a:xfrm>
            <a:off x="9766842"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a:extLst>
              <a:ext uri="{FF2B5EF4-FFF2-40B4-BE49-F238E27FC236}">
                <a16:creationId xmlns:a16="http://schemas.microsoft.com/office/drawing/2014/main" id="{755C0303-3742-554A-9EC9-F92F31953365}"/>
              </a:ext>
            </a:extLst>
          </p:cNvPr>
          <p:cNvSpPr/>
          <p:nvPr/>
        </p:nvSpPr>
        <p:spPr>
          <a:xfrm>
            <a:off x="10629834"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own Arrow 78">
            <a:extLst>
              <a:ext uri="{FF2B5EF4-FFF2-40B4-BE49-F238E27FC236}">
                <a16:creationId xmlns:a16="http://schemas.microsoft.com/office/drawing/2014/main" id="{C14D918C-0600-4F46-BFE1-437075E755FE}"/>
              </a:ext>
            </a:extLst>
          </p:cNvPr>
          <p:cNvSpPr/>
          <p:nvPr/>
        </p:nvSpPr>
        <p:spPr>
          <a:xfrm>
            <a:off x="11492831"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6925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5952114" y="413872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5728669" y="469841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4578966" y="548790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4">
            <a:extLst>
              <a:ext uri="{FF2B5EF4-FFF2-40B4-BE49-F238E27FC236}">
                <a16:creationId xmlns:a16="http://schemas.microsoft.com/office/drawing/2014/main" id="{65F32042-7B44-E342-983F-F79CA091B04E}"/>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
        <p:nvSpPr>
          <p:cNvPr id="18" name="Rectangle 17">
            <a:extLst>
              <a:ext uri="{FF2B5EF4-FFF2-40B4-BE49-F238E27FC236}">
                <a16:creationId xmlns:a16="http://schemas.microsoft.com/office/drawing/2014/main" id="{27078088-39FE-AD46-9E68-025F82656F27}"/>
              </a:ext>
            </a:extLst>
          </p:cNvPr>
          <p:cNvSpPr/>
          <p:nvPr/>
        </p:nvSpPr>
        <p:spPr>
          <a:xfrm>
            <a:off x="7199692" y="1402334"/>
            <a:ext cx="3930733" cy="486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A558EC2-C8F9-6A49-A9D6-07CA395E84F9}"/>
              </a:ext>
            </a:extLst>
          </p:cNvPr>
          <p:cNvSpPr/>
          <p:nvPr/>
        </p:nvSpPr>
        <p:spPr>
          <a:xfrm>
            <a:off x="903997" y="1873493"/>
            <a:ext cx="3930733" cy="486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47003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4">
            <a:extLst>
              <a:ext uri="{FF2B5EF4-FFF2-40B4-BE49-F238E27FC236}">
                <a16:creationId xmlns:a16="http://schemas.microsoft.com/office/drawing/2014/main" id="{65F32042-7B44-E342-983F-F79CA091B04E}"/>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
        <p:nvSpPr>
          <p:cNvPr id="18" name="Rectangle 17">
            <a:extLst>
              <a:ext uri="{FF2B5EF4-FFF2-40B4-BE49-F238E27FC236}">
                <a16:creationId xmlns:a16="http://schemas.microsoft.com/office/drawing/2014/main" id="{5E044820-1B24-B341-A039-D6F7771E5B3D}"/>
              </a:ext>
            </a:extLst>
          </p:cNvPr>
          <p:cNvSpPr/>
          <p:nvPr/>
        </p:nvSpPr>
        <p:spPr>
          <a:xfrm>
            <a:off x="903997" y="1873493"/>
            <a:ext cx="3930733" cy="486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8668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graphicFrame>
        <p:nvGraphicFramePr>
          <p:cNvPr id="25" name="Table 24">
            <a:extLst>
              <a:ext uri="{FF2B5EF4-FFF2-40B4-BE49-F238E27FC236}">
                <a16:creationId xmlns:a16="http://schemas.microsoft.com/office/drawing/2014/main" id="{65F32042-7B44-E342-983F-F79CA091B04E}"/>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7788412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4">
            <a:extLst>
              <a:ext uri="{FF2B5EF4-FFF2-40B4-BE49-F238E27FC236}">
                <a16:creationId xmlns:a16="http://schemas.microsoft.com/office/drawing/2014/main" id="{65F32042-7B44-E342-983F-F79CA091B04E}"/>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23841719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8" name="Rectangle 17">
            <a:extLst>
              <a:ext uri="{FF2B5EF4-FFF2-40B4-BE49-F238E27FC236}">
                <a16:creationId xmlns:a16="http://schemas.microsoft.com/office/drawing/2014/main" id="{756FD3EC-4646-0040-AEC1-83C460955C11}"/>
              </a:ext>
            </a:extLst>
          </p:cNvPr>
          <p:cNvSpPr/>
          <p:nvPr/>
        </p:nvSpPr>
        <p:spPr>
          <a:xfrm>
            <a:off x="0" y="687536"/>
            <a:ext cx="12192000" cy="65621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Inattention to Third Variables (Selection Bias)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Social</a:t>
            </a:r>
          </a:p>
        </p:txBody>
      </p:sp>
      <p:graphicFrame>
        <p:nvGraphicFramePr>
          <p:cNvPr id="38" name="Table 37">
            <a:extLst>
              <a:ext uri="{FF2B5EF4-FFF2-40B4-BE49-F238E27FC236}">
                <a16:creationId xmlns:a16="http://schemas.microsoft.com/office/drawing/2014/main" id="{9C481890-5919-4E4E-8B44-3C5E49AE6EFB}"/>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89693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Social</a:t>
            </a:r>
          </a:p>
        </p:txBody>
      </p:sp>
      <p:graphicFrame>
        <p:nvGraphicFramePr>
          <p:cNvPr id="38" name="Table 37">
            <a:extLst>
              <a:ext uri="{FF2B5EF4-FFF2-40B4-BE49-F238E27FC236}">
                <a16:creationId xmlns:a16="http://schemas.microsoft.com/office/drawing/2014/main" id="{F59F687B-FEC6-1F4F-987D-2535D02068F6}"/>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221592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D3F744-2202-F341-99FF-37E7FA733DE6}"/>
              </a:ext>
            </a:extLst>
          </p:cNvPr>
          <p:cNvSpPr/>
          <p:nvPr/>
        </p:nvSpPr>
        <p:spPr>
          <a:xfrm>
            <a:off x="1595252" y="1214252"/>
            <a:ext cx="9001496" cy="442949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04BEB41C-F671-0A40-EBF0-AB11BBB71EBF}"/>
              </a:ext>
            </a:extLst>
          </p:cNvPr>
          <p:cNvSpPr/>
          <p:nvPr/>
        </p:nvSpPr>
        <p:spPr>
          <a:xfrm>
            <a:off x="1626920" y="1993184"/>
            <a:ext cx="8965871" cy="3623844"/>
          </a:xfrm>
          <a:custGeom>
            <a:avLst/>
            <a:gdLst>
              <a:gd name="connsiteX0" fmla="*/ 0 w 8965871"/>
              <a:gd name="connsiteY0" fmla="*/ 3623844 h 3623844"/>
              <a:gd name="connsiteX1" fmla="*/ 676894 w 8965871"/>
              <a:gd name="connsiteY1" fmla="*/ 2436311 h 3623844"/>
              <a:gd name="connsiteX2" fmla="*/ 1520042 w 8965871"/>
              <a:gd name="connsiteY2" fmla="*/ 2555064 h 3623844"/>
              <a:gd name="connsiteX3" fmla="*/ 2208811 w 8965871"/>
              <a:gd name="connsiteY3" fmla="*/ 1605038 h 3623844"/>
              <a:gd name="connsiteX4" fmla="*/ 3253839 w 8965871"/>
              <a:gd name="connsiteY4" fmla="*/ 1985049 h 3623844"/>
              <a:gd name="connsiteX5" fmla="*/ 5213268 w 8965871"/>
              <a:gd name="connsiteY5" fmla="*/ 797516 h 3623844"/>
              <a:gd name="connsiteX6" fmla="*/ 6626432 w 8965871"/>
              <a:gd name="connsiteY6" fmla="*/ 1094399 h 3623844"/>
              <a:gd name="connsiteX7" fmla="*/ 8360229 w 8965871"/>
              <a:gd name="connsiteY7" fmla="*/ 120623 h 3623844"/>
              <a:gd name="connsiteX8" fmla="*/ 8965871 w 8965871"/>
              <a:gd name="connsiteY8" fmla="*/ 25620 h 36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871" h="3623844">
                <a:moveTo>
                  <a:pt x="0" y="3623844"/>
                </a:moveTo>
                <a:cubicBezTo>
                  <a:pt x="211777" y="3119142"/>
                  <a:pt x="423554" y="2614441"/>
                  <a:pt x="676894" y="2436311"/>
                </a:cubicBezTo>
                <a:cubicBezTo>
                  <a:pt x="930234" y="2258181"/>
                  <a:pt x="1264723" y="2693609"/>
                  <a:pt x="1520042" y="2555064"/>
                </a:cubicBezTo>
                <a:cubicBezTo>
                  <a:pt x="1775361" y="2416519"/>
                  <a:pt x="1919845" y="1700040"/>
                  <a:pt x="2208811" y="1605038"/>
                </a:cubicBezTo>
                <a:cubicBezTo>
                  <a:pt x="2497777" y="1510036"/>
                  <a:pt x="2753096" y="2119636"/>
                  <a:pt x="3253839" y="1985049"/>
                </a:cubicBezTo>
                <a:cubicBezTo>
                  <a:pt x="3754582" y="1850462"/>
                  <a:pt x="4651169" y="945958"/>
                  <a:pt x="5213268" y="797516"/>
                </a:cubicBezTo>
                <a:cubicBezTo>
                  <a:pt x="5775367" y="649074"/>
                  <a:pt x="6101938" y="1207215"/>
                  <a:pt x="6626432" y="1094399"/>
                </a:cubicBezTo>
                <a:cubicBezTo>
                  <a:pt x="7150926" y="981583"/>
                  <a:pt x="7970323" y="298753"/>
                  <a:pt x="8360229" y="120623"/>
                </a:cubicBezTo>
                <a:cubicBezTo>
                  <a:pt x="8750135" y="-57507"/>
                  <a:pt x="8855035" y="9786"/>
                  <a:pt x="8965871" y="2562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2080D1-4E0A-41BF-B1E3-5F889DD58852}"/>
              </a:ext>
            </a:extLst>
          </p:cNvPr>
          <p:cNvSpPr/>
          <p:nvPr/>
        </p:nvSpPr>
        <p:spPr>
          <a:xfrm>
            <a:off x="5068784" y="5771407"/>
            <a:ext cx="2054431" cy="391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Age</a:t>
            </a:r>
          </a:p>
        </p:txBody>
      </p:sp>
      <p:sp>
        <p:nvSpPr>
          <p:cNvPr id="6" name="Rectangle 5">
            <a:extLst>
              <a:ext uri="{FF2B5EF4-FFF2-40B4-BE49-F238E27FC236}">
                <a16:creationId xmlns:a16="http://schemas.microsoft.com/office/drawing/2014/main" id="{46999FDA-91DA-EB6F-AA0A-123130A1BB99}"/>
              </a:ext>
            </a:extLst>
          </p:cNvPr>
          <p:cNvSpPr/>
          <p:nvPr/>
        </p:nvSpPr>
        <p:spPr>
          <a:xfrm>
            <a:off x="657102" y="0"/>
            <a:ext cx="10877797" cy="1036268"/>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The Time Problem</a:t>
            </a:r>
          </a:p>
        </p:txBody>
      </p:sp>
    </p:spTree>
    <p:extLst>
      <p:ext uri="{BB962C8B-B14F-4D97-AF65-F5344CB8AC3E}">
        <p14:creationId xmlns:p14="http://schemas.microsoft.com/office/powerpoint/2010/main" val="5164698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Social</a:t>
            </a:r>
          </a:p>
        </p:txBody>
      </p:sp>
      <p:graphicFrame>
        <p:nvGraphicFramePr>
          <p:cNvPr id="38" name="Table 37">
            <a:extLst>
              <a:ext uri="{FF2B5EF4-FFF2-40B4-BE49-F238E27FC236}">
                <a16:creationId xmlns:a16="http://schemas.microsoft.com/office/drawing/2014/main" id="{3157F1F6-62E5-7C42-B4D1-19CC5CF8C2C0}"/>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34226675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Social</a:t>
            </a:r>
          </a:p>
        </p:txBody>
      </p:sp>
      <p:graphicFrame>
        <p:nvGraphicFramePr>
          <p:cNvPr id="38" name="Table 37">
            <a:extLst>
              <a:ext uri="{FF2B5EF4-FFF2-40B4-BE49-F238E27FC236}">
                <a16:creationId xmlns:a16="http://schemas.microsoft.com/office/drawing/2014/main" id="{98DC6E33-7670-544A-9FBA-10681E1FE83C}"/>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33658665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Social</a:t>
            </a:r>
          </a:p>
        </p:txBody>
      </p:sp>
      <p:graphicFrame>
        <p:nvGraphicFramePr>
          <p:cNvPr id="38" name="Table 37">
            <a:extLst>
              <a:ext uri="{FF2B5EF4-FFF2-40B4-BE49-F238E27FC236}">
                <a16:creationId xmlns:a16="http://schemas.microsoft.com/office/drawing/2014/main" id="{129A8673-4BE5-9C49-9350-3D3B296DAD79}"/>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16040060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Social</a:t>
            </a:r>
          </a:p>
        </p:txBody>
      </p:sp>
      <p:graphicFrame>
        <p:nvGraphicFramePr>
          <p:cNvPr id="38" name="Table 37">
            <a:extLst>
              <a:ext uri="{FF2B5EF4-FFF2-40B4-BE49-F238E27FC236}">
                <a16:creationId xmlns:a16="http://schemas.microsoft.com/office/drawing/2014/main" id="{20C44093-9090-994B-9444-2B72C9827E25}"/>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33355500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BF5C52-AAFD-1040-BF2A-11A9EFABC801}"/>
              </a:ext>
            </a:extLst>
          </p:cNvPr>
          <p:cNvSpPr/>
          <p:nvPr/>
        </p:nvSpPr>
        <p:spPr>
          <a:xfrm>
            <a:off x="901700" y="1150144"/>
            <a:ext cx="10388600" cy="4557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How robust are personality-outcome associations…</a:t>
            </a:r>
          </a:p>
          <a:p>
            <a:pPr marL="1035050" indent="-501650">
              <a:buFont typeface="+mj-lt"/>
              <a:buAutoNum type="arabicPeriod"/>
            </a:pPr>
            <a:r>
              <a:rPr lang="en-US" sz="2800" dirty="0">
                <a:solidFill>
                  <a:schemeClr val="tx1"/>
                </a:solidFill>
              </a:rPr>
              <a:t>Longitudinally?</a:t>
            </a:r>
          </a:p>
          <a:p>
            <a:pPr marL="1035050" indent="-501650">
              <a:buFont typeface="+mj-lt"/>
              <a:buAutoNum type="arabicPeriod"/>
            </a:pPr>
            <a:r>
              <a:rPr lang="en-US" sz="2800" dirty="0">
                <a:solidFill>
                  <a:schemeClr val="tx1"/>
                </a:solidFill>
              </a:rPr>
              <a:t>Across studies?</a:t>
            </a:r>
          </a:p>
          <a:p>
            <a:pPr marL="1035050" indent="-501650">
              <a:buFont typeface="+mj-lt"/>
              <a:buAutoNum type="arabicPeriod"/>
            </a:pPr>
            <a:r>
              <a:rPr lang="en-US" sz="2800" dirty="0">
                <a:solidFill>
                  <a:schemeClr val="tx1"/>
                </a:solidFill>
              </a:rPr>
              <a:t>Controlling for selection bias?</a:t>
            </a:r>
          </a:p>
          <a:p>
            <a:pPr marL="1035050" indent="-501650">
              <a:buFont typeface="+mj-lt"/>
              <a:buAutoNum type="arabicPeriod"/>
            </a:pPr>
            <a:r>
              <a:rPr lang="en-US" sz="2800" dirty="0">
                <a:solidFill>
                  <a:schemeClr val="tx1"/>
                </a:solidFill>
              </a:rPr>
              <a:t>Across moderators?</a:t>
            </a:r>
          </a:p>
          <a:p>
            <a:pPr marL="1035050" indent="-501650">
              <a:buFont typeface="+mj-lt"/>
              <a:buAutoNum type="arabicPeriod"/>
            </a:pPr>
            <a:r>
              <a:rPr lang="en-US" sz="2800" dirty="0">
                <a:solidFill>
                  <a:schemeClr val="tx1"/>
                </a:solidFill>
              </a:rPr>
              <a:t>Across covariates?</a:t>
            </a:r>
          </a:p>
        </p:txBody>
      </p:sp>
      <p:sp>
        <p:nvSpPr>
          <p:cNvPr id="7" name="Rectangle 6">
            <a:extLst>
              <a:ext uri="{FF2B5EF4-FFF2-40B4-BE49-F238E27FC236}">
                <a16:creationId xmlns:a16="http://schemas.microsoft.com/office/drawing/2014/main" id="{92BD3456-6E6E-A847-841D-CC803EAB198C}"/>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The Current Study</a:t>
            </a:r>
          </a:p>
        </p:txBody>
      </p:sp>
      <p:sp>
        <p:nvSpPr>
          <p:cNvPr id="8" name="Rectangle 7">
            <a:extLst>
              <a:ext uri="{FF2B5EF4-FFF2-40B4-BE49-F238E27FC236}">
                <a16:creationId xmlns:a16="http://schemas.microsoft.com/office/drawing/2014/main" id="{BD83D118-EC84-024F-8E04-BB56B4193681}"/>
              </a:ext>
            </a:extLst>
          </p:cNvPr>
          <p:cNvSpPr/>
          <p:nvPr/>
        </p:nvSpPr>
        <p:spPr>
          <a:xfrm>
            <a:off x="0" y="6201784"/>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Preregistration: https://</a:t>
            </a:r>
            <a:r>
              <a:rPr lang="en-US" sz="3600" b="1" dirty="0" err="1"/>
              <a:t>osf.io</a:t>
            </a:r>
            <a:r>
              <a:rPr lang="en-US" sz="3600" b="1" dirty="0"/>
              <a:t>/</a:t>
            </a:r>
            <a:r>
              <a:rPr lang="en-US" sz="3600" b="1" dirty="0" err="1"/>
              <a:t>tcysh</a:t>
            </a:r>
            <a:r>
              <a:rPr lang="en-US" sz="3600" b="1" dirty="0"/>
              <a:t> </a:t>
            </a:r>
          </a:p>
        </p:txBody>
      </p:sp>
    </p:spTree>
    <p:extLst>
      <p:ext uri="{BB962C8B-B14F-4D97-AF65-F5344CB8AC3E}">
        <p14:creationId xmlns:p14="http://schemas.microsoft.com/office/powerpoint/2010/main" val="34840232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a:solidFill>
                            <a:schemeClr val="bg1"/>
                          </a:solidFill>
                        </a:rPr>
                        <a:t>2 Methods</a:t>
                      </a:r>
                      <a:endParaRPr lang="en-US" sz="2800" b="1" dirty="0">
                        <a:solidFill>
                          <a:schemeClr val="bg1"/>
                        </a:solidFill>
                      </a:endParaRP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a:t>Propensity Score Matching</a:t>
                      </a:r>
                      <a:endParaRPr lang="en-US" sz="2000" b="1"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algn="l" fontAlgn="b"/>
                      <a:r>
                        <a:rPr lang="en-US" sz="2000" b="1" u="none" strike="noStrike" dirty="0">
                          <a:solidFill>
                            <a:schemeClr val="tx1"/>
                          </a:solidFill>
                          <a:effectLst/>
                        </a:rPr>
                        <a:t>IQ</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2" name="Rectangle 1">
            <a:extLst>
              <a:ext uri="{FF2B5EF4-FFF2-40B4-BE49-F238E27FC236}">
                <a16:creationId xmlns:a16="http://schemas.microsoft.com/office/drawing/2014/main" id="{4F12D420-C9F0-614B-A806-71570701B412}"/>
              </a:ext>
            </a:extLst>
          </p:cNvPr>
          <p:cNvSpPr/>
          <p:nvPr/>
        </p:nvSpPr>
        <p:spPr>
          <a:xfrm>
            <a:off x="-190501" y="585263"/>
            <a:ext cx="2959101"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CAB3B8-7915-7F47-AFFB-AF35B3B9A3AB}"/>
              </a:ext>
            </a:extLst>
          </p:cNvPr>
          <p:cNvSpPr/>
          <p:nvPr/>
        </p:nvSpPr>
        <p:spPr>
          <a:xfrm>
            <a:off x="2846914" y="559709"/>
            <a:ext cx="3249086"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69B750-B028-AB4E-ACCC-4A6786042F7C}"/>
              </a:ext>
            </a:extLst>
          </p:cNvPr>
          <p:cNvSpPr/>
          <p:nvPr/>
        </p:nvSpPr>
        <p:spPr>
          <a:xfrm>
            <a:off x="6096000" y="683747"/>
            <a:ext cx="2959101" cy="3473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036F07-B448-334D-A2FA-1631D76687D8}"/>
              </a:ext>
            </a:extLst>
          </p:cNvPr>
          <p:cNvSpPr/>
          <p:nvPr/>
        </p:nvSpPr>
        <p:spPr>
          <a:xfrm>
            <a:off x="9222314" y="551519"/>
            <a:ext cx="2959101"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5799F8-0A36-8841-9D04-DFD2FF07A345}"/>
              </a:ext>
            </a:extLst>
          </p:cNvPr>
          <p:cNvSpPr/>
          <p:nvPr/>
        </p:nvSpPr>
        <p:spPr>
          <a:xfrm>
            <a:off x="6096000" y="5091887"/>
            <a:ext cx="3115729" cy="1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5218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dirty="0">
                          <a:solidFill>
                            <a:schemeClr val="bg1"/>
                          </a:solidFill>
                        </a:rPr>
                        <a:t>2 Methods</a:t>
                      </a: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Propensity Score Matching</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algn="l" fontAlgn="b"/>
                      <a:r>
                        <a:rPr lang="en-US" sz="2000" b="1" u="none" strike="noStrike" dirty="0">
                          <a:solidFill>
                            <a:schemeClr val="tx1"/>
                          </a:solidFill>
                          <a:effectLst/>
                        </a:rPr>
                        <a:t>IQ / Cognitive Ability</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11" name="Rectangle 10">
            <a:extLst>
              <a:ext uri="{FF2B5EF4-FFF2-40B4-BE49-F238E27FC236}">
                <a16:creationId xmlns:a16="http://schemas.microsoft.com/office/drawing/2014/main" id="{97CAB3B8-7915-7F47-AFFB-AF35B3B9A3AB}"/>
              </a:ext>
            </a:extLst>
          </p:cNvPr>
          <p:cNvSpPr/>
          <p:nvPr/>
        </p:nvSpPr>
        <p:spPr>
          <a:xfrm>
            <a:off x="2846914" y="559709"/>
            <a:ext cx="3249086"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69B750-B028-AB4E-ACCC-4A6786042F7C}"/>
              </a:ext>
            </a:extLst>
          </p:cNvPr>
          <p:cNvSpPr/>
          <p:nvPr/>
        </p:nvSpPr>
        <p:spPr>
          <a:xfrm>
            <a:off x="6096000" y="683747"/>
            <a:ext cx="2959101" cy="3473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036F07-B448-334D-A2FA-1631D76687D8}"/>
              </a:ext>
            </a:extLst>
          </p:cNvPr>
          <p:cNvSpPr/>
          <p:nvPr/>
        </p:nvSpPr>
        <p:spPr>
          <a:xfrm>
            <a:off x="9222314" y="551519"/>
            <a:ext cx="2959101"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5799F8-0A36-8841-9D04-DFD2FF07A345}"/>
              </a:ext>
            </a:extLst>
          </p:cNvPr>
          <p:cNvSpPr/>
          <p:nvPr/>
        </p:nvSpPr>
        <p:spPr>
          <a:xfrm>
            <a:off x="6096000" y="5091887"/>
            <a:ext cx="3115729" cy="1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9419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dirty="0">
                          <a:solidFill>
                            <a:schemeClr val="bg1"/>
                          </a:solidFill>
                        </a:rPr>
                        <a:t>2 Methods</a:t>
                      </a: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Propensity Score Matching</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algn="l" fontAlgn="b"/>
                      <a:r>
                        <a:rPr lang="en-US" sz="2000" b="1" u="none" strike="noStrike" dirty="0">
                          <a:solidFill>
                            <a:schemeClr val="tx1"/>
                          </a:solidFill>
                          <a:effectLst/>
                        </a:rPr>
                        <a:t>IQ / Cognitive Ability</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12" name="Rectangle 11">
            <a:extLst>
              <a:ext uri="{FF2B5EF4-FFF2-40B4-BE49-F238E27FC236}">
                <a16:creationId xmlns:a16="http://schemas.microsoft.com/office/drawing/2014/main" id="{9D69B750-B028-AB4E-ACCC-4A6786042F7C}"/>
              </a:ext>
            </a:extLst>
          </p:cNvPr>
          <p:cNvSpPr/>
          <p:nvPr/>
        </p:nvSpPr>
        <p:spPr>
          <a:xfrm>
            <a:off x="6096000" y="683747"/>
            <a:ext cx="2959101" cy="3473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036F07-B448-334D-A2FA-1631D76687D8}"/>
              </a:ext>
            </a:extLst>
          </p:cNvPr>
          <p:cNvSpPr/>
          <p:nvPr/>
        </p:nvSpPr>
        <p:spPr>
          <a:xfrm>
            <a:off x="9222314" y="551519"/>
            <a:ext cx="2959101"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5799F8-0A36-8841-9D04-DFD2FF07A345}"/>
              </a:ext>
            </a:extLst>
          </p:cNvPr>
          <p:cNvSpPr/>
          <p:nvPr/>
        </p:nvSpPr>
        <p:spPr>
          <a:xfrm>
            <a:off x="6096000" y="5091887"/>
            <a:ext cx="3115729" cy="1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3753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dirty="0">
                          <a:solidFill>
                            <a:schemeClr val="bg1"/>
                          </a:solidFill>
                        </a:rPr>
                        <a:t>2 Methods</a:t>
                      </a: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Propensity Score Matching</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algn="l" fontAlgn="b"/>
                      <a:r>
                        <a:rPr lang="en-US" sz="2000" b="1" u="none" strike="noStrike" dirty="0">
                          <a:solidFill>
                            <a:schemeClr val="tx1"/>
                          </a:solidFill>
                          <a:effectLst/>
                        </a:rPr>
                        <a:t>IQ / Cognitive Ability</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13" name="Rectangle 12">
            <a:extLst>
              <a:ext uri="{FF2B5EF4-FFF2-40B4-BE49-F238E27FC236}">
                <a16:creationId xmlns:a16="http://schemas.microsoft.com/office/drawing/2014/main" id="{70036F07-B448-334D-A2FA-1631D76687D8}"/>
              </a:ext>
            </a:extLst>
          </p:cNvPr>
          <p:cNvSpPr/>
          <p:nvPr/>
        </p:nvSpPr>
        <p:spPr>
          <a:xfrm>
            <a:off x="9222314" y="551519"/>
            <a:ext cx="2959101"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5799F8-0A36-8841-9D04-DFD2FF07A345}"/>
              </a:ext>
            </a:extLst>
          </p:cNvPr>
          <p:cNvSpPr/>
          <p:nvPr/>
        </p:nvSpPr>
        <p:spPr>
          <a:xfrm>
            <a:off x="6096000" y="5091887"/>
            <a:ext cx="3115729" cy="1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7058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dirty="0">
                          <a:solidFill>
                            <a:schemeClr val="bg1"/>
                          </a:solidFill>
                        </a:rPr>
                        <a:t>2 Methods</a:t>
                      </a: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Propensity Score Matching</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IQ / Cognitive Ability</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14" name="Rectangle 13">
            <a:extLst>
              <a:ext uri="{FF2B5EF4-FFF2-40B4-BE49-F238E27FC236}">
                <a16:creationId xmlns:a16="http://schemas.microsoft.com/office/drawing/2014/main" id="{735799F8-0A36-8841-9D04-DFD2FF07A345}"/>
              </a:ext>
            </a:extLst>
          </p:cNvPr>
          <p:cNvSpPr/>
          <p:nvPr/>
        </p:nvSpPr>
        <p:spPr>
          <a:xfrm>
            <a:off x="6096000" y="5091887"/>
            <a:ext cx="3115729" cy="1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801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6BCBA09-237A-F4B3-1F71-01D9AD1B5C28}"/>
              </a:ext>
            </a:extLst>
          </p:cNvPr>
          <p:cNvSpPr/>
          <p:nvPr/>
        </p:nvSpPr>
        <p:spPr>
          <a:xfrm>
            <a:off x="657102" y="0"/>
            <a:ext cx="10877797" cy="1036268"/>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The Time Problem</a:t>
            </a:r>
          </a:p>
        </p:txBody>
      </p:sp>
      <p:sp>
        <p:nvSpPr>
          <p:cNvPr id="2" name="Rectangle 1">
            <a:extLst>
              <a:ext uri="{FF2B5EF4-FFF2-40B4-BE49-F238E27FC236}">
                <a16:creationId xmlns:a16="http://schemas.microsoft.com/office/drawing/2014/main" id="{02D3F744-2202-F341-99FF-37E7FA733DE6}"/>
              </a:ext>
            </a:extLst>
          </p:cNvPr>
          <p:cNvSpPr/>
          <p:nvPr/>
        </p:nvSpPr>
        <p:spPr>
          <a:xfrm>
            <a:off x="1595252" y="1214252"/>
            <a:ext cx="9001496" cy="442949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04BEB41C-F671-0A40-EBF0-AB11BBB71EBF}"/>
              </a:ext>
            </a:extLst>
          </p:cNvPr>
          <p:cNvSpPr/>
          <p:nvPr/>
        </p:nvSpPr>
        <p:spPr>
          <a:xfrm>
            <a:off x="1626920" y="1993184"/>
            <a:ext cx="8965871" cy="3623844"/>
          </a:xfrm>
          <a:custGeom>
            <a:avLst/>
            <a:gdLst>
              <a:gd name="connsiteX0" fmla="*/ 0 w 8965871"/>
              <a:gd name="connsiteY0" fmla="*/ 3623844 h 3623844"/>
              <a:gd name="connsiteX1" fmla="*/ 676894 w 8965871"/>
              <a:gd name="connsiteY1" fmla="*/ 2436311 h 3623844"/>
              <a:gd name="connsiteX2" fmla="*/ 1520042 w 8965871"/>
              <a:gd name="connsiteY2" fmla="*/ 2555064 h 3623844"/>
              <a:gd name="connsiteX3" fmla="*/ 2208811 w 8965871"/>
              <a:gd name="connsiteY3" fmla="*/ 1605038 h 3623844"/>
              <a:gd name="connsiteX4" fmla="*/ 3253839 w 8965871"/>
              <a:gd name="connsiteY4" fmla="*/ 1985049 h 3623844"/>
              <a:gd name="connsiteX5" fmla="*/ 5213268 w 8965871"/>
              <a:gd name="connsiteY5" fmla="*/ 797516 h 3623844"/>
              <a:gd name="connsiteX6" fmla="*/ 6626432 w 8965871"/>
              <a:gd name="connsiteY6" fmla="*/ 1094399 h 3623844"/>
              <a:gd name="connsiteX7" fmla="*/ 8360229 w 8965871"/>
              <a:gd name="connsiteY7" fmla="*/ 120623 h 3623844"/>
              <a:gd name="connsiteX8" fmla="*/ 8965871 w 8965871"/>
              <a:gd name="connsiteY8" fmla="*/ 25620 h 36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871" h="3623844">
                <a:moveTo>
                  <a:pt x="0" y="3623844"/>
                </a:moveTo>
                <a:cubicBezTo>
                  <a:pt x="211777" y="3119142"/>
                  <a:pt x="423554" y="2614441"/>
                  <a:pt x="676894" y="2436311"/>
                </a:cubicBezTo>
                <a:cubicBezTo>
                  <a:pt x="930234" y="2258181"/>
                  <a:pt x="1264723" y="2693609"/>
                  <a:pt x="1520042" y="2555064"/>
                </a:cubicBezTo>
                <a:cubicBezTo>
                  <a:pt x="1775361" y="2416519"/>
                  <a:pt x="1919845" y="1700040"/>
                  <a:pt x="2208811" y="1605038"/>
                </a:cubicBezTo>
                <a:cubicBezTo>
                  <a:pt x="2497777" y="1510036"/>
                  <a:pt x="2753096" y="2119636"/>
                  <a:pt x="3253839" y="1985049"/>
                </a:cubicBezTo>
                <a:cubicBezTo>
                  <a:pt x="3754582" y="1850462"/>
                  <a:pt x="4651169" y="945958"/>
                  <a:pt x="5213268" y="797516"/>
                </a:cubicBezTo>
                <a:cubicBezTo>
                  <a:pt x="5775367" y="649074"/>
                  <a:pt x="6101938" y="1207215"/>
                  <a:pt x="6626432" y="1094399"/>
                </a:cubicBezTo>
                <a:cubicBezTo>
                  <a:pt x="7150926" y="981583"/>
                  <a:pt x="7970323" y="298753"/>
                  <a:pt x="8360229" y="120623"/>
                </a:cubicBezTo>
                <a:cubicBezTo>
                  <a:pt x="8750135" y="-57507"/>
                  <a:pt x="8855035" y="9786"/>
                  <a:pt x="8965871" y="2562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2080D1-4E0A-41BF-B1E3-5F889DD58852}"/>
              </a:ext>
            </a:extLst>
          </p:cNvPr>
          <p:cNvSpPr/>
          <p:nvPr/>
        </p:nvSpPr>
        <p:spPr>
          <a:xfrm>
            <a:off x="5068784" y="5771407"/>
            <a:ext cx="2054431" cy="391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Time (Years)</a:t>
            </a:r>
          </a:p>
        </p:txBody>
      </p:sp>
      <p:sp>
        <p:nvSpPr>
          <p:cNvPr id="3" name="Oval 2">
            <a:extLst>
              <a:ext uri="{FF2B5EF4-FFF2-40B4-BE49-F238E27FC236}">
                <a16:creationId xmlns:a16="http://schemas.microsoft.com/office/drawing/2014/main" id="{269B680F-FCB7-9BD8-AF7C-F43C5D032B47}"/>
              </a:ext>
            </a:extLst>
          </p:cNvPr>
          <p:cNvSpPr/>
          <p:nvPr/>
        </p:nvSpPr>
        <p:spPr>
          <a:xfrm>
            <a:off x="2838202" y="4263242"/>
            <a:ext cx="486889" cy="49876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8ABDF93-AF4F-9A63-78A7-446DE86868B3}"/>
              </a:ext>
            </a:extLst>
          </p:cNvPr>
          <p:cNvCxnSpPr>
            <a:cxnSpLocks/>
            <a:stCxn id="3" idx="1"/>
            <a:endCxn id="13" idx="1"/>
          </p:cNvCxnSpPr>
          <p:nvPr/>
        </p:nvCxnSpPr>
        <p:spPr>
          <a:xfrm flipV="1">
            <a:off x="2909505" y="2083633"/>
            <a:ext cx="997477" cy="225265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1C5607-9231-3D73-8E4F-7FBA37413E4A}"/>
              </a:ext>
            </a:extLst>
          </p:cNvPr>
          <p:cNvCxnSpPr>
            <a:cxnSpLocks/>
            <a:stCxn id="3" idx="5"/>
          </p:cNvCxnSpPr>
          <p:nvPr/>
        </p:nvCxnSpPr>
        <p:spPr>
          <a:xfrm flipV="1">
            <a:off x="3253788" y="3237875"/>
            <a:ext cx="2754542" cy="1451089"/>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7418978-6F44-5459-3FB9-148EAF1D8A13}"/>
              </a:ext>
            </a:extLst>
          </p:cNvPr>
          <p:cNvSpPr/>
          <p:nvPr/>
        </p:nvSpPr>
        <p:spPr>
          <a:xfrm>
            <a:off x="3906982" y="929390"/>
            <a:ext cx="4202697" cy="2308485"/>
          </a:xfrm>
          <a:prstGeom prst="rect">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51DED6EC-4344-77C7-A9C5-6BCE3DC5FA5D}"/>
              </a:ext>
            </a:extLst>
          </p:cNvPr>
          <p:cNvSpPr/>
          <p:nvPr/>
        </p:nvSpPr>
        <p:spPr>
          <a:xfrm>
            <a:off x="3927423" y="1124262"/>
            <a:ext cx="4152275" cy="1903751"/>
          </a:xfrm>
          <a:custGeom>
            <a:avLst/>
            <a:gdLst>
              <a:gd name="connsiteX0" fmla="*/ 0 w 4152275"/>
              <a:gd name="connsiteY0" fmla="*/ 1349115 h 1903751"/>
              <a:gd name="connsiteX1" fmla="*/ 299803 w 4152275"/>
              <a:gd name="connsiteY1" fmla="*/ 614597 h 1903751"/>
              <a:gd name="connsiteX2" fmla="*/ 734518 w 4152275"/>
              <a:gd name="connsiteY2" fmla="*/ 1858781 h 1903751"/>
              <a:gd name="connsiteX3" fmla="*/ 824459 w 4152275"/>
              <a:gd name="connsiteY3" fmla="*/ 1199213 h 1903751"/>
              <a:gd name="connsiteX4" fmla="*/ 1139252 w 4152275"/>
              <a:gd name="connsiteY4" fmla="*/ 1199213 h 1903751"/>
              <a:gd name="connsiteX5" fmla="*/ 1319134 w 4152275"/>
              <a:gd name="connsiteY5" fmla="*/ 599607 h 1903751"/>
              <a:gd name="connsiteX6" fmla="*/ 1528997 w 4152275"/>
              <a:gd name="connsiteY6" fmla="*/ 1214204 h 1903751"/>
              <a:gd name="connsiteX7" fmla="*/ 1843790 w 4152275"/>
              <a:gd name="connsiteY7" fmla="*/ 0 h 1903751"/>
              <a:gd name="connsiteX8" fmla="*/ 2083633 w 4152275"/>
              <a:gd name="connsiteY8" fmla="*/ 1903751 h 1903751"/>
              <a:gd name="connsiteX9" fmla="*/ 2443397 w 4152275"/>
              <a:gd name="connsiteY9" fmla="*/ 1903751 h 1903751"/>
              <a:gd name="connsiteX10" fmla="*/ 2563318 w 4152275"/>
              <a:gd name="connsiteY10" fmla="*/ 1214204 h 1903751"/>
              <a:gd name="connsiteX11" fmla="*/ 2983043 w 4152275"/>
              <a:gd name="connsiteY11" fmla="*/ 1214204 h 1903751"/>
              <a:gd name="connsiteX12" fmla="*/ 3147934 w 4152275"/>
              <a:gd name="connsiteY12" fmla="*/ 599607 h 1903751"/>
              <a:gd name="connsiteX13" fmla="*/ 3387777 w 4152275"/>
              <a:gd name="connsiteY13" fmla="*/ 1244184 h 1903751"/>
              <a:gd name="connsiteX14" fmla="*/ 3612629 w 4152275"/>
              <a:gd name="connsiteY14" fmla="*/ 1888761 h 1903751"/>
              <a:gd name="connsiteX15" fmla="*/ 3927423 w 4152275"/>
              <a:gd name="connsiteY15" fmla="*/ 1214204 h 1903751"/>
              <a:gd name="connsiteX16" fmla="*/ 4152275 w 4152275"/>
              <a:gd name="connsiteY16" fmla="*/ 299804 h 19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2275" h="1903751">
                <a:moveTo>
                  <a:pt x="0" y="1349115"/>
                </a:moveTo>
                <a:lnTo>
                  <a:pt x="299803" y="614597"/>
                </a:lnTo>
                <a:lnTo>
                  <a:pt x="734518" y="1858781"/>
                </a:lnTo>
                <a:lnTo>
                  <a:pt x="824459" y="1199213"/>
                </a:lnTo>
                <a:lnTo>
                  <a:pt x="1139252" y="1199213"/>
                </a:lnTo>
                <a:lnTo>
                  <a:pt x="1319134" y="599607"/>
                </a:lnTo>
                <a:lnTo>
                  <a:pt x="1528997" y="1214204"/>
                </a:lnTo>
                <a:lnTo>
                  <a:pt x="1843790" y="0"/>
                </a:lnTo>
                <a:lnTo>
                  <a:pt x="2083633" y="1903751"/>
                </a:lnTo>
                <a:lnTo>
                  <a:pt x="2443397" y="1903751"/>
                </a:lnTo>
                <a:lnTo>
                  <a:pt x="2563318" y="1214204"/>
                </a:lnTo>
                <a:lnTo>
                  <a:pt x="2983043" y="1214204"/>
                </a:lnTo>
                <a:lnTo>
                  <a:pt x="3147934" y="599607"/>
                </a:lnTo>
                <a:lnTo>
                  <a:pt x="3387777" y="1244184"/>
                </a:lnTo>
                <a:lnTo>
                  <a:pt x="3612629" y="1888761"/>
                </a:lnTo>
                <a:lnTo>
                  <a:pt x="3927423" y="1214204"/>
                </a:lnTo>
                <a:lnTo>
                  <a:pt x="4152275" y="299804"/>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419EFE-69CB-FF21-1434-583C9846A820}"/>
              </a:ext>
            </a:extLst>
          </p:cNvPr>
          <p:cNvSpPr/>
          <p:nvPr/>
        </p:nvSpPr>
        <p:spPr>
          <a:xfrm>
            <a:off x="4976344" y="3257440"/>
            <a:ext cx="2054431" cy="39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Time (Days)</a:t>
            </a:r>
          </a:p>
        </p:txBody>
      </p:sp>
    </p:spTree>
    <p:extLst>
      <p:ext uri="{BB962C8B-B14F-4D97-AF65-F5344CB8AC3E}">
        <p14:creationId xmlns:p14="http://schemas.microsoft.com/office/powerpoint/2010/main" val="11682852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dirty="0">
                          <a:solidFill>
                            <a:schemeClr val="bg1"/>
                          </a:solidFill>
                        </a:rPr>
                        <a:t>2 Methods</a:t>
                      </a: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Propensity Score Matching</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IQ / Cognitive Ability</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11" name="Rectangle 10">
            <a:extLst>
              <a:ext uri="{FF2B5EF4-FFF2-40B4-BE49-F238E27FC236}">
                <a16:creationId xmlns:a16="http://schemas.microsoft.com/office/drawing/2014/main" id="{82536841-15C7-9141-9182-FB83AC19BD39}"/>
              </a:ext>
            </a:extLst>
          </p:cNvPr>
          <p:cNvSpPr/>
          <p:nvPr/>
        </p:nvSpPr>
        <p:spPr>
          <a:xfrm>
            <a:off x="6096000" y="5380892"/>
            <a:ext cx="3118338" cy="469579"/>
          </a:xfrm>
          <a:prstGeom prst="rect">
            <a:avLst/>
          </a:prstGeom>
          <a:solidFill>
            <a:srgbClr val="FFFFFF">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257526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grpSp>
        <p:nvGrpSpPr>
          <p:cNvPr id="47" name="Group 46">
            <a:extLst>
              <a:ext uri="{FF2B5EF4-FFF2-40B4-BE49-F238E27FC236}">
                <a16:creationId xmlns:a16="http://schemas.microsoft.com/office/drawing/2014/main" id="{99E0F84E-7723-AB44-A89B-93D371501EA7}"/>
              </a:ext>
            </a:extLst>
          </p:cNvPr>
          <p:cNvGrpSpPr/>
          <p:nvPr/>
        </p:nvGrpSpPr>
        <p:grpSpPr>
          <a:xfrm>
            <a:off x="1277649" y="3452659"/>
            <a:ext cx="4690971" cy="3348374"/>
            <a:chOff x="224528" y="3682270"/>
            <a:chExt cx="4690971" cy="3348374"/>
          </a:xfrm>
        </p:grpSpPr>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3"/>
            <a:stretch>
              <a:fillRect/>
            </a:stretch>
          </p:blipFill>
          <p:spPr>
            <a:xfrm>
              <a:off x="1592983" y="3682270"/>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3">
              <a:duotone>
                <a:schemeClr val="bg2">
                  <a:shade val="45000"/>
                  <a:satMod val="135000"/>
                </a:schemeClr>
                <a:prstClr val="white"/>
              </a:duotone>
            </a:blip>
            <a:stretch>
              <a:fillRect/>
            </a:stretch>
          </p:blipFill>
          <p:spPr>
            <a:xfrm>
              <a:off x="2244337" y="3826320"/>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3">
              <a:lum bright="70000" contrast="-70000"/>
            </a:blip>
            <a:stretch>
              <a:fillRect/>
            </a:stretch>
          </p:blipFill>
          <p:spPr>
            <a:xfrm>
              <a:off x="875881" y="3826320"/>
              <a:ext cx="2019809" cy="2023110"/>
            </a:xfrm>
            <a:prstGeom prst="rect">
              <a:avLst/>
            </a:prstGeom>
          </p:spPr>
        </p:pic>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3">
              <a:duotone>
                <a:schemeClr val="accent3">
                  <a:shade val="45000"/>
                  <a:satMod val="135000"/>
                </a:schemeClr>
                <a:prstClr val="white"/>
              </a:duotone>
            </a:blip>
            <a:stretch>
              <a:fillRect/>
            </a:stretch>
          </p:blipFill>
          <p:spPr>
            <a:xfrm>
              <a:off x="224528" y="4090414"/>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3">
              <a:duotone>
                <a:schemeClr val="accent3">
                  <a:shade val="45000"/>
                  <a:satMod val="135000"/>
                </a:schemeClr>
                <a:prstClr val="white"/>
              </a:duotone>
            </a:blip>
            <a:stretch>
              <a:fillRect/>
            </a:stretch>
          </p:blipFill>
          <p:spPr>
            <a:xfrm>
              <a:off x="2895690" y="4090414"/>
              <a:ext cx="2019809" cy="2023110"/>
            </a:xfrm>
            <a:prstGeom prst="rect">
              <a:avLst/>
            </a:prstGeom>
          </p:spPr>
        </p:pic>
        <p:pic>
          <p:nvPicPr>
            <p:cNvPr id="41" name="Picture 40">
              <a:extLst>
                <a:ext uri="{FF2B5EF4-FFF2-40B4-BE49-F238E27FC236}">
                  <a16:creationId xmlns:a16="http://schemas.microsoft.com/office/drawing/2014/main" id="{D73FA82C-EBF8-EB45-948E-ADD7FC22DAD1}"/>
                </a:ext>
              </a:extLst>
            </p:cNvPr>
            <p:cNvPicPr>
              <a:picLocks noChangeAspect="1"/>
            </p:cNvPicPr>
            <p:nvPr/>
          </p:nvPicPr>
          <p:blipFill>
            <a:blip r:embed="rId3">
              <a:duotone>
                <a:schemeClr val="bg2">
                  <a:shade val="45000"/>
                  <a:satMod val="135000"/>
                </a:schemeClr>
                <a:prstClr val="white"/>
              </a:duotone>
            </a:blip>
            <a:stretch>
              <a:fillRect/>
            </a:stretch>
          </p:blipFill>
          <p:spPr>
            <a:xfrm>
              <a:off x="1141016" y="4327359"/>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3">
              <a:lum bright="70000" contrast="-70000"/>
            </a:blip>
            <a:stretch>
              <a:fillRect/>
            </a:stretch>
          </p:blipFill>
          <p:spPr>
            <a:xfrm>
              <a:off x="1951533" y="4354508"/>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2509472" y="4693825"/>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3"/>
            <a:stretch>
              <a:fillRect/>
            </a:stretch>
          </p:blipFill>
          <p:spPr>
            <a:xfrm>
              <a:off x="646577" y="4666676"/>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3">
              <a:lum bright="70000" contrast="-70000"/>
            </a:blip>
            <a:stretch>
              <a:fillRect/>
            </a:stretch>
          </p:blipFill>
          <p:spPr>
            <a:xfrm>
              <a:off x="1244614" y="4969922"/>
              <a:ext cx="2019809" cy="2023110"/>
            </a:xfrm>
            <a:prstGeom prst="rect">
              <a:avLst/>
            </a:prstGeom>
          </p:spPr>
        </p:pic>
        <p:pic>
          <p:nvPicPr>
            <p:cNvPr id="46" name="Picture 45">
              <a:extLst>
                <a:ext uri="{FF2B5EF4-FFF2-40B4-BE49-F238E27FC236}">
                  <a16:creationId xmlns:a16="http://schemas.microsoft.com/office/drawing/2014/main" id="{A6B73952-D375-6342-A75F-C3482398A0A6}"/>
                </a:ext>
              </a:extLst>
            </p:cNvPr>
            <p:cNvPicPr>
              <a:picLocks noChangeAspect="1"/>
            </p:cNvPicPr>
            <p:nvPr/>
          </p:nvPicPr>
          <p:blipFill>
            <a:blip r:embed="rId3">
              <a:duotone>
                <a:schemeClr val="accent3">
                  <a:shade val="45000"/>
                  <a:satMod val="135000"/>
                </a:schemeClr>
                <a:prstClr val="white"/>
              </a:duotone>
            </a:blip>
            <a:stretch>
              <a:fillRect/>
            </a:stretch>
          </p:blipFill>
          <p:spPr>
            <a:xfrm>
              <a:off x="1903701" y="5007534"/>
              <a:ext cx="2019809" cy="2023110"/>
            </a:xfrm>
            <a:prstGeom prst="rect">
              <a:avLst/>
            </a:prstGeom>
          </p:spPr>
        </p:pic>
      </p:grpSp>
      <p:grpSp>
        <p:nvGrpSpPr>
          <p:cNvPr id="48" name="Group 47">
            <a:extLst>
              <a:ext uri="{FF2B5EF4-FFF2-40B4-BE49-F238E27FC236}">
                <a16:creationId xmlns:a16="http://schemas.microsoft.com/office/drawing/2014/main" id="{CAACC611-C561-2C46-AD0F-61F471EA5604}"/>
              </a:ext>
            </a:extLst>
          </p:cNvPr>
          <p:cNvGrpSpPr/>
          <p:nvPr/>
        </p:nvGrpSpPr>
        <p:grpSpPr>
          <a:xfrm>
            <a:off x="6233755" y="3452659"/>
            <a:ext cx="4690971" cy="3348374"/>
            <a:chOff x="224528" y="3682270"/>
            <a:chExt cx="4690971" cy="3348374"/>
          </a:xfrm>
        </p:grpSpPr>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3">
              <a:duotone>
                <a:schemeClr val="accent5">
                  <a:shade val="45000"/>
                  <a:satMod val="135000"/>
                </a:schemeClr>
                <a:prstClr val="white"/>
              </a:duotone>
            </a:blip>
            <a:stretch>
              <a:fillRect/>
            </a:stretch>
          </p:blipFill>
          <p:spPr>
            <a:xfrm>
              <a:off x="1592983" y="3682270"/>
              <a:ext cx="2019809" cy="2023110"/>
            </a:xfrm>
            <a:prstGeom prst="rect">
              <a:avLst/>
            </a:prstGeom>
          </p:spPr>
        </p:pic>
        <p:pic>
          <p:nvPicPr>
            <p:cNvPr id="50" name="Picture 49">
              <a:extLst>
                <a:ext uri="{FF2B5EF4-FFF2-40B4-BE49-F238E27FC236}">
                  <a16:creationId xmlns:a16="http://schemas.microsoft.com/office/drawing/2014/main" id="{04CE9C85-4C90-E547-B944-DDC3A813EAF1}"/>
                </a:ext>
              </a:extLst>
            </p:cNvPr>
            <p:cNvPicPr>
              <a:picLocks noChangeAspect="1"/>
            </p:cNvPicPr>
            <p:nvPr/>
          </p:nvPicPr>
          <p:blipFill>
            <a:blip r:embed="rId3">
              <a:duotone>
                <a:schemeClr val="accent6">
                  <a:shade val="45000"/>
                  <a:satMod val="135000"/>
                </a:schemeClr>
                <a:prstClr val="white"/>
              </a:duotone>
            </a:blip>
            <a:stretch>
              <a:fillRect/>
            </a:stretch>
          </p:blipFill>
          <p:spPr>
            <a:xfrm>
              <a:off x="2244337" y="3826320"/>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3">
              <a:duotone>
                <a:schemeClr val="accent6">
                  <a:shade val="45000"/>
                  <a:satMod val="135000"/>
                </a:schemeClr>
                <a:prstClr val="white"/>
              </a:duotone>
            </a:blip>
            <a:stretch>
              <a:fillRect/>
            </a:stretch>
          </p:blipFill>
          <p:spPr>
            <a:xfrm>
              <a:off x="875881" y="3826320"/>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3">
              <a:duotone>
                <a:schemeClr val="accent1">
                  <a:shade val="45000"/>
                  <a:satMod val="135000"/>
                </a:schemeClr>
                <a:prstClr val="white"/>
              </a:duotone>
            </a:blip>
            <a:stretch>
              <a:fillRect/>
            </a:stretch>
          </p:blipFill>
          <p:spPr>
            <a:xfrm>
              <a:off x="224528" y="4090414"/>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3">
              <a:duotone>
                <a:schemeClr val="accent1">
                  <a:shade val="45000"/>
                  <a:satMod val="135000"/>
                </a:schemeClr>
                <a:prstClr val="white"/>
              </a:duotone>
            </a:blip>
            <a:stretch>
              <a:fillRect/>
            </a:stretch>
          </p:blipFill>
          <p:spPr>
            <a:xfrm>
              <a:off x="2895690" y="4090414"/>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3">
              <a:duotone>
                <a:schemeClr val="accent1">
                  <a:shade val="45000"/>
                  <a:satMod val="135000"/>
                </a:schemeClr>
                <a:prstClr val="white"/>
              </a:duotone>
            </a:blip>
            <a:stretch>
              <a:fillRect/>
            </a:stretch>
          </p:blipFill>
          <p:spPr>
            <a:xfrm>
              <a:off x="1141016" y="4327359"/>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3">
              <a:duotone>
                <a:schemeClr val="accent4">
                  <a:shade val="45000"/>
                  <a:satMod val="135000"/>
                </a:schemeClr>
                <a:prstClr val="white"/>
              </a:duotone>
            </a:blip>
            <a:stretch>
              <a:fillRect/>
            </a:stretch>
          </p:blipFill>
          <p:spPr>
            <a:xfrm>
              <a:off x="1951533" y="4354508"/>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2509472" y="4693825"/>
              <a:ext cx="2019809" cy="2023110"/>
            </a:xfrm>
            <a:prstGeom prst="rect">
              <a:avLst/>
            </a:prstGeom>
          </p:spPr>
        </p:pic>
        <p:pic>
          <p:nvPicPr>
            <p:cNvPr id="57" name="Picture 56">
              <a:extLst>
                <a:ext uri="{FF2B5EF4-FFF2-40B4-BE49-F238E27FC236}">
                  <a16:creationId xmlns:a16="http://schemas.microsoft.com/office/drawing/2014/main" id="{9CA13C10-131A-D04D-908B-4F1C042004EF}"/>
                </a:ext>
              </a:extLst>
            </p:cNvPr>
            <p:cNvPicPr>
              <a:picLocks noChangeAspect="1"/>
            </p:cNvPicPr>
            <p:nvPr/>
          </p:nvPicPr>
          <p:blipFill>
            <a:blip r:embed="rId3">
              <a:duotone>
                <a:schemeClr val="accent4">
                  <a:shade val="45000"/>
                  <a:satMod val="135000"/>
                </a:schemeClr>
                <a:prstClr val="white"/>
              </a:duotone>
            </a:blip>
            <a:stretch>
              <a:fillRect/>
            </a:stretch>
          </p:blipFill>
          <p:spPr>
            <a:xfrm>
              <a:off x="646577" y="4666676"/>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3">
              <a:duotone>
                <a:schemeClr val="accent2">
                  <a:shade val="45000"/>
                  <a:satMod val="135000"/>
                </a:schemeClr>
                <a:prstClr val="white"/>
              </a:duotone>
            </a:blip>
            <a:stretch>
              <a:fillRect/>
            </a:stretch>
          </p:blipFill>
          <p:spPr>
            <a:xfrm>
              <a:off x="1244614" y="4969922"/>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3">
              <a:duotone>
                <a:schemeClr val="accent6">
                  <a:shade val="45000"/>
                  <a:satMod val="135000"/>
                </a:schemeClr>
                <a:prstClr val="white"/>
              </a:duotone>
            </a:blip>
            <a:stretch>
              <a:fillRect/>
            </a:stretch>
          </p:blipFill>
          <p:spPr>
            <a:xfrm>
              <a:off x="1903701" y="5007534"/>
              <a:ext cx="2019809" cy="2023110"/>
            </a:xfrm>
            <a:prstGeom prst="rect">
              <a:avLst/>
            </a:prstGeom>
          </p:spPr>
        </p:pic>
      </p:grpSp>
      <p:sp>
        <p:nvSpPr>
          <p:cNvPr id="2" name="TextBox 1">
            <a:extLst>
              <a:ext uri="{FF2B5EF4-FFF2-40B4-BE49-F238E27FC236}">
                <a16:creationId xmlns:a16="http://schemas.microsoft.com/office/drawing/2014/main" id="{B98BFCDF-D1C8-FA4B-AC9B-6A4AC742175E}"/>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
        <p:nvSpPr>
          <p:cNvPr id="3" name="Rectangle 2">
            <a:extLst>
              <a:ext uri="{FF2B5EF4-FFF2-40B4-BE49-F238E27FC236}">
                <a16:creationId xmlns:a16="http://schemas.microsoft.com/office/drawing/2014/main" id="{5119C5FD-1663-CE48-A6AC-984BC0479392}"/>
              </a:ext>
            </a:extLst>
          </p:cNvPr>
          <p:cNvSpPr/>
          <p:nvPr/>
        </p:nvSpPr>
        <p:spPr>
          <a:xfrm>
            <a:off x="2729491" y="1380226"/>
            <a:ext cx="6627546" cy="1640221"/>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Propensity Score Matching</a:t>
            </a:r>
          </a:p>
        </p:txBody>
      </p:sp>
    </p:spTree>
    <p:extLst>
      <p:ext uri="{BB962C8B-B14F-4D97-AF65-F5344CB8AC3E}">
        <p14:creationId xmlns:p14="http://schemas.microsoft.com/office/powerpoint/2010/main" val="79646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2">
            <a:duotone>
              <a:schemeClr val="accent3">
                <a:shade val="45000"/>
                <a:satMod val="135000"/>
              </a:schemeClr>
              <a:prstClr val="white"/>
            </a:duotone>
          </a:blip>
          <a:stretch>
            <a:fillRect/>
          </a:stretch>
        </p:blipFill>
        <p:spPr>
          <a:xfrm>
            <a:off x="1277649" y="3860803"/>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1" name="Picture 40">
            <a:extLst>
              <a:ext uri="{FF2B5EF4-FFF2-40B4-BE49-F238E27FC236}">
                <a16:creationId xmlns:a16="http://schemas.microsoft.com/office/drawing/2014/main" id="{D73FA82C-EBF8-EB45-948E-ADD7FC22DAD1}"/>
              </a:ext>
            </a:extLst>
          </p:cNvPr>
          <p:cNvPicPr>
            <a:picLocks noChangeAspect="1"/>
          </p:cNvPicPr>
          <p:nvPr/>
        </p:nvPicPr>
        <p:blipFill>
          <a:blip r:embed="rId2">
            <a:duotone>
              <a:schemeClr val="bg2">
                <a:shade val="45000"/>
                <a:satMod val="135000"/>
              </a:schemeClr>
              <a:prstClr val="white"/>
            </a:duotone>
          </a:blip>
          <a:stretch>
            <a:fillRect/>
          </a:stretch>
        </p:blipFill>
        <p:spPr>
          <a:xfrm>
            <a:off x="2194137" y="4097748"/>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3004654" y="4124897"/>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6" name="Picture 45">
            <a:extLst>
              <a:ext uri="{FF2B5EF4-FFF2-40B4-BE49-F238E27FC236}">
                <a16:creationId xmlns:a16="http://schemas.microsoft.com/office/drawing/2014/main" id="{A6B73952-D375-6342-A75F-C3482398A0A6}"/>
              </a:ext>
            </a:extLst>
          </p:cNvPr>
          <p:cNvPicPr>
            <a:picLocks noChangeAspect="1"/>
          </p:cNvPicPr>
          <p:nvPr/>
        </p:nvPicPr>
        <p:blipFill>
          <a:blip r:embed="rId2">
            <a:duotone>
              <a:schemeClr val="accent3">
                <a:shade val="45000"/>
                <a:satMod val="135000"/>
              </a:schemeClr>
              <a:prstClr val="white"/>
            </a:duotone>
          </a:blip>
          <a:stretch>
            <a:fillRect/>
          </a:stretch>
        </p:blipFill>
        <p:spPr>
          <a:xfrm>
            <a:off x="4014558" y="1332287"/>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0" name="Picture 49">
            <a:extLst>
              <a:ext uri="{FF2B5EF4-FFF2-40B4-BE49-F238E27FC236}">
                <a16:creationId xmlns:a16="http://schemas.microsoft.com/office/drawing/2014/main" id="{04CE9C85-4C90-E547-B944-DDC3A813EAF1}"/>
              </a:ext>
            </a:extLst>
          </p:cNvPr>
          <p:cNvPicPr>
            <a:picLocks noChangeAspect="1"/>
          </p:cNvPicPr>
          <p:nvPr/>
        </p:nvPicPr>
        <p:blipFill>
          <a:blip r:embed="rId2">
            <a:duotone>
              <a:schemeClr val="accent6">
                <a:shade val="45000"/>
                <a:satMod val="135000"/>
              </a:schemeClr>
              <a:prstClr val="white"/>
            </a:duotone>
          </a:blip>
          <a:stretch>
            <a:fillRect/>
          </a:stretch>
        </p:blipFill>
        <p:spPr>
          <a:xfrm>
            <a:off x="8253564" y="359670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2">
            <a:duotone>
              <a:schemeClr val="accent1">
                <a:shade val="45000"/>
                <a:satMod val="135000"/>
              </a:schemeClr>
              <a:prstClr val="white"/>
            </a:duotone>
          </a:blip>
          <a:stretch>
            <a:fillRect/>
          </a:stretch>
        </p:blipFill>
        <p:spPr>
          <a:xfrm>
            <a:off x="7150243" y="4097748"/>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518699" y="4464214"/>
            <a:ext cx="2019809" cy="2023110"/>
          </a:xfrm>
          <a:prstGeom prst="rect">
            <a:avLst/>
          </a:prstGeom>
        </p:spPr>
      </p:pic>
      <p:pic>
        <p:nvPicPr>
          <p:cNvPr id="57" name="Picture 56">
            <a:extLst>
              <a:ext uri="{FF2B5EF4-FFF2-40B4-BE49-F238E27FC236}">
                <a16:creationId xmlns:a16="http://schemas.microsoft.com/office/drawing/2014/main" id="{9CA13C10-131A-D04D-908B-4F1C042004EF}"/>
              </a:ext>
            </a:extLst>
          </p:cNvPr>
          <p:cNvPicPr>
            <a:picLocks noChangeAspect="1"/>
          </p:cNvPicPr>
          <p:nvPr/>
        </p:nvPicPr>
        <p:blipFill>
          <a:blip r:embed="rId2">
            <a:duotone>
              <a:schemeClr val="accent4">
                <a:shade val="45000"/>
                <a:satMod val="135000"/>
              </a:schemeClr>
              <a:prstClr val="white"/>
            </a:duotone>
          </a:blip>
          <a:stretch>
            <a:fillRect/>
          </a:stretch>
        </p:blipFill>
        <p:spPr>
          <a:xfrm>
            <a:off x="6092790" y="1366482"/>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sp>
        <p:nvSpPr>
          <p:cNvPr id="2" name="TextBox 1">
            <a:extLst>
              <a:ext uri="{FF2B5EF4-FFF2-40B4-BE49-F238E27FC236}">
                <a16:creationId xmlns:a16="http://schemas.microsoft.com/office/drawing/2014/main" id="{72A88734-4F1D-B449-B858-46FDA0D26CAB}"/>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.2</a:t>
            </a:r>
          </a:p>
        </p:txBody>
      </p:sp>
      <p:sp>
        <p:nvSpPr>
          <p:cNvPr id="27" name="TextBox 26">
            <a:extLst>
              <a:ext uri="{FF2B5EF4-FFF2-40B4-BE49-F238E27FC236}">
                <a16:creationId xmlns:a16="http://schemas.microsoft.com/office/drawing/2014/main" id="{DFF0A7D6-701A-9A4B-B9BE-71F97A45208E}"/>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31661649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D73FA82C-EBF8-EB45-948E-ADD7FC22DAD1}"/>
              </a:ext>
            </a:extLst>
          </p:cNvPr>
          <p:cNvPicPr>
            <a:picLocks noChangeAspect="1"/>
          </p:cNvPicPr>
          <p:nvPr/>
        </p:nvPicPr>
        <p:blipFill>
          <a:blip r:embed="rId2">
            <a:duotone>
              <a:schemeClr val="bg2">
                <a:shade val="45000"/>
                <a:satMod val="135000"/>
              </a:schemeClr>
              <a:prstClr val="white"/>
            </a:duotone>
          </a:blip>
          <a:stretch>
            <a:fillRect/>
          </a:stretch>
        </p:blipFill>
        <p:spPr>
          <a:xfrm>
            <a:off x="4014558" y="1332287"/>
            <a:ext cx="2019809" cy="2023110"/>
          </a:xfrm>
          <a:prstGeom prst="rect">
            <a:avLst/>
          </a:prstGeom>
        </p:spPr>
      </p:pic>
      <p:pic>
        <p:nvPicPr>
          <p:cNvPr id="50" name="Picture 49">
            <a:extLst>
              <a:ext uri="{FF2B5EF4-FFF2-40B4-BE49-F238E27FC236}">
                <a16:creationId xmlns:a16="http://schemas.microsoft.com/office/drawing/2014/main" id="{04CE9C85-4C90-E547-B944-DDC3A813EAF1}"/>
              </a:ext>
            </a:extLst>
          </p:cNvPr>
          <p:cNvPicPr>
            <a:picLocks noChangeAspect="1"/>
          </p:cNvPicPr>
          <p:nvPr/>
        </p:nvPicPr>
        <p:blipFill>
          <a:blip r:embed="rId2">
            <a:duotone>
              <a:schemeClr val="accent6">
                <a:shade val="45000"/>
                <a:satMod val="135000"/>
              </a:schemeClr>
              <a:prstClr val="white"/>
            </a:duotone>
          </a:blip>
          <a:stretch>
            <a:fillRect/>
          </a:stretch>
        </p:blipFill>
        <p:spPr>
          <a:xfrm>
            <a:off x="6102684" y="1366482"/>
            <a:ext cx="2019809" cy="2023110"/>
          </a:xfrm>
          <a:prstGeom prst="rect">
            <a:avLst/>
          </a:prstGeom>
        </p:spPr>
      </p:pic>
      <p:sp>
        <p:nvSpPr>
          <p:cNvPr id="30" name="TextBox 29">
            <a:extLst>
              <a:ext uri="{FF2B5EF4-FFF2-40B4-BE49-F238E27FC236}">
                <a16:creationId xmlns:a16="http://schemas.microsoft.com/office/drawing/2014/main" id="{A3EEA89E-084A-3A45-A694-FB9755D49261}"/>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.6</a:t>
            </a:r>
          </a:p>
        </p:txBody>
      </p:sp>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2">
            <a:duotone>
              <a:schemeClr val="accent3">
                <a:shade val="45000"/>
                <a:satMod val="135000"/>
              </a:schemeClr>
              <a:prstClr val="white"/>
            </a:duotone>
          </a:blip>
          <a:stretch>
            <a:fillRect/>
          </a:stretch>
        </p:blipFill>
        <p:spPr>
          <a:xfrm>
            <a:off x="1277649" y="3860803"/>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3004654" y="4124897"/>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2">
            <a:duotone>
              <a:schemeClr val="accent1">
                <a:shade val="45000"/>
                <a:satMod val="135000"/>
              </a:schemeClr>
              <a:prstClr val="white"/>
            </a:duotone>
          </a:blip>
          <a:stretch>
            <a:fillRect/>
          </a:stretch>
        </p:blipFill>
        <p:spPr>
          <a:xfrm>
            <a:off x="7150243" y="4097748"/>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518699" y="4464214"/>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grpSp>
        <p:nvGrpSpPr>
          <p:cNvPr id="29" name="Group 28">
            <a:extLst>
              <a:ext uri="{FF2B5EF4-FFF2-40B4-BE49-F238E27FC236}">
                <a16:creationId xmlns:a16="http://schemas.microsoft.com/office/drawing/2014/main" id="{90289120-04BC-4F4C-A27A-10781DD8D14D}"/>
              </a:ext>
            </a:extLst>
          </p:cNvPr>
          <p:cNvGrpSpPr/>
          <p:nvPr/>
        </p:nvGrpSpPr>
        <p:grpSpPr>
          <a:xfrm>
            <a:off x="-212728" y="119827"/>
            <a:ext cx="2500281" cy="1246655"/>
            <a:chOff x="-800583" y="1083186"/>
            <a:chExt cx="4098041" cy="2057305"/>
          </a:xfrm>
        </p:grpSpPr>
        <p:pic>
          <p:nvPicPr>
            <p:cNvPr id="31" name="Picture 30">
              <a:extLst>
                <a:ext uri="{FF2B5EF4-FFF2-40B4-BE49-F238E27FC236}">
                  <a16:creationId xmlns:a16="http://schemas.microsoft.com/office/drawing/2014/main" id="{3D00215B-FECD-0140-9EFD-BCA7966FDC09}"/>
                </a:ext>
              </a:extLst>
            </p:cNvPr>
            <p:cNvPicPr>
              <a:picLocks noChangeAspect="1"/>
            </p:cNvPicPr>
            <p:nvPr/>
          </p:nvPicPr>
          <p:blipFill>
            <a:blip r:embed="rId2">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32" name="Picture 31">
              <a:extLst>
                <a:ext uri="{FF2B5EF4-FFF2-40B4-BE49-F238E27FC236}">
                  <a16:creationId xmlns:a16="http://schemas.microsoft.com/office/drawing/2014/main" id="{DC137AE4-AB9D-524B-B8C1-18F848F858F6}"/>
                </a:ext>
              </a:extLst>
            </p:cNvPr>
            <p:cNvPicPr>
              <a:picLocks noChangeAspect="1"/>
            </p:cNvPicPr>
            <p:nvPr/>
          </p:nvPicPr>
          <p:blipFill>
            <a:blip r:embed="rId2">
              <a:duotone>
                <a:schemeClr val="accent4">
                  <a:shade val="45000"/>
                  <a:satMod val="135000"/>
                </a:schemeClr>
                <a:prstClr val="white"/>
              </a:duotone>
            </a:blip>
            <a:stretch>
              <a:fillRect/>
            </a:stretch>
          </p:blipFill>
          <p:spPr>
            <a:xfrm>
              <a:off x="1277649" y="1117381"/>
              <a:ext cx="2019809" cy="2023110"/>
            </a:xfrm>
            <a:prstGeom prst="rect">
              <a:avLst/>
            </a:prstGeom>
          </p:spPr>
        </p:pic>
        <p:sp>
          <p:nvSpPr>
            <p:cNvPr id="34" name="TextBox 33">
              <a:extLst>
                <a:ext uri="{FF2B5EF4-FFF2-40B4-BE49-F238E27FC236}">
                  <a16:creationId xmlns:a16="http://schemas.microsoft.com/office/drawing/2014/main" id="{037C9D53-5DCC-E844-9330-F06FBB730176}"/>
                </a:ext>
              </a:extLst>
            </p:cNvPr>
            <p:cNvSpPr txBox="1"/>
            <p:nvPr/>
          </p:nvSpPr>
          <p:spPr>
            <a:xfrm>
              <a:off x="597085" y="1898103"/>
              <a:ext cx="1302706" cy="507912"/>
            </a:xfrm>
            <a:prstGeom prst="rect">
              <a:avLst/>
            </a:prstGeom>
            <a:noFill/>
          </p:spPr>
          <p:txBody>
            <a:bodyPr wrap="square" rtlCol="0">
              <a:spAutoFit/>
            </a:bodyPr>
            <a:lstStyle/>
            <a:p>
              <a:pPr algn="ctr"/>
              <a:r>
                <a:rPr lang="en-US" sz="1400" b="1" dirty="0"/>
                <a:t>PS = .2</a:t>
              </a:r>
            </a:p>
          </p:txBody>
        </p:sp>
      </p:grpSp>
      <p:sp>
        <p:nvSpPr>
          <p:cNvPr id="46" name="TextBox 45">
            <a:extLst>
              <a:ext uri="{FF2B5EF4-FFF2-40B4-BE49-F238E27FC236}">
                <a16:creationId xmlns:a16="http://schemas.microsoft.com/office/drawing/2014/main" id="{9810C52C-3F8B-1B4E-9A16-0CCF9C77A640}"/>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40284997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2">
            <a:duotone>
              <a:schemeClr val="accent3">
                <a:shade val="45000"/>
                <a:satMod val="135000"/>
              </a:schemeClr>
              <a:prstClr val="white"/>
            </a:duotone>
          </a:blip>
          <a:stretch>
            <a:fillRect/>
          </a:stretch>
        </p:blipFill>
        <p:spPr>
          <a:xfrm>
            <a:off x="4014558" y="1314442"/>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2">
            <a:duotone>
              <a:schemeClr val="accent1">
                <a:shade val="45000"/>
                <a:satMod val="135000"/>
              </a:schemeClr>
              <a:prstClr val="white"/>
            </a:duotone>
          </a:blip>
          <a:stretch>
            <a:fillRect/>
          </a:stretch>
        </p:blipFill>
        <p:spPr>
          <a:xfrm>
            <a:off x="6094546" y="1357524"/>
            <a:ext cx="2019809" cy="2023110"/>
          </a:xfrm>
          <a:prstGeom prst="rect">
            <a:avLst/>
          </a:prstGeom>
        </p:spPr>
      </p:pic>
      <p:sp>
        <p:nvSpPr>
          <p:cNvPr id="60" name="TextBox 59">
            <a:extLst>
              <a:ext uri="{FF2B5EF4-FFF2-40B4-BE49-F238E27FC236}">
                <a16:creationId xmlns:a16="http://schemas.microsoft.com/office/drawing/2014/main" id="{E1744B82-C907-574C-BD1D-34E3D7073770}"/>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.9</a:t>
            </a:r>
          </a:p>
        </p:txBody>
      </p:sp>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3004654" y="4124897"/>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518699" y="4464214"/>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pic>
        <p:nvPicPr>
          <p:cNvPr id="70" name="Picture 69">
            <a:extLst>
              <a:ext uri="{FF2B5EF4-FFF2-40B4-BE49-F238E27FC236}">
                <a16:creationId xmlns:a16="http://schemas.microsoft.com/office/drawing/2014/main" id="{3233B336-C23A-174F-9657-EF0621521F7C}"/>
              </a:ext>
            </a:extLst>
          </p:cNvPr>
          <p:cNvPicPr>
            <a:picLocks noChangeAspect="1"/>
          </p:cNvPicPr>
          <p:nvPr/>
        </p:nvPicPr>
        <p:blipFill>
          <a:blip r:embed="rId2">
            <a:duotone>
              <a:schemeClr val="accent3">
                <a:shade val="45000"/>
                <a:satMod val="135000"/>
              </a:schemeClr>
              <a:prstClr val="white"/>
            </a:duotone>
          </a:blip>
          <a:stretch>
            <a:fillRect/>
          </a:stretch>
        </p:blipFill>
        <p:spPr>
          <a:xfrm>
            <a:off x="-212728" y="119827"/>
            <a:ext cx="1232318" cy="1225934"/>
          </a:xfrm>
          <a:prstGeom prst="rect">
            <a:avLst/>
          </a:prstGeom>
        </p:spPr>
      </p:pic>
      <p:pic>
        <p:nvPicPr>
          <p:cNvPr id="71" name="Picture 70">
            <a:extLst>
              <a:ext uri="{FF2B5EF4-FFF2-40B4-BE49-F238E27FC236}">
                <a16:creationId xmlns:a16="http://schemas.microsoft.com/office/drawing/2014/main" id="{4972ADD3-B6CF-8C4C-9013-73F162A6FC0E}"/>
              </a:ext>
            </a:extLst>
          </p:cNvPr>
          <p:cNvPicPr>
            <a:picLocks noChangeAspect="1"/>
          </p:cNvPicPr>
          <p:nvPr/>
        </p:nvPicPr>
        <p:blipFill>
          <a:blip r:embed="rId2">
            <a:duotone>
              <a:schemeClr val="accent4">
                <a:shade val="45000"/>
                <a:satMod val="135000"/>
              </a:schemeClr>
              <a:prstClr val="white"/>
            </a:duotone>
          </a:blip>
          <a:stretch>
            <a:fillRect/>
          </a:stretch>
        </p:blipFill>
        <p:spPr>
          <a:xfrm>
            <a:off x="1055235" y="140548"/>
            <a:ext cx="1232318" cy="1225934"/>
          </a:xfrm>
          <a:prstGeom prst="rect">
            <a:avLst/>
          </a:prstGeom>
        </p:spPr>
      </p:pic>
      <p:sp>
        <p:nvSpPr>
          <p:cNvPr id="72" name="TextBox 71">
            <a:extLst>
              <a:ext uri="{FF2B5EF4-FFF2-40B4-BE49-F238E27FC236}">
                <a16:creationId xmlns:a16="http://schemas.microsoft.com/office/drawing/2014/main" id="{07E41C89-D801-A846-93A8-BF9D9B2651D8}"/>
              </a:ext>
            </a:extLst>
          </p:cNvPr>
          <p:cNvSpPr txBox="1"/>
          <p:nvPr/>
        </p:nvSpPr>
        <p:spPr>
          <a:xfrm>
            <a:off x="640012" y="613638"/>
            <a:ext cx="794802" cy="307777"/>
          </a:xfrm>
          <a:prstGeom prst="rect">
            <a:avLst/>
          </a:prstGeom>
          <a:noFill/>
        </p:spPr>
        <p:txBody>
          <a:bodyPr wrap="square" rtlCol="0">
            <a:spAutoFit/>
          </a:bodyPr>
          <a:lstStyle/>
          <a:p>
            <a:pPr algn="ctr"/>
            <a:r>
              <a:rPr lang="en-US" sz="1400" b="1" dirty="0"/>
              <a:t>PS = .2</a:t>
            </a:r>
          </a:p>
        </p:txBody>
      </p:sp>
      <p:grpSp>
        <p:nvGrpSpPr>
          <p:cNvPr id="73" name="Group 72">
            <a:extLst>
              <a:ext uri="{FF2B5EF4-FFF2-40B4-BE49-F238E27FC236}">
                <a16:creationId xmlns:a16="http://schemas.microsoft.com/office/drawing/2014/main" id="{0EF1C680-7691-AC41-8044-8802C17F7701}"/>
              </a:ext>
            </a:extLst>
          </p:cNvPr>
          <p:cNvGrpSpPr/>
          <p:nvPr/>
        </p:nvGrpSpPr>
        <p:grpSpPr>
          <a:xfrm>
            <a:off x="-219958" y="611613"/>
            <a:ext cx="2500281" cy="1246655"/>
            <a:chOff x="-800583" y="1083186"/>
            <a:chExt cx="4098041" cy="2057305"/>
          </a:xfrm>
        </p:grpSpPr>
        <p:pic>
          <p:nvPicPr>
            <p:cNvPr id="74" name="Picture 73">
              <a:extLst>
                <a:ext uri="{FF2B5EF4-FFF2-40B4-BE49-F238E27FC236}">
                  <a16:creationId xmlns:a16="http://schemas.microsoft.com/office/drawing/2014/main" id="{5F07AEBE-5FB4-9446-B9EF-886D07EFABA9}"/>
                </a:ext>
              </a:extLst>
            </p:cNvPr>
            <p:cNvPicPr>
              <a:picLocks noChangeAspect="1"/>
            </p:cNvPicPr>
            <p:nvPr/>
          </p:nvPicPr>
          <p:blipFill>
            <a:blip r:embed="rId2">
              <a:duotone>
                <a:schemeClr val="bg2">
                  <a:shade val="45000"/>
                  <a:satMod val="135000"/>
                </a:schemeClr>
                <a:prstClr val="white"/>
              </a:duotone>
            </a:blip>
            <a:stretch>
              <a:fillRect/>
            </a:stretch>
          </p:blipFill>
          <p:spPr>
            <a:xfrm>
              <a:off x="-800583" y="1083186"/>
              <a:ext cx="2019809" cy="2023110"/>
            </a:xfrm>
            <a:prstGeom prst="rect">
              <a:avLst/>
            </a:prstGeom>
          </p:spPr>
        </p:pic>
        <p:pic>
          <p:nvPicPr>
            <p:cNvPr id="75" name="Picture 74">
              <a:extLst>
                <a:ext uri="{FF2B5EF4-FFF2-40B4-BE49-F238E27FC236}">
                  <a16:creationId xmlns:a16="http://schemas.microsoft.com/office/drawing/2014/main" id="{10166C8D-E76D-1D4C-A4C9-6AF17CAA9C03}"/>
                </a:ext>
              </a:extLst>
            </p:cNvPr>
            <p:cNvPicPr>
              <a:picLocks noChangeAspect="1"/>
            </p:cNvPicPr>
            <p:nvPr/>
          </p:nvPicPr>
          <p:blipFill>
            <a:blip r:embed="rId2">
              <a:duotone>
                <a:schemeClr val="accent6">
                  <a:shade val="45000"/>
                  <a:satMod val="135000"/>
                </a:schemeClr>
                <a:prstClr val="white"/>
              </a:duotone>
            </a:blip>
            <a:stretch>
              <a:fillRect/>
            </a:stretch>
          </p:blipFill>
          <p:spPr>
            <a:xfrm>
              <a:off x="1277649" y="1117381"/>
              <a:ext cx="2019809" cy="2023110"/>
            </a:xfrm>
            <a:prstGeom prst="rect">
              <a:avLst/>
            </a:prstGeom>
          </p:spPr>
        </p:pic>
        <p:sp>
          <p:nvSpPr>
            <p:cNvPr id="76" name="TextBox 75">
              <a:extLst>
                <a:ext uri="{FF2B5EF4-FFF2-40B4-BE49-F238E27FC236}">
                  <a16:creationId xmlns:a16="http://schemas.microsoft.com/office/drawing/2014/main" id="{0111C717-A5A5-5247-B21C-1397EAFF4EA0}"/>
                </a:ext>
              </a:extLst>
            </p:cNvPr>
            <p:cNvSpPr txBox="1"/>
            <p:nvPr/>
          </p:nvSpPr>
          <p:spPr>
            <a:xfrm>
              <a:off x="597085" y="1773828"/>
              <a:ext cx="1302706" cy="507912"/>
            </a:xfrm>
            <a:prstGeom prst="rect">
              <a:avLst/>
            </a:prstGeom>
            <a:noFill/>
          </p:spPr>
          <p:txBody>
            <a:bodyPr wrap="square" rtlCol="0">
              <a:spAutoFit/>
            </a:bodyPr>
            <a:lstStyle/>
            <a:p>
              <a:pPr algn="ctr"/>
              <a:r>
                <a:rPr lang="en-US" sz="1400" b="1" dirty="0"/>
                <a:t>PS = .6</a:t>
              </a:r>
            </a:p>
          </p:txBody>
        </p:sp>
      </p:grpSp>
      <p:sp>
        <p:nvSpPr>
          <p:cNvPr id="31" name="TextBox 30">
            <a:extLst>
              <a:ext uri="{FF2B5EF4-FFF2-40B4-BE49-F238E27FC236}">
                <a16:creationId xmlns:a16="http://schemas.microsoft.com/office/drawing/2014/main" id="{387A0B47-637E-6343-B5CE-75E9A63262FE}"/>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22138342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4014558" y="1314442"/>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6094546" y="1357524"/>
            <a:ext cx="2019809" cy="2023110"/>
          </a:xfrm>
          <a:prstGeom prst="rect">
            <a:avLst/>
          </a:prstGeom>
        </p:spPr>
      </p:pic>
      <p:sp>
        <p:nvSpPr>
          <p:cNvPr id="60" name="TextBox 59">
            <a:extLst>
              <a:ext uri="{FF2B5EF4-FFF2-40B4-BE49-F238E27FC236}">
                <a16:creationId xmlns:a16="http://schemas.microsoft.com/office/drawing/2014/main" id="{E1744B82-C907-574C-BD1D-34E3D7073770}"/>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.3</a:t>
            </a:r>
          </a:p>
        </p:txBody>
      </p:sp>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pic>
        <p:nvPicPr>
          <p:cNvPr id="54" name="Picture 53">
            <a:extLst>
              <a:ext uri="{FF2B5EF4-FFF2-40B4-BE49-F238E27FC236}">
                <a16:creationId xmlns:a16="http://schemas.microsoft.com/office/drawing/2014/main" id="{4034C5B2-2E7C-0245-8342-27A0B253335C}"/>
              </a:ext>
            </a:extLst>
          </p:cNvPr>
          <p:cNvPicPr>
            <a:picLocks noChangeAspect="1"/>
          </p:cNvPicPr>
          <p:nvPr/>
        </p:nvPicPr>
        <p:blipFill>
          <a:blip r:embed="rId2">
            <a:duotone>
              <a:schemeClr val="accent3">
                <a:shade val="45000"/>
                <a:satMod val="135000"/>
              </a:schemeClr>
              <a:prstClr val="white"/>
            </a:duotone>
          </a:blip>
          <a:stretch>
            <a:fillRect/>
          </a:stretch>
        </p:blipFill>
        <p:spPr>
          <a:xfrm>
            <a:off x="-212728" y="119827"/>
            <a:ext cx="1232318" cy="1225934"/>
          </a:xfrm>
          <a:prstGeom prst="rect">
            <a:avLst/>
          </a:prstGeom>
        </p:spPr>
      </p:pic>
      <p:pic>
        <p:nvPicPr>
          <p:cNvPr id="61" name="Picture 60">
            <a:extLst>
              <a:ext uri="{FF2B5EF4-FFF2-40B4-BE49-F238E27FC236}">
                <a16:creationId xmlns:a16="http://schemas.microsoft.com/office/drawing/2014/main" id="{BAF45FC0-6A8B-1449-9F5E-E0142D0CE960}"/>
              </a:ext>
            </a:extLst>
          </p:cNvPr>
          <p:cNvPicPr>
            <a:picLocks noChangeAspect="1"/>
          </p:cNvPicPr>
          <p:nvPr/>
        </p:nvPicPr>
        <p:blipFill>
          <a:blip r:embed="rId2">
            <a:duotone>
              <a:schemeClr val="accent4">
                <a:shade val="45000"/>
                <a:satMod val="135000"/>
              </a:schemeClr>
              <a:prstClr val="white"/>
            </a:duotone>
          </a:blip>
          <a:stretch>
            <a:fillRect/>
          </a:stretch>
        </p:blipFill>
        <p:spPr>
          <a:xfrm>
            <a:off x="1055235" y="140548"/>
            <a:ext cx="1232318" cy="1225934"/>
          </a:xfrm>
          <a:prstGeom prst="rect">
            <a:avLst/>
          </a:prstGeom>
        </p:spPr>
      </p:pic>
      <p:grpSp>
        <p:nvGrpSpPr>
          <p:cNvPr id="63" name="Group 62">
            <a:extLst>
              <a:ext uri="{FF2B5EF4-FFF2-40B4-BE49-F238E27FC236}">
                <a16:creationId xmlns:a16="http://schemas.microsoft.com/office/drawing/2014/main" id="{29243F1E-9A75-A043-9F41-E9F9ECEB85B1}"/>
              </a:ext>
            </a:extLst>
          </p:cNvPr>
          <p:cNvGrpSpPr/>
          <p:nvPr/>
        </p:nvGrpSpPr>
        <p:grpSpPr>
          <a:xfrm>
            <a:off x="-219958" y="611613"/>
            <a:ext cx="2500281" cy="1246655"/>
            <a:chOff x="-800583" y="1083186"/>
            <a:chExt cx="4098041" cy="2057305"/>
          </a:xfrm>
        </p:grpSpPr>
        <p:pic>
          <p:nvPicPr>
            <p:cNvPr id="64" name="Picture 63">
              <a:extLst>
                <a:ext uri="{FF2B5EF4-FFF2-40B4-BE49-F238E27FC236}">
                  <a16:creationId xmlns:a16="http://schemas.microsoft.com/office/drawing/2014/main" id="{45BE410B-2E69-494A-999B-507C4866C065}"/>
                </a:ext>
              </a:extLst>
            </p:cNvPr>
            <p:cNvPicPr>
              <a:picLocks noChangeAspect="1"/>
            </p:cNvPicPr>
            <p:nvPr/>
          </p:nvPicPr>
          <p:blipFill>
            <a:blip r:embed="rId2">
              <a:duotone>
                <a:schemeClr val="bg2">
                  <a:shade val="45000"/>
                  <a:satMod val="135000"/>
                </a:schemeClr>
                <a:prstClr val="white"/>
              </a:duotone>
            </a:blip>
            <a:stretch>
              <a:fillRect/>
            </a:stretch>
          </p:blipFill>
          <p:spPr>
            <a:xfrm>
              <a:off x="-800583" y="1083186"/>
              <a:ext cx="2019809" cy="2023110"/>
            </a:xfrm>
            <a:prstGeom prst="rect">
              <a:avLst/>
            </a:prstGeom>
          </p:spPr>
        </p:pic>
        <p:pic>
          <p:nvPicPr>
            <p:cNvPr id="65" name="Picture 64">
              <a:extLst>
                <a:ext uri="{FF2B5EF4-FFF2-40B4-BE49-F238E27FC236}">
                  <a16:creationId xmlns:a16="http://schemas.microsoft.com/office/drawing/2014/main" id="{A4A32CBA-D83A-A04F-B818-61E88BBEECFB}"/>
                </a:ext>
              </a:extLst>
            </p:cNvPr>
            <p:cNvPicPr>
              <a:picLocks noChangeAspect="1"/>
            </p:cNvPicPr>
            <p:nvPr/>
          </p:nvPicPr>
          <p:blipFill>
            <a:blip r:embed="rId2">
              <a:duotone>
                <a:schemeClr val="accent6">
                  <a:shade val="45000"/>
                  <a:satMod val="135000"/>
                </a:schemeClr>
                <a:prstClr val="white"/>
              </a:duotone>
            </a:blip>
            <a:stretch>
              <a:fillRect/>
            </a:stretch>
          </p:blipFill>
          <p:spPr>
            <a:xfrm>
              <a:off x="1277649" y="1117381"/>
              <a:ext cx="2019809" cy="2023110"/>
            </a:xfrm>
            <a:prstGeom prst="rect">
              <a:avLst/>
            </a:prstGeom>
          </p:spPr>
        </p:pic>
        <p:sp>
          <p:nvSpPr>
            <p:cNvPr id="66" name="TextBox 65">
              <a:extLst>
                <a:ext uri="{FF2B5EF4-FFF2-40B4-BE49-F238E27FC236}">
                  <a16:creationId xmlns:a16="http://schemas.microsoft.com/office/drawing/2014/main" id="{D7B49D91-4C9D-C542-885D-95ADE0B49EE5}"/>
                </a:ext>
              </a:extLst>
            </p:cNvPr>
            <p:cNvSpPr txBox="1"/>
            <p:nvPr/>
          </p:nvSpPr>
          <p:spPr>
            <a:xfrm>
              <a:off x="597085" y="1773828"/>
              <a:ext cx="1302706" cy="507912"/>
            </a:xfrm>
            <a:prstGeom prst="rect">
              <a:avLst/>
            </a:prstGeom>
            <a:noFill/>
          </p:spPr>
          <p:txBody>
            <a:bodyPr wrap="square" rtlCol="0">
              <a:spAutoFit/>
            </a:bodyPr>
            <a:lstStyle/>
            <a:p>
              <a:pPr algn="ctr"/>
              <a:r>
                <a:rPr lang="en-US" sz="1400" b="1" dirty="0"/>
                <a:t>PS = .6</a:t>
              </a:r>
            </a:p>
          </p:txBody>
        </p:sp>
      </p:grpSp>
      <p:grpSp>
        <p:nvGrpSpPr>
          <p:cNvPr id="67" name="Group 66">
            <a:extLst>
              <a:ext uri="{FF2B5EF4-FFF2-40B4-BE49-F238E27FC236}">
                <a16:creationId xmlns:a16="http://schemas.microsoft.com/office/drawing/2014/main" id="{C41BDDF1-FC6D-5545-8F82-6539C8934312}"/>
              </a:ext>
            </a:extLst>
          </p:cNvPr>
          <p:cNvGrpSpPr/>
          <p:nvPr/>
        </p:nvGrpSpPr>
        <p:grpSpPr>
          <a:xfrm>
            <a:off x="-218498" y="1076892"/>
            <a:ext cx="2500281" cy="1246655"/>
            <a:chOff x="-800583" y="1083186"/>
            <a:chExt cx="4098041" cy="2057305"/>
          </a:xfrm>
        </p:grpSpPr>
        <p:pic>
          <p:nvPicPr>
            <p:cNvPr id="68" name="Picture 67">
              <a:extLst>
                <a:ext uri="{FF2B5EF4-FFF2-40B4-BE49-F238E27FC236}">
                  <a16:creationId xmlns:a16="http://schemas.microsoft.com/office/drawing/2014/main" id="{9E693259-1316-EA48-9210-CCE5CBF48335}"/>
                </a:ext>
              </a:extLst>
            </p:cNvPr>
            <p:cNvPicPr>
              <a:picLocks noChangeAspect="1"/>
            </p:cNvPicPr>
            <p:nvPr/>
          </p:nvPicPr>
          <p:blipFill>
            <a:blip r:embed="rId2">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69" name="Picture 68">
              <a:extLst>
                <a:ext uri="{FF2B5EF4-FFF2-40B4-BE49-F238E27FC236}">
                  <a16:creationId xmlns:a16="http://schemas.microsoft.com/office/drawing/2014/main" id="{181730D4-1DAB-B345-8A97-3DAC111C3958}"/>
                </a:ext>
              </a:extLst>
            </p:cNvPr>
            <p:cNvPicPr>
              <a:picLocks noChangeAspect="1"/>
            </p:cNvPicPr>
            <p:nvPr/>
          </p:nvPicPr>
          <p:blipFill>
            <a:blip r:embed="rId2">
              <a:duotone>
                <a:schemeClr val="accent1">
                  <a:shade val="45000"/>
                  <a:satMod val="135000"/>
                </a:schemeClr>
                <a:prstClr val="white"/>
              </a:duotone>
            </a:blip>
            <a:stretch>
              <a:fillRect/>
            </a:stretch>
          </p:blipFill>
          <p:spPr>
            <a:xfrm>
              <a:off x="1277649" y="1117381"/>
              <a:ext cx="2019809" cy="2023110"/>
            </a:xfrm>
            <a:prstGeom prst="rect">
              <a:avLst/>
            </a:prstGeom>
          </p:spPr>
        </p:pic>
        <p:sp>
          <p:nvSpPr>
            <p:cNvPr id="70" name="TextBox 69">
              <a:extLst>
                <a:ext uri="{FF2B5EF4-FFF2-40B4-BE49-F238E27FC236}">
                  <a16:creationId xmlns:a16="http://schemas.microsoft.com/office/drawing/2014/main" id="{1FF7999B-3D67-8349-A71B-33C44B0C8642}"/>
                </a:ext>
              </a:extLst>
            </p:cNvPr>
            <p:cNvSpPr txBox="1"/>
            <p:nvPr/>
          </p:nvSpPr>
          <p:spPr>
            <a:xfrm>
              <a:off x="597085" y="1720568"/>
              <a:ext cx="1302706" cy="507912"/>
            </a:xfrm>
            <a:prstGeom prst="rect">
              <a:avLst/>
            </a:prstGeom>
            <a:noFill/>
          </p:spPr>
          <p:txBody>
            <a:bodyPr wrap="square" rtlCol="0">
              <a:spAutoFit/>
            </a:bodyPr>
            <a:lstStyle/>
            <a:p>
              <a:pPr algn="ctr"/>
              <a:r>
                <a:rPr lang="en-US" sz="1400" b="1" dirty="0"/>
                <a:t>PS = .9</a:t>
              </a:r>
            </a:p>
          </p:txBody>
        </p:sp>
      </p:grpSp>
      <p:sp>
        <p:nvSpPr>
          <p:cNvPr id="34" name="TextBox 33">
            <a:extLst>
              <a:ext uri="{FF2B5EF4-FFF2-40B4-BE49-F238E27FC236}">
                <a16:creationId xmlns:a16="http://schemas.microsoft.com/office/drawing/2014/main" id="{2B95940B-BFD9-0A49-8382-FC5CC9014BA0}"/>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
        <p:nvSpPr>
          <p:cNvPr id="62" name="df">
            <a:extLst>
              <a:ext uri="{FF2B5EF4-FFF2-40B4-BE49-F238E27FC236}">
                <a16:creationId xmlns:a16="http://schemas.microsoft.com/office/drawing/2014/main" id="{A89FCF13-FFE3-7E45-9C03-9573BBEFCE3E}"/>
              </a:ext>
            </a:extLst>
          </p:cNvPr>
          <p:cNvSpPr txBox="1"/>
          <p:nvPr/>
        </p:nvSpPr>
        <p:spPr>
          <a:xfrm>
            <a:off x="640012" y="613638"/>
            <a:ext cx="794802" cy="307777"/>
          </a:xfrm>
          <a:prstGeom prst="rect">
            <a:avLst/>
          </a:prstGeom>
          <a:noFill/>
        </p:spPr>
        <p:txBody>
          <a:bodyPr wrap="square" rtlCol="0">
            <a:spAutoFit/>
          </a:bodyPr>
          <a:lstStyle/>
          <a:p>
            <a:pPr algn="ctr"/>
            <a:r>
              <a:rPr lang="en-US" sz="1400" b="1" dirty="0"/>
              <a:t>PS = .2</a:t>
            </a:r>
          </a:p>
        </p:txBody>
      </p:sp>
    </p:spTree>
    <p:extLst>
      <p:ext uri="{BB962C8B-B14F-4D97-AF65-F5344CB8AC3E}">
        <p14:creationId xmlns:p14="http://schemas.microsoft.com/office/powerpoint/2010/main" val="9881171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grpSp>
        <p:nvGrpSpPr>
          <p:cNvPr id="3" name="Group 2">
            <a:extLst>
              <a:ext uri="{FF2B5EF4-FFF2-40B4-BE49-F238E27FC236}">
                <a16:creationId xmlns:a16="http://schemas.microsoft.com/office/drawing/2014/main" id="{67CC3949-CD66-1547-8DBD-F52212CEAF61}"/>
              </a:ext>
            </a:extLst>
          </p:cNvPr>
          <p:cNvGrpSpPr/>
          <p:nvPr/>
        </p:nvGrpSpPr>
        <p:grpSpPr>
          <a:xfrm>
            <a:off x="-212728" y="119827"/>
            <a:ext cx="2500281" cy="1246655"/>
            <a:chOff x="-800583" y="1083186"/>
            <a:chExt cx="4098041" cy="2057305"/>
          </a:xfrm>
        </p:grpSpPr>
        <p:pic>
          <p:nvPicPr>
            <p:cNvPr id="46" name="Picture 45">
              <a:extLst>
                <a:ext uri="{FF2B5EF4-FFF2-40B4-BE49-F238E27FC236}">
                  <a16:creationId xmlns:a16="http://schemas.microsoft.com/office/drawing/2014/main" id="{A6B73952-D375-6342-A75F-C3482398A0A6}"/>
                </a:ext>
              </a:extLst>
            </p:cNvPr>
            <p:cNvPicPr>
              <a:picLocks noChangeAspect="1"/>
            </p:cNvPicPr>
            <p:nvPr/>
          </p:nvPicPr>
          <p:blipFill>
            <a:blip r:embed="rId3">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57" name="Picture 56">
              <a:extLst>
                <a:ext uri="{FF2B5EF4-FFF2-40B4-BE49-F238E27FC236}">
                  <a16:creationId xmlns:a16="http://schemas.microsoft.com/office/drawing/2014/main" id="{9CA13C10-131A-D04D-908B-4F1C042004EF}"/>
                </a:ext>
              </a:extLst>
            </p:cNvPr>
            <p:cNvPicPr>
              <a:picLocks noChangeAspect="1"/>
            </p:cNvPicPr>
            <p:nvPr/>
          </p:nvPicPr>
          <p:blipFill>
            <a:blip r:embed="rId3">
              <a:duotone>
                <a:schemeClr val="accent4">
                  <a:shade val="45000"/>
                  <a:satMod val="135000"/>
                </a:schemeClr>
                <a:prstClr val="white"/>
              </a:duotone>
            </a:blip>
            <a:stretch>
              <a:fillRect/>
            </a:stretch>
          </p:blipFill>
          <p:spPr>
            <a:xfrm>
              <a:off x="1277649" y="1117381"/>
              <a:ext cx="2019809" cy="2023110"/>
            </a:xfrm>
            <a:prstGeom prst="rect">
              <a:avLst/>
            </a:prstGeom>
          </p:spPr>
        </p:pic>
        <p:sp>
          <p:nvSpPr>
            <p:cNvPr id="2" name="TextBox 1">
              <a:extLst>
                <a:ext uri="{FF2B5EF4-FFF2-40B4-BE49-F238E27FC236}">
                  <a16:creationId xmlns:a16="http://schemas.microsoft.com/office/drawing/2014/main" id="{72A88734-4F1D-B449-B858-46FDA0D26CAB}"/>
                </a:ext>
              </a:extLst>
            </p:cNvPr>
            <p:cNvSpPr txBox="1"/>
            <p:nvPr/>
          </p:nvSpPr>
          <p:spPr>
            <a:xfrm>
              <a:off x="597085" y="1898103"/>
              <a:ext cx="1302706" cy="507912"/>
            </a:xfrm>
            <a:prstGeom prst="rect">
              <a:avLst/>
            </a:prstGeom>
            <a:noFill/>
          </p:spPr>
          <p:txBody>
            <a:bodyPr wrap="square" rtlCol="0">
              <a:spAutoFit/>
            </a:bodyPr>
            <a:lstStyle/>
            <a:p>
              <a:pPr algn="ctr"/>
              <a:r>
                <a:rPr lang="en-US" sz="1400" b="1" dirty="0"/>
                <a:t>PS = 1.2</a:t>
              </a:r>
            </a:p>
          </p:txBody>
        </p:sp>
      </p:grpSp>
      <p:grpSp>
        <p:nvGrpSpPr>
          <p:cNvPr id="29" name="Group 28">
            <a:extLst>
              <a:ext uri="{FF2B5EF4-FFF2-40B4-BE49-F238E27FC236}">
                <a16:creationId xmlns:a16="http://schemas.microsoft.com/office/drawing/2014/main" id="{97E916B5-2629-5447-9BBB-C942AE1C328A}"/>
              </a:ext>
            </a:extLst>
          </p:cNvPr>
          <p:cNvGrpSpPr/>
          <p:nvPr/>
        </p:nvGrpSpPr>
        <p:grpSpPr>
          <a:xfrm>
            <a:off x="-219958" y="611613"/>
            <a:ext cx="2500281" cy="1246655"/>
            <a:chOff x="-800583" y="1083186"/>
            <a:chExt cx="4098041" cy="2057305"/>
          </a:xfrm>
        </p:grpSpPr>
        <p:pic>
          <p:nvPicPr>
            <p:cNvPr id="31" name="Picture 30">
              <a:extLst>
                <a:ext uri="{FF2B5EF4-FFF2-40B4-BE49-F238E27FC236}">
                  <a16:creationId xmlns:a16="http://schemas.microsoft.com/office/drawing/2014/main" id="{362870E9-9EE4-034C-ABB7-31B9C6422BBA}"/>
                </a:ext>
              </a:extLst>
            </p:cNvPr>
            <p:cNvPicPr>
              <a:picLocks noChangeAspect="1"/>
            </p:cNvPicPr>
            <p:nvPr/>
          </p:nvPicPr>
          <p:blipFill>
            <a:blip r:embed="rId3">
              <a:duotone>
                <a:schemeClr val="bg2">
                  <a:shade val="45000"/>
                  <a:satMod val="135000"/>
                </a:schemeClr>
                <a:prstClr val="white"/>
              </a:duotone>
            </a:blip>
            <a:stretch>
              <a:fillRect/>
            </a:stretch>
          </p:blipFill>
          <p:spPr>
            <a:xfrm>
              <a:off x="-800583" y="1083186"/>
              <a:ext cx="2019809" cy="2023110"/>
            </a:xfrm>
            <a:prstGeom prst="rect">
              <a:avLst/>
            </a:prstGeom>
          </p:spPr>
        </p:pic>
        <p:pic>
          <p:nvPicPr>
            <p:cNvPr id="32" name="Picture 31">
              <a:extLst>
                <a:ext uri="{FF2B5EF4-FFF2-40B4-BE49-F238E27FC236}">
                  <a16:creationId xmlns:a16="http://schemas.microsoft.com/office/drawing/2014/main" id="{C89B99B9-8F54-5745-8F57-26FE33711872}"/>
                </a:ext>
              </a:extLst>
            </p:cNvPr>
            <p:cNvPicPr>
              <a:picLocks noChangeAspect="1"/>
            </p:cNvPicPr>
            <p:nvPr/>
          </p:nvPicPr>
          <p:blipFill>
            <a:blip r:embed="rId3">
              <a:duotone>
                <a:schemeClr val="accent6">
                  <a:shade val="45000"/>
                  <a:satMod val="135000"/>
                </a:schemeClr>
                <a:prstClr val="white"/>
              </a:duotone>
            </a:blip>
            <a:stretch>
              <a:fillRect/>
            </a:stretch>
          </p:blipFill>
          <p:spPr>
            <a:xfrm>
              <a:off x="1277649" y="1117381"/>
              <a:ext cx="2019809" cy="2023110"/>
            </a:xfrm>
            <a:prstGeom prst="rect">
              <a:avLst/>
            </a:prstGeom>
          </p:spPr>
        </p:pic>
        <p:sp>
          <p:nvSpPr>
            <p:cNvPr id="34" name="TextBox 33">
              <a:extLst>
                <a:ext uri="{FF2B5EF4-FFF2-40B4-BE49-F238E27FC236}">
                  <a16:creationId xmlns:a16="http://schemas.microsoft.com/office/drawing/2014/main" id="{35BC6C5F-0893-3F45-AAA2-E2E686221173}"/>
                </a:ext>
              </a:extLst>
            </p:cNvPr>
            <p:cNvSpPr txBox="1"/>
            <p:nvPr/>
          </p:nvSpPr>
          <p:spPr>
            <a:xfrm>
              <a:off x="597085" y="1773828"/>
              <a:ext cx="1302706" cy="507912"/>
            </a:xfrm>
            <a:prstGeom prst="rect">
              <a:avLst/>
            </a:prstGeom>
            <a:noFill/>
          </p:spPr>
          <p:txBody>
            <a:bodyPr wrap="square" rtlCol="0">
              <a:spAutoFit/>
            </a:bodyPr>
            <a:lstStyle/>
            <a:p>
              <a:pPr algn="ctr"/>
              <a:r>
                <a:rPr lang="en-US" sz="1400" b="1" dirty="0"/>
                <a:t>PS = .6</a:t>
              </a:r>
            </a:p>
          </p:txBody>
        </p:sp>
      </p:grpSp>
      <p:grpSp>
        <p:nvGrpSpPr>
          <p:cNvPr id="41" name="Group 40">
            <a:extLst>
              <a:ext uri="{FF2B5EF4-FFF2-40B4-BE49-F238E27FC236}">
                <a16:creationId xmlns:a16="http://schemas.microsoft.com/office/drawing/2014/main" id="{C1088ED8-CFDE-7542-AC6C-49F9ED9D62F0}"/>
              </a:ext>
            </a:extLst>
          </p:cNvPr>
          <p:cNvGrpSpPr/>
          <p:nvPr/>
        </p:nvGrpSpPr>
        <p:grpSpPr>
          <a:xfrm>
            <a:off x="-218498" y="1076892"/>
            <a:ext cx="2500281" cy="1246655"/>
            <a:chOff x="-800583" y="1083186"/>
            <a:chExt cx="4098041" cy="2057305"/>
          </a:xfrm>
        </p:grpSpPr>
        <p:pic>
          <p:nvPicPr>
            <p:cNvPr id="47" name="Picture 46">
              <a:extLst>
                <a:ext uri="{FF2B5EF4-FFF2-40B4-BE49-F238E27FC236}">
                  <a16:creationId xmlns:a16="http://schemas.microsoft.com/office/drawing/2014/main" id="{BC26EF70-3ACC-D446-9936-C1B0BC6F10A7}"/>
                </a:ext>
              </a:extLst>
            </p:cNvPr>
            <p:cNvPicPr>
              <a:picLocks noChangeAspect="1"/>
            </p:cNvPicPr>
            <p:nvPr/>
          </p:nvPicPr>
          <p:blipFill>
            <a:blip r:embed="rId3">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48" name="Picture 47">
              <a:extLst>
                <a:ext uri="{FF2B5EF4-FFF2-40B4-BE49-F238E27FC236}">
                  <a16:creationId xmlns:a16="http://schemas.microsoft.com/office/drawing/2014/main" id="{1C395FCC-97B5-8A4D-A42D-7EB8079D861B}"/>
                </a:ext>
              </a:extLst>
            </p:cNvPr>
            <p:cNvPicPr>
              <a:picLocks noChangeAspect="1"/>
            </p:cNvPicPr>
            <p:nvPr/>
          </p:nvPicPr>
          <p:blipFill>
            <a:blip r:embed="rId3">
              <a:duotone>
                <a:schemeClr val="accent1">
                  <a:shade val="45000"/>
                  <a:satMod val="135000"/>
                </a:schemeClr>
                <a:prstClr val="white"/>
              </a:duotone>
            </a:blip>
            <a:stretch>
              <a:fillRect/>
            </a:stretch>
          </p:blipFill>
          <p:spPr>
            <a:xfrm>
              <a:off x="1277649" y="1117381"/>
              <a:ext cx="2019809" cy="2023110"/>
            </a:xfrm>
            <a:prstGeom prst="rect">
              <a:avLst/>
            </a:prstGeom>
          </p:spPr>
        </p:pic>
        <p:sp>
          <p:nvSpPr>
            <p:cNvPr id="50" name="TextBox 49">
              <a:extLst>
                <a:ext uri="{FF2B5EF4-FFF2-40B4-BE49-F238E27FC236}">
                  <a16:creationId xmlns:a16="http://schemas.microsoft.com/office/drawing/2014/main" id="{DDE7A7B1-5DAC-D14C-8ED5-B4258595F61F}"/>
                </a:ext>
              </a:extLst>
            </p:cNvPr>
            <p:cNvSpPr txBox="1"/>
            <p:nvPr/>
          </p:nvSpPr>
          <p:spPr>
            <a:xfrm>
              <a:off x="597085" y="1720568"/>
              <a:ext cx="1302706" cy="507912"/>
            </a:xfrm>
            <a:prstGeom prst="rect">
              <a:avLst/>
            </a:prstGeom>
            <a:noFill/>
          </p:spPr>
          <p:txBody>
            <a:bodyPr wrap="square" rtlCol="0">
              <a:spAutoFit/>
            </a:bodyPr>
            <a:lstStyle/>
            <a:p>
              <a:pPr algn="ctr"/>
              <a:r>
                <a:rPr lang="en-US" sz="1400" b="1" dirty="0"/>
                <a:t>PS = .9</a:t>
              </a:r>
            </a:p>
          </p:txBody>
        </p:sp>
      </p:gr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3"/>
          <a:stretch>
            <a:fillRect/>
          </a:stretch>
        </p:blipFill>
        <p:spPr>
          <a:xfrm>
            <a:off x="-231408" y="1487729"/>
            <a:ext cx="1244984" cy="1247019"/>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3">
            <a:duotone>
              <a:schemeClr val="accent4">
                <a:shade val="45000"/>
                <a:satMod val="135000"/>
              </a:schemeClr>
              <a:prstClr val="white"/>
            </a:duotone>
          </a:blip>
          <a:stretch>
            <a:fillRect/>
          </a:stretch>
        </p:blipFill>
        <p:spPr>
          <a:xfrm>
            <a:off x="1060246" y="1487729"/>
            <a:ext cx="1244984" cy="1247019"/>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3">
            <a:lum bright="70000" contrast="-70000"/>
          </a:blip>
          <a:stretch>
            <a:fillRect/>
          </a:stretch>
        </p:blipFill>
        <p:spPr>
          <a:xfrm>
            <a:off x="-234644" y="1875524"/>
            <a:ext cx="1244984" cy="1247019"/>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3">
            <a:duotone>
              <a:schemeClr val="accent1">
                <a:shade val="45000"/>
                <a:satMod val="135000"/>
              </a:schemeClr>
              <a:prstClr val="white"/>
            </a:duotone>
          </a:blip>
          <a:stretch>
            <a:fillRect/>
          </a:stretch>
        </p:blipFill>
        <p:spPr>
          <a:xfrm>
            <a:off x="1053372" y="1859985"/>
            <a:ext cx="1244984" cy="1247019"/>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3">
            <a:duotone>
              <a:schemeClr val="accent3">
                <a:shade val="45000"/>
                <a:satMod val="135000"/>
              </a:schemeClr>
              <a:prstClr val="white"/>
            </a:duotone>
          </a:blip>
          <a:stretch>
            <a:fillRect/>
          </a:stretch>
        </p:blipFill>
        <p:spPr>
          <a:xfrm>
            <a:off x="-241945" y="2232560"/>
            <a:ext cx="1244984" cy="1247019"/>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3">
            <a:duotone>
              <a:schemeClr val="accent6">
                <a:shade val="45000"/>
                <a:satMod val="135000"/>
              </a:schemeClr>
              <a:prstClr val="white"/>
            </a:duotone>
          </a:blip>
          <a:stretch>
            <a:fillRect/>
          </a:stretch>
        </p:blipFill>
        <p:spPr>
          <a:xfrm>
            <a:off x="1065661" y="2228123"/>
            <a:ext cx="1244984" cy="1247019"/>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3">
            <a:duotone>
              <a:schemeClr val="bg2">
                <a:shade val="45000"/>
                <a:satMod val="135000"/>
              </a:schemeClr>
              <a:prstClr val="white"/>
            </a:duotone>
          </a:blip>
          <a:stretch>
            <a:fillRect/>
          </a:stretch>
        </p:blipFill>
        <p:spPr>
          <a:xfrm>
            <a:off x="-241945" y="2630747"/>
            <a:ext cx="1244984" cy="1247019"/>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3">
            <a:duotone>
              <a:schemeClr val="accent1">
                <a:shade val="45000"/>
                <a:satMod val="135000"/>
              </a:schemeClr>
              <a:prstClr val="white"/>
            </a:duotone>
          </a:blip>
          <a:stretch>
            <a:fillRect/>
          </a:stretch>
        </p:blipFill>
        <p:spPr>
          <a:xfrm>
            <a:off x="1060246" y="2630747"/>
            <a:ext cx="1244984" cy="1247019"/>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241945" y="3033695"/>
            <a:ext cx="1244984" cy="1247019"/>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3">
            <a:duotone>
              <a:schemeClr val="accent6">
                <a:shade val="45000"/>
                <a:satMod val="135000"/>
              </a:schemeClr>
              <a:prstClr val="white"/>
            </a:duotone>
          </a:blip>
          <a:stretch>
            <a:fillRect/>
          </a:stretch>
        </p:blipFill>
        <p:spPr>
          <a:xfrm>
            <a:off x="1062954" y="3084815"/>
            <a:ext cx="1244984" cy="1247019"/>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3">
            <a:lum bright="70000" contrast="-70000"/>
          </a:blip>
          <a:stretch>
            <a:fillRect/>
          </a:stretch>
        </p:blipFill>
        <p:spPr>
          <a:xfrm>
            <a:off x="-241945" y="3429743"/>
            <a:ext cx="1244984" cy="1247019"/>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3">
            <a:duotone>
              <a:schemeClr val="accent2">
                <a:shade val="45000"/>
                <a:satMod val="135000"/>
              </a:schemeClr>
              <a:prstClr val="white"/>
            </a:duotone>
          </a:blip>
          <a:stretch>
            <a:fillRect/>
          </a:stretch>
        </p:blipFill>
        <p:spPr>
          <a:xfrm>
            <a:off x="1077729" y="3472609"/>
            <a:ext cx="1244984" cy="1247019"/>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3"/>
          <a:stretch>
            <a:fillRect/>
          </a:stretch>
        </p:blipFill>
        <p:spPr>
          <a:xfrm>
            <a:off x="-241945" y="3824785"/>
            <a:ext cx="1244984" cy="1247019"/>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3">
            <a:duotone>
              <a:schemeClr val="accent5">
                <a:shade val="45000"/>
                <a:satMod val="135000"/>
              </a:schemeClr>
              <a:prstClr val="white"/>
            </a:duotone>
          </a:blip>
          <a:stretch>
            <a:fillRect/>
          </a:stretch>
        </p:blipFill>
        <p:spPr>
          <a:xfrm>
            <a:off x="1077729" y="3824785"/>
            <a:ext cx="1244984" cy="1247019"/>
          </a:xfrm>
          <a:prstGeom prst="rect">
            <a:avLst/>
          </a:prstGeom>
        </p:spPr>
      </p:pic>
      <p:sp>
        <p:nvSpPr>
          <p:cNvPr id="39" name="TextBox 38">
            <a:extLst>
              <a:ext uri="{FF2B5EF4-FFF2-40B4-BE49-F238E27FC236}">
                <a16:creationId xmlns:a16="http://schemas.microsoft.com/office/drawing/2014/main" id="{3373C40A-21B0-9C4A-AAFA-70DC25751104}"/>
              </a:ext>
            </a:extLst>
          </p:cNvPr>
          <p:cNvSpPr txBox="1"/>
          <p:nvPr/>
        </p:nvSpPr>
        <p:spPr>
          <a:xfrm>
            <a:off x="627154" y="1894676"/>
            <a:ext cx="794802" cy="307777"/>
          </a:xfrm>
          <a:prstGeom prst="rect">
            <a:avLst/>
          </a:prstGeom>
          <a:noFill/>
        </p:spPr>
        <p:txBody>
          <a:bodyPr wrap="square" rtlCol="0">
            <a:spAutoFit/>
          </a:bodyPr>
          <a:lstStyle/>
          <a:p>
            <a:pPr algn="ctr"/>
            <a:r>
              <a:rPr lang="en-US" sz="1400" b="1" dirty="0"/>
              <a:t>PS = .4</a:t>
            </a:r>
          </a:p>
        </p:txBody>
      </p:sp>
      <p:sp>
        <p:nvSpPr>
          <p:cNvPr id="54" name="TextBox 53">
            <a:extLst>
              <a:ext uri="{FF2B5EF4-FFF2-40B4-BE49-F238E27FC236}">
                <a16:creationId xmlns:a16="http://schemas.microsoft.com/office/drawing/2014/main" id="{1F6BCBB4-231F-0C48-A8E7-72079620524A}"/>
              </a:ext>
            </a:extLst>
          </p:cNvPr>
          <p:cNvSpPr txBox="1"/>
          <p:nvPr/>
        </p:nvSpPr>
        <p:spPr>
          <a:xfrm>
            <a:off x="627154" y="2304009"/>
            <a:ext cx="794802" cy="307777"/>
          </a:xfrm>
          <a:prstGeom prst="rect">
            <a:avLst/>
          </a:prstGeom>
          <a:noFill/>
        </p:spPr>
        <p:txBody>
          <a:bodyPr wrap="square" rtlCol="0">
            <a:spAutoFit/>
          </a:bodyPr>
          <a:lstStyle/>
          <a:p>
            <a:pPr algn="ctr"/>
            <a:r>
              <a:rPr lang="en-US" sz="1400" b="1" dirty="0"/>
              <a:t>PS = .3</a:t>
            </a:r>
          </a:p>
        </p:txBody>
      </p:sp>
      <p:sp>
        <p:nvSpPr>
          <p:cNvPr id="61" name="TextBox 60">
            <a:extLst>
              <a:ext uri="{FF2B5EF4-FFF2-40B4-BE49-F238E27FC236}">
                <a16:creationId xmlns:a16="http://schemas.microsoft.com/office/drawing/2014/main" id="{E51E939A-F484-D94C-B18D-F95D3378FDE1}"/>
              </a:ext>
            </a:extLst>
          </p:cNvPr>
          <p:cNvSpPr txBox="1"/>
          <p:nvPr/>
        </p:nvSpPr>
        <p:spPr>
          <a:xfrm>
            <a:off x="619612" y="2660328"/>
            <a:ext cx="794802" cy="307777"/>
          </a:xfrm>
          <a:prstGeom prst="rect">
            <a:avLst/>
          </a:prstGeom>
          <a:noFill/>
        </p:spPr>
        <p:txBody>
          <a:bodyPr wrap="square" rtlCol="0">
            <a:spAutoFit/>
          </a:bodyPr>
          <a:lstStyle/>
          <a:p>
            <a:pPr algn="ctr"/>
            <a:r>
              <a:rPr lang="en-US" sz="1400" b="1" dirty="0"/>
              <a:t>PS = .7</a:t>
            </a:r>
          </a:p>
        </p:txBody>
      </p:sp>
      <p:sp>
        <p:nvSpPr>
          <p:cNvPr id="62" name="TextBox 61">
            <a:extLst>
              <a:ext uri="{FF2B5EF4-FFF2-40B4-BE49-F238E27FC236}">
                <a16:creationId xmlns:a16="http://schemas.microsoft.com/office/drawing/2014/main" id="{1ED14FAA-D99A-0F47-A3DA-2080EFEE3006}"/>
              </a:ext>
            </a:extLst>
          </p:cNvPr>
          <p:cNvSpPr txBox="1"/>
          <p:nvPr/>
        </p:nvSpPr>
        <p:spPr>
          <a:xfrm>
            <a:off x="619612" y="3069661"/>
            <a:ext cx="794802" cy="307777"/>
          </a:xfrm>
          <a:prstGeom prst="rect">
            <a:avLst/>
          </a:prstGeom>
          <a:noFill/>
        </p:spPr>
        <p:txBody>
          <a:bodyPr wrap="square" rtlCol="0">
            <a:spAutoFit/>
          </a:bodyPr>
          <a:lstStyle/>
          <a:p>
            <a:pPr algn="ctr"/>
            <a:r>
              <a:rPr lang="en-US" sz="1400" b="1" dirty="0"/>
              <a:t>PS = .6</a:t>
            </a:r>
          </a:p>
        </p:txBody>
      </p:sp>
      <p:sp>
        <p:nvSpPr>
          <p:cNvPr id="63" name="TextBox 62">
            <a:extLst>
              <a:ext uri="{FF2B5EF4-FFF2-40B4-BE49-F238E27FC236}">
                <a16:creationId xmlns:a16="http://schemas.microsoft.com/office/drawing/2014/main" id="{1132E57E-E362-064C-B9FD-AE61796BF1E5}"/>
              </a:ext>
            </a:extLst>
          </p:cNvPr>
          <p:cNvSpPr txBox="1"/>
          <p:nvPr/>
        </p:nvSpPr>
        <p:spPr>
          <a:xfrm>
            <a:off x="630127" y="3445623"/>
            <a:ext cx="794802" cy="307777"/>
          </a:xfrm>
          <a:prstGeom prst="rect">
            <a:avLst/>
          </a:prstGeom>
          <a:noFill/>
        </p:spPr>
        <p:txBody>
          <a:bodyPr wrap="square" rtlCol="0">
            <a:spAutoFit/>
          </a:bodyPr>
          <a:lstStyle/>
          <a:p>
            <a:pPr algn="ctr"/>
            <a:r>
              <a:rPr lang="en-US" sz="1400" b="1" dirty="0"/>
              <a:t>PS = 1.0</a:t>
            </a:r>
          </a:p>
        </p:txBody>
      </p:sp>
      <p:sp>
        <p:nvSpPr>
          <p:cNvPr id="64" name="TextBox 63">
            <a:extLst>
              <a:ext uri="{FF2B5EF4-FFF2-40B4-BE49-F238E27FC236}">
                <a16:creationId xmlns:a16="http://schemas.microsoft.com/office/drawing/2014/main" id="{F6BD3888-17D9-6741-B110-174A173739A3}"/>
              </a:ext>
            </a:extLst>
          </p:cNvPr>
          <p:cNvSpPr txBox="1"/>
          <p:nvPr/>
        </p:nvSpPr>
        <p:spPr>
          <a:xfrm>
            <a:off x="630127" y="3854956"/>
            <a:ext cx="794802" cy="307777"/>
          </a:xfrm>
          <a:prstGeom prst="rect">
            <a:avLst/>
          </a:prstGeom>
          <a:noFill/>
        </p:spPr>
        <p:txBody>
          <a:bodyPr wrap="square" rtlCol="0">
            <a:spAutoFit/>
          </a:bodyPr>
          <a:lstStyle/>
          <a:p>
            <a:pPr algn="ctr"/>
            <a:r>
              <a:rPr lang="en-US" sz="1400" b="1" dirty="0"/>
              <a:t>PS = .1</a:t>
            </a:r>
          </a:p>
        </p:txBody>
      </p:sp>
      <p:sp>
        <p:nvSpPr>
          <p:cNvPr id="65" name="TextBox 64">
            <a:extLst>
              <a:ext uri="{FF2B5EF4-FFF2-40B4-BE49-F238E27FC236}">
                <a16:creationId xmlns:a16="http://schemas.microsoft.com/office/drawing/2014/main" id="{FD4D9240-6E2C-1942-B921-758A5DD07B38}"/>
              </a:ext>
            </a:extLst>
          </p:cNvPr>
          <p:cNvSpPr txBox="1"/>
          <p:nvPr/>
        </p:nvSpPr>
        <p:spPr>
          <a:xfrm>
            <a:off x="627154" y="4274329"/>
            <a:ext cx="794802" cy="307777"/>
          </a:xfrm>
          <a:prstGeom prst="rect">
            <a:avLst/>
          </a:prstGeom>
          <a:noFill/>
        </p:spPr>
        <p:txBody>
          <a:bodyPr wrap="square" rtlCol="0">
            <a:spAutoFit/>
          </a:bodyPr>
          <a:lstStyle/>
          <a:p>
            <a:pPr algn="ctr"/>
            <a:r>
              <a:rPr lang="en-US" sz="1400" b="1" dirty="0"/>
              <a:t>PS = .9</a:t>
            </a:r>
          </a:p>
        </p:txBody>
      </p:sp>
      <p:pic>
        <p:nvPicPr>
          <p:cNvPr id="67" name="Picture 66">
            <a:extLst>
              <a:ext uri="{FF2B5EF4-FFF2-40B4-BE49-F238E27FC236}">
                <a16:creationId xmlns:a16="http://schemas.microsoft.com/office/drawing/2014/main" id="{244DA4C1-D5FB-EA47-BFEC-4821338D9AB8}"/>
              </a:ext>
            </a:extLst>
          </p:cNvPr>
          <p:cNvPicPr>
            <a:picLocks noChangeAspect="1"/>
          </p:cNvPicPr>
          <p:nvPr/>
        </p:nvPicPr>
        <p:blipFill>
          <a:blip r:embed="rId3"/>
          <a:stretch>
            <a:fillRect/>
          </a:stretch>
        </p:blipFill>
        <p:spPr>
          <a:xfrm>
            <a:off x="2646104" y="3452659"/>
            <a:ext cx="2019809" cy="2023110"/>
          </a:xfrm>
          <a:prstGeom prst="rect">
            <a:avLst/>
          </a:prstGeom>
        </p:spPr>
      </p:pic>
      <p:pic>
        <p:nvPicPr>
          <p:cNvPr id="68" name="Picture 67">
            <a:extLst>
              <a:ext uri="{FF2B5EF4-FFF2-40B4-BE49-F238E27FC236}">
                <a16:creationId xmlns:a16="http://schemas.microsoft.com/office/drawing/2014/main" id="{AAAF0CD9-D29C-EE4B-A802-ECC244D24444}"/>
              </a:ext>
            </a:extLst>
          </p:cNvPr>
          <p:cNvPicPr>
            <a:picLocks noChangeAspect="1"/>
          </p:cNvPicPr>
          <p:nvPr/>
        </p:nvPicPr>
        <p:blipFill>
          <a:blip r:embed="rId3">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69" name="Picture 68">
            <a:extLst>
              <a:ext uri="{FF2B5EF4-FFF2-40B4-BE49-F238E27FC236}">
                <a16:creationId xmlns:a16="http://schemas.microsoft.com/office/drawing/2014/main" id="{88B6FD36-3402-0C46-BBAD-3ABBC92344AB}"/>
              </a:ext>
            </a:extLst>
          </p:cNvPr>
          <p:cNvPicPr>
            <a:picLocks noChangeAspect="1"/>
          </p:cNvPicPr>
          <p:nvPr/>
        </p:nvPicPr>
        <p:blipFill>
          <a:blip r:embed="rId3">
            <a:lum bright="70000" contrast="-70000"/>
          </a:blip>
          <a:stretch>
            <a:fillRect/>
          </a:stretch>
        </p:blipFill>
        <p:spPr>
          <a:xfrm>
            <a:off x="1929002" y="3596709"/>
            <a:ext cx="2019809" cy="2023110"/>
          </a:xfrm>
          <a:prstGeom prst="rect">
            <a:avLst/>
          </a:prstGeom>
        </p:spPr>
      </p:pic>
      <p:pic>
        <p:nvPicPr>
          <p:cNvPr id="71" name="Picture 70">
            <a:extLst>
              <a:ext uri="{FF2B5EF4-FFF2-40B4-BE49-F238E27FC236}">
                <a16:creationId xmlns:a16="http://schemas.microsoft.com/office/drawing/2014/main" id="{70B86AD2-DE56-8D47-A129-E48E67B1EBF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3562593" y="4464214"/>
            <a:ext cx="2019809" cy="2023110"/>
          </a:xfrm>
          <a:prstGeom prst="rect">
            <a:avLst/>
          </a:prstGeom>
        </p:spPr>
      </p:pic>
      <p:pic>
        <p:nvPicPr>
          <p:cNvPr id="72" name="Picture 71">
            <a:extLst>
              <a:ext uri="{FF2B5EF4-FFF2-40B4-BE49-F238E27FC236}">
                <a16:creationId xmlns:a16="http://schemas.microsoft.com/office/drawing/2014/main" id="{3EA70905-0BA3-DB45-B9C0-B64A4403E1EB}"/>
              </a:ext>
            </a:extLst>
          </p:cNvPr>
          <p:cNvPicPr>
            <a:picLocks noChangeAspect="1"/>
          </p:cNvPicPr>
          <p:nvPr/>
        </p:nvPicPr>
        <p:blipFill>
          <a:blip r:embed="rId3"/>
          <a:stretch>
            <a:fillRect/>
          </a:stretch>
        </p:blipFill>
        <p:spPr>
          <a:xfrm>
            <a:off x="1699698" y="4437065"/>
            <a:ext cx="2019809" cy="2023110"/>
          </a:xfrm>
          <a:prstGeom prst="rect">
            <a:avLst/>
          </a:prstGeom>
        </p:spPr>
      </p:pic>
      <p:pic>
        <p:nvPicPr>
          <p:cNvPr id="73" name="Picture 72">
            <a:extLst>
              <a:ext uri="{FF2B5EF4-FFF2-40B4-BE49-F238E27FC236}">
                <a16:creationId xmlns:a16="http://schemas.microsoft.com/office/drawing/2014/main" id="{49451726-8072-6941-8F69-CD20B5C67EB0}"/>
              </a:ext>
            </a:extLst>
          </p:cNvPr>
          <p:cNvPicPr>
            <a:picLocks noChangeAspect="1"/>
          </p:cNvPicPr>
          <p:nvPr/>
        </p:nvPicPr>
        <p:blipFill>
          <a:blip r:embed="rId3">
            <a:lum bright="70000" contrast="-70000"/>
          </a:blip>
          <a:stretch>
            <a:fillRect/>
          </a:stretch>
        </p:blipFill>
        <p:spPr>
          <a:xfrm>
            <a:off x="2297735" y="4740311"/>
            <a:ext cx="2019809" cy="2023110"/>
          </a:xfrm>
          <a:prstGeom prst="rect">
            <a:avLst/>
          </a:prstGeom>
        </p:spPr>
      </p:pic>
      <p:pic>
        <p:nvPicPr>
          <p:cNvPr id="74" name="Picture 73">
            <a:extLst>
              <a:ext uri="{FF2B5EF4-FFF2-40B4-BE49-F238E27FC236}">
                <a16:creationId xmlns:a16="http://schemas.microsoft.com/office/drawing/2014/main" id="{D3B71729-F218-B94B-924B-B1CC4AE99ED7}"/>
              </a:ext>
            </a:extLst>
          </p:cNvPr>
          <p:cNvPicPr>
            <a:picLocks noChangeAspect="1"/>
          </p:cNvPicPr>
          <p:nvPr/>
        </p:nvPicPr>
        <p:blipFill>
          <a:blip r:embed="rId3">
            <a:duotone>
              <a:schemeClr val="accent5">
                <a:shade val="45000"/>
                <a:satMod val="135000"/>
              </a:schemeClr>
              <a:prstClr val="white"/>
            </a:duotone>
          </a:blip>
          <a:stretch>
            <a:fillRect/>
          </a:stretch>
        </p:blipFill>
        <p:spPr>
          <a:xfrm>
            <a:off x="7602210" y="3452659"/>
            <a:ext cx="2019809" cy="2023110"/>
          </a:xfrm>
          <a:prstGeom prst="rect">
            <a:avLst/>
          </a:prstGeom>
        </p:spPr>
      </p:pic>
      <p:sp>
        <p:nvSpPr>
          <p:cNvPr id="56" name="TextBox 55">
            <a:extLst>
              <a:ext uri="{FF2B5EF4-FFF2-40B4-BE49-F238E27FC236}">
                <a16:creationId xmlns:a16="http://schemas.microsoft.com/office/drawing/2014/main" id="{C1C19FA9-BB3D-B040-8290-D533B2069654}"/>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10293415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Propensity Score Matching</a:t>
            </a:r>
          </a:p>
        </p:txBody>
      </p:sp>
      <p:graphicFrame>
        <p:nvGraphicFramePr>
          <p:cNvPr id="2" name="Table 1">
            <a:extLst>
              <a:ext uri="{FF2B5EF4-FFF2-40B4-BE49-F238E27FC236}">
                <a16:creationId xmlns:a16="http://schemas.microsoft.com/office/drawing/2014/main" id="{39E459FC-2C9C-3D4D-93CB-EC399DF92D28}"/>
              </a:ext>
            </a:extLst>
          </p:cNvPr>
          <p:cNvGraphicFramePr>
            <a:graphicFrameLocks noGrp="1"/>
          </p:cNvGraphicFramePr>
          <p:nvPr/>
        </p:nvGraphicFramePr>
        <p:xfrm>
          <a:off x="664191" y="1705471"/>
          <a:ext cx="10863618" cy="4858772"/>
        </p:xfrm>
        <a:graphic>
          <a:graphicData uri="http://schemas.openxmlformats.org/drawingml/2006/table">
            <a:tbl>
              <a:tblPr>
                <a:tableStyleId>{5C22544A-7EE6-4342-B048-85BDC9FD1C3A}</a:tableStyleId>
              </a:tblPr>
              <a:tblGrid>
                <a:gridCol w="3621206">
                  <a:extLst>
                    <a:ext uri="{9D8B030D-6E8A-4147-A177-3AD203B41FA5}">
                      <a16:colId xmlns:a16="http://schemas.microsoft.com/office/drawing/2014/main" val="4257715134"/>
                    </a:ext>
                  </a:extLst>
                </a:gridCol>
                <a:gridCol w="3621206">
                  <a:extLst>
                    <a:ext uri="{9D8B030D-6E8A-4147-A177-3AD203B41FA5}">
                      <a16:colId xmlns:a16="http://schemas.microsoft.com/office/drawing/2014/main" val="3647254888"/>
                    </a:ext>
                  </a:extLst>
                </a:gridCol>
                <a:gridCol w="3621206">
                  <a:extLst>
                    <a:ext uri="{9D8B030D-6E8A-4147-A177-3AD203B41FA5}">
                      <a16:colId xmlns:a16="http://schemas.microsoft.com/office/drawing/2014/main" val="2406180612"/>
                    </a:ext>
                  </a:extLst>
                </a:gridCol>
              </a:tblGrid>
              <a:tr h="358122">
                <a:tc>
                  <a:txBody>
                    <a:bodyPr/>
                    <a:lstStyle/>
                    <a:p>
                      <a:pPr algn="ctr" fontAlgn="b"/>
                      <a:r>
                        <a:rPr lang="en-US" sz="2400" u="none" strike="noStrike">
                          <a:solidFill>
                            <a:schemeClr val="tx1"/>
                          </a:solidFill>
                          <a:effectLst/>
                        </a:rPr>
                        <a:t>Year of Birth</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Physical Functioning</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Unemployment Benefit </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187897076"/>
                  </a:ext>
                </a:extLst>
              </a:tr>
              <a:tr h="358122">
                <a:tc>
                  <a:txBody>
                    <a:bodyPr/>
                    <a:lstStyle/>
                    <a:p>
                      <a:pPr algn="ctr" fontAlgn="b"/>
                      <a:r>
                        <a:rPr lang="en-US" sz="2400" u="none" strike="noStrike">
                          <a:solidFill>
                            <a:schemeClr val="tx1"/>
                          </a:solidFill>
                          <a:effectLst/>
                        </a:rPr>
                        <a:t>Gender</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Life Satisfaction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Number of Siblings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859448795"/>
                  </a:ext>
                </a:extLst>
              </a:tr>
              <a:tr h="358122">
                <a:tc>
                  <a:txBody>
                    <a:bodyPr/>
                    <a:lstStyle/>
                    <a:p>
                      <a:pPr algn="ctr" fontAlgn="b"/>
                      <a:r>
                        <a:rPr lang="en-US" sz="2400" u="none" strike="noStrike">
                          <a:solidFill>
                            <a:schemeClr val="tx1"/>
                          </a:solidFill>
                          <a:effectLst/>
                        </a:rPr>
                        <a:t>Household ID</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Satisfaction with Family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Married</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059674042"/>
                  </a:ext>
                </a:extLst>
              </a:tr>
              <a:tr h="358122">
                <a:tc>
                  <a:txBody>
                    <a:bodyPr/>
                    <a:lstStyle/>
                    <a:p>
                      <a:pPr algn="ctr" fontAlgn="b"/>
                      <a:r>
                        <a:rPr lang="en-US" sz="2400" u="none" strike="noStrike">
                          <a:solidFill>
                            <a:schemeClr val="tx1"/>
                          </a:solidFill>
                          <a:effectLst/>
                        </a:rPr>
                        <a:t>Father Alive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Satisfaction with Income</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Number of Children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3963417724"/>
                  </a:ext>
                </a:extLst>
              </a:tr>
              <a:tr h="358122">
                <a:tc>
                  <a:txBody>
                    <a:bodyPr/>
                    <a:lstStyle/>
                    <a:p>
                      <a:pPr algn="ctr" fontAlgn="b"/>
                      <a:r>
                        <a:rPr lang="en-US" sz="2400" u="none" strike="noStrike">
                          <a:solidFill>
                            <a:schemeClr val="tx1"/>
                          </a:solidFill>
                          <a:effectLst/>
                        </a:rPr>
                        <a:t>Mother Alive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Satisfaction with School</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Employment</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354194310"/>
                  </a:ext>
                </a:extLst>
              </a:tr>
              <a:tr h="358122">
                <a:tc>
                  <a:txBody>
                    <a:bodyPr/>
                    <a:lstStyle/>
                    <a:p>
                      <a:pPr algn="ctr" fontAlgn="b"/>
                      <a:r>
                        <a:rPr lang="en-US" sz="2400" u="none" strike="noStrike">
                          <a:solidFill>
                            <a:schemeClr val="tx1"/>
                          </a:solidFill>
                          <a:effectLst/>
                        </a:rPr>
                        <a:t>Race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Neighborhood Quality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Height (in meters)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982833367"/>
                  </a:ext>
                </a:extLst>
              </a:tr>
              <a:tr h="358122">
                <a:tc>
                  <a:txBody>
                    <a:bodyPr/>
                    <a:lstStyle/>
                    <a:p>
                      <a:pPr algn="ctr" fontAlgn="b"/>
                      <a:r>
                        <a:rPr lang="en-US" sz="2400" u="none" strike="noStrike">
                          <a:solidFill>
                            <a:schemeClr val="tx1"/>
                          </a:solidFill>
                          <a:effectLst/>
                        </a:rPr>
                        <a:t>Ethnicity</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Healthcare</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Weight (in kg)</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409765524"/>
                  </a:ext>
                </a:extLst>
              </a:tr>
              <a:tr h="358122">
                <a:tc>
                  <a:txBody>
                    <a:bodyPr/>
                    <a:lstStyle/>
                    <a:p>
                      <a:pPr algn="ctr" fontAlgn="b"/>
                      <a:r>
                        <a:rPr lang="en-US" sz="2400" u="none" strike="noStrike">
                          <a:solidFill>
                            <a:schemeClr val="tx1"/>
                          </a:solidFill>
                          <a:effectLst/>
                        </a:rPr>
                        <a:t>Gross Wages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Urban/Rural</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Education</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022108485"/>
                  </a:ext>
                </a:extLst>
              </a:tr>
              <a:tr h="358122">
                <a:tc>
                  <a:txBody>
                    <a:bodyPr/>
                    <a:lstStyle/>
                    <a:p>
                      <a:pPr algn="ctr" fontAlgn="b"/>
                      <a:r>
                        <a:rPr lang="en-US" sz="2400" u="none" strike="noStrike">
                          <a:solidFill>
                            <a:schemeClr val="tx1"/>
                          </a:solidFill>
                          <a:effectLst/>
                        </a:rPr>
                        <a:t>Welfare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Disability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Exercise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754897299"/>
                  </a:ext>
                </a:extLst>
              </a:tr>
              <a:tr h="358122">
                <a:tc>
                  <a:txBody>
                    <a:bodyPr/>
                    <a:lstStyle/>
                    <a:p>
                      <a:pPr algn="ctr" fontAlgn="b"/>
                      <a:r>
                        <a:rPr lang="en-US" sz="2400" u="none" strike="noStrike">
                          <a:solidFill>
                            <a:schemeClr val="tx1"/>
                          </a:solidFill>
                          <a:effectLst/>
                        </a:rPr>
                        <a:t>Household size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Father Education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Drinks Alcohol</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3123757490"/>
                  </a:ext>
                </a:extLst>
              </a:tr>
              <a:tr h="358122">
                <a:tc>
                  <a:txBody>
                    <a:bodyPr/>
                    <a:lstStyle/>
                    <a:p>
                      <a:pPr algn="ctr" fontAlgn="b"/>
                      <a:r>
                        <a:rPr lang="en-US" sz="2400" u="none" strike="noStrike">
                          <a:solidFill>
                            <a:schemeClr val="tx1"/>
                          </a:solidFill>
                          <a:effectLst/>
                        </a:rPr>
                        <a:t>Self-Rated Physical Health</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Mother Education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Does Drugs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887927110"/>
                  </a:ext>
                </a:extLst>
              </a:tr>
              <a:tr h="358122">
                <a:tc>
                  <a:txBody>
                    <a:bodyPr/>
                    <a:lstStyle/>
                    <a:p>
                      <a:pPr algn="ctr" fontAlgn="b"/>
                      <a:r>
                        <a:rPr lang="en-US" sz="2400" u="none" strike="noStrike">
                          <a:solidFill>
                            <a:schemeClr val="tx1"/>
                          </a:solidFill>
                          <a:effectLst/>
                        </a:rPr>
                        <a:t>Body Mass Index (BMI)</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Mother Age at Birth</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Smokes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519272612"/>
                  </a:ext>
                </a:extLst>
              </a:tr>
              <a:tr h="4068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none" strike="noStrike" dirty="0">
                          <a:solidFill>
                            <a:schemeClr val="tx1"/>
                          </a:solidFill>
                          <a:effectLst/>
                        </a:rPr>
                        <a:t>Loneliness</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u="none" strike="noStrike" dirty="0">
                          <a:solidFill>
                            <a:schemeClr val="tx1"/>
                          </a:solidFill>
                          <a:effectLst/>
                        </a:rPr>
                        <a:t>Doctor Visits</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u="none" strike="noStrike" dirty="0">
                          <a:solidFill>
                            <a:schemeClr val="tx1"/>
                          </a:solidFill>
                          <a:effectLst/>
                        </a:rPr>
                        <a:t>Physical Activity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12457292"/>
                  </a:ext>
                </a:extLst>
              </a:tr>
            </a:tbl>
          </a:graphicData>
        </a:graphic>
      </p:graphicFrame>
    </p:spTree>
    <p:extLst>
      <p:ext uri="{BB962C8B-B14F-4D97-AF65-F5344CB8AC3E}">
        <p14:creationId xmlns:p14="http://schemas.microsoft.com/office/powerpoint/2010/main" val="15471880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76CE04-D8B4-4A40-8D22-4B57742B0B5F}"/>
              </a:ext>
            </a:extLst>
          </p:cNvPr>
          <p:cNvSpPr/>
          <p:nvPr/>
        </p:nvSpPr>
        <p:spPr>
          <a:xfrm>
            <a:off x="3259666" y="2015066"/>
            <a:ext cx="5672667" cy="2827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bg1"/>
                </a:solidFill>
              </a:rPr>
              <a:t>Results</a:t>
            </a:r>
          </a:p>
        </p:txBody>
      </p:sp>
      <p:sp>
        <p:nvSpPr>
          <p:cNvPr id="3" name="Rectangle 2">
            <a:extLst>
              <a:ext uri="{FF2B5EF4-FFF2-40B4-BE49-F238E27FC236}">
                <a16:creationId xmlns:a16="http://schemas.microsoft.com/office/drawing/2014/main" id="{82FCE928-C0AA-0A40-97DF-706F14753D3F}"/>
              </a:ext>
            </a:extLst>
          </p:cNvPr>
          <p:cNvSpPr/>
          <p:nvPr/>
        </p:nvSpPr>
        <p:spPr>
          <a:xfrm>
            <a:off x="1917698" y="3014132"/>
            <a:ext cx="8356602" cy="2827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rPr>
              <a:t>Propensity Score Matching</a:t>
            </a:r>
          </a:p>
        </p:txBody>
      </p:sp>
      <p:sp>
        <p:nvSpPr>
          <p:cNvPr id="5" name="TextBox 4">
            <a:extLst>
              <a:ext uri="{FF2B5EF4-FFF2-40B4-BE49-F238E27FC236}">
                <a16:creationId xmlns:a16="http://schemas.microsoft.com/office/drawing/2014/main" id="{4B0D294A-0C9D-574D-B07F-632F34698598}"/>
              </a:ext>
            </a:extLst>
          </p:cNvPr>
          <p:cNvSpPr txBox="1"/>
          <p:nvPr/>
        </p:nvSpPr>
        <p:spPr>
          <a:xfrm>
            <a:off x="1329266" y="5841999"/>
            <a:ext cx="9533466" cy="461665"/>
          </a:xfrm>
          <a:prstGeom prst="rect">
            <a:avLst/>
          </a:prstGeom>
          <a:noFill/>
        </p:spPr>
        <p:txBody>
          <a:bodyPr wrap="square" rtlCol="0">
            <a:spAutoFit/>
          </a:bodyPr>
          <a:lstStyle/>
          <a:p>
            <a:pPr algn="ctr"/>
            <a:r>
              <a:rPr lang="en-US" sz="2400" b="1" dirty="0">
                <a:solidFill>
                  <a:schemeClr val="bg1"/>
                </a:solidFill>
              </a:rPr>
              <a:t>R Shiny Web Application: https://</a:t>
            </a:r>
            <a:r>
              <a:rPr lang="en-US" sz="2400" b="1" dirty="0" err="1">
                <a:solidFill>
                  <a:schemeClr val="bg1"/>
                </a:solidFill>
              </a:rPr>
              <a:t>emoriebeck.shinyapps.io</a:t>
            </a:r>
            <a:r>
              <a:rPr lang="en-US" sz="2400" b="1" dirty="0">
                <a:solidFill>
                  <a:schemeClr val="bg1"/>
                </a:solidFill>
              </a:rPr>
              <a:t>/selection</a:t>
            </a:r>
          </a:p>
        </p:txBody>
      </p:sp>
      <p:sp>
        <p:nvSpPr>
          <p:cNvPr id="6" name="TextBox 5">
            <a:extLst>
              <a:ext uri="{FF2B5EF4-FFF2-40B4-BE49-F238E27FC236}">
                <a16:creationId xmlns:a16="http://schemas.microsoft.com/office/drawing/2014/main" id="{DE5C4187-AE93-EA44-B02B-41FC02C7795E}"/>
              </a:ext>
            </a:extLst>
          </p:cNvPr>
          <p:cNvSpPr txBox="1"/>
          <p:nvPr/>
        </p:nvSpPr>
        <p:spPr>
          <a:xfrm>
            <a:off x="1329266" y="6303664"/>
            <a:ext cx="9533466" cy="461665"/>
          </a:xfrm>
          <a:prstGeom prst="rect">
            <a:avLst/>
          </a:prstGeom>
          <a:noFill/>
        </p:spPr>
        <p:txBody>
          <a:bodyPr wrap="square" rtlCol="0">
            <a:spAutoFit/>
          </a:bodyPr>
          <a:lstStyle/>
          <a:p>
            <a:pPr algn="ctr"/>
            <a:r>
              <a:rPr lang="en-US" sz="2400" b="1" dirty="0">
                <a:solidFill>
                  <a:schemeClr val="bg1"/>
                </a:solidFill>
              </a:rPr>
              <a:t>All Code &amp; Results: https://</a:t>
            </a:r>
            <a:r>
              <a:rPr lang="en-US" sz="2400" b="1" dirty="0" err="1">
                <a:solidFill>
                  <a:schemeClr val="bg1"/>
                </a:solidFill>
              </a:rPr>
              <a:t>github.com</a:t>
            </a:r>
            <a:r>
              <a:rPr lang="en-US" sz="2400" b="1" dirty="0">
                <a:solidFill>
                  <a:schemeClr val="bg1"/>
                </a:solidFill>
              </a:rPr>
              <a:t>/</a:t>
            </a:r>
            <a:r>
              <a:rPr lang="en-US" sz="2400" b="1" dirty="0" err="1">
                <a:solidFill>
                  <a:schemeClr val="bg1"/>
                </a:solidFill>
              </a:rPr>
              <a:t>emoriebeck</a:t>
            </a:r>
            <a:r>
              <a:rPr lang="en-US" sz="2400" b="1" dirty="0">
                <a:solidFill>
                  <a:schemeClr val="bg1"/>
                </a:solidFill>
              </a:rPr>
              <a:t>/selection</a:t>
            </a:r>
          </a:p>
        </p:txBody>
      </p:sp>
    </p:spTree>
    <p:extLst>
      <p:ext uri="{BB962C8B-B14F-4D97-AF65-F5344CB8AC3E}">
        <p14:creationId xmlns:p14="http://schemas.microsoft.com/office/powerpoint/2010/main" val="17341230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pic>
        <p:nvPicPr>
          <p:cNvPr id="6" name="Picture 5">
            <a:extLst>
              <a:ext uri="{FF2B5EF4-FFF2-40B4-BE49-F238E27FC236}">
                <a16:creationId xmlns:a16="http://schemas.microsoft.com/office/drawing/2014/main" id="{440123AA-B35E-C54F-B1F5-10EA5F0D5EE0}"/>
              </a:ext>
            </a:extLst>
          </p:cNvPr>
          <p:cNvPicPr>
            <a:picLocks noChangeAspect="1"/>
          </p:cNvPicPr>
          <p:nvPr/>
        </p:nvPicPr>
        <p:blipFill rotWithShape="1">
          <a:blip r:embed="rId2"/>
          <a:srcRect l="30777" r="27149" b="96061"/>
          <a:stretch/>
        </p:blipFill>
        <p:spPr>
          <a:xfrm>
            <a:off x="4131733" y="655872"/>
            <a:ext cx="3928533" cy="235374"/>
          </a:xfrm>
          <a:prstGeom prst="rect">
            <a:avLst/>
          </a:prstGeom>
        </p:spPr>
      </p:pic>
      <p:pic>
        <p:nvPicPr>
          <p:cNvPr id="3" name="Picture 2">
            <a:extLst>
              <a:ext uri="{FF2B5EF4-FFF2-40B4-BE49-F238E27FC236}">
                <a16:creationId xmlns:a16="http://schemas.microsoft.com/office/drawing/2014/main" id="{52700C31-81D0-CB4B-96A5-FE1C7BD7AFA2}"/>
              </a:ext>
            </a:extLst>
          </p:cNvPr>
          <p:cNvPicPr>
            <a:picLocks noChangeAspect="1"/>
          </p:cNvPicPr>
          <p:nvPr/>
        </p:nvPicPr>
        <p:blipFill rotWithShape="1">
          <a:blip r:embed="rId3"/>
          <a:srcRect l="19975" t="3457" r="59640" b="52839"/>
          <a:stretch/>
        </p:blipFill>
        <p:spPr>
          <a:xfrm>
            <a:off x="3959098" y="1049866"/>
            <a:ext cx="3467890" cy="4758267"/>
          </a:xfrm>
          <a:prstGeom prst="rect">
            <a:avLst/>
          </a:prstGeom>
        </p:spPr>
      </p:pic>
      <p:pic>
        <p:nvPicPr>
          <p:cNvPr id="7" name="Picture 6">
            <a:extLst>
              <a:ext uri="{FF2B5EF4-FFF2-40B4-BE49-F238E27FC236}">
                <a16:creationId xmlns:a16="http://schemas.microsoft.com/office/drawing/2014/main" id="{DD4ABE9D-1671-6240-B341-22BAB2623702}"/>
              </a:ext>
            </a:extLst>
          </p:cNvPr>
          <p:cNvPicPr>
            <a:picLocks noChangeAspect="1"/>
          </p:cNvPicPr>
          <p:nvPr/>
        </p:nvPicPr>
        <p:blipFill rotWithShape="1">
          <a:blip r:embed="rId4"/>
          <a:srcRect l="41467" t="89847" r="37042"/>
          <a:stretch/>
        </p:blipFill>
        <p:spPr>
          <a:xfrm>
            <a:off x="4633818" y="5786529"/>
            <a:ext cx="2924362" cy="884215"/>
          </a:xfrm>
          <a:prstGeom prst="rect">
            <a:avLst/>
          </a:prstGeom>
        </p:spPr>
      </p:pic>
      <p:sp>
        <p:nvSpPr>
          <p:cNvPr id="2" name="Rectangle 1">
            <a:extLst>
              <a:ext uri="{FF2B5EF4-FFF2-40B4-BE49-F238E27FC236}">
                <a16:creationId xmlns:a16="http://schemas.microsoft.com/office/drawing/2014/main" id="{188E8740-14BD-9648-AB05-5B5095AD9F27}"/>
              </a:ext>
            </a:extLst>
          </p:cNvPr>
          <p:cNvSpPr/>
          <p:nvPr/>
        </p:nvSpPr>
        <p:spPr>
          <a:xfrm>
            <a:off x="5128591" y="1049866"/>
            <a:ext cx="1855305" cy="4357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64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og lying on its back on a wood floor&#10;&#10;Description automatically generated with medium confidence">
            <a:extLst>
              <a:ext uri="{FF2B5EF4-FFF2-40B4-BE49-F238E27FC236}">
                <a16:creationId xmlns:a16="http://schemas.microsoft.com/office/drawing/2014/main" id="{1BF743CE-977C-36F2-7B84-BFC0FC64596F}"/>
              </a:ext>
            </a:extLst>
          </p:cNvPr>
          <p:cNvPicPr>
            <a:picLocks noChangeAspect="1"/>
          </p:cNvPicPr>
          <p:nvPr/>
        </p:nvPicPr>
        <p:blipFill rotWithShape="1">
          <a:blip r:embed="rId2"/>
          <a:srcRect l="4467" r="20532"/>
          <a:stretch/>
        </p:blipFill>
        <p:spPr>
          <a:xfrm rot="16200000">
            <a:off x="2667000" y="0"/>
            <a:ext cx="6858000" cy="6858000"/>
          </a:xfrm>
          <a:prstGeom prst="rect">
            <a:avLst/>
          </a:prstGeom>
        </p:spPr>
      </p:pic>
    </p:spTree>
    <p:extLst>
      <p:ext uri="{BB962C8B-B14F-4D97-AF65-F5344CB8AC3E}">
        <p14:creationId xmlns:p14="http://schemas.microsoft.com/office/powerpoint/2010/main" val="12266250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pic>
        <p:nvPicPr>
          <p:cNvPr id="6" name="Picture 5">
            <a:extLst>
              <a:ext uri="{FF2B5EF4-FFF2-40B4-BE49-F238E27FC236}">
                <a16:creationId xmlns:a16="http://schemas.microsoft.com/office/drawing/2014/main" id="{440123AA-B35E-C54F-B1F5-10EA5F0D5EE0}"/>
              </a:ext>
            </a:extLst>
          </p:cNvPr>
          <p:cNvPicPr>
            <a:picLocks noChangeAspect="1"/>
          </p:cNvPicPr>
          <p:nvPr/>
        </p:nvPicPr>
        <p:blipFill>
          <a:blip r:embed="rId2"/>
          <a:stretch>
            <a:fillRect/>
          </a:stretch>
        </p:blipFill>
        <p:spPr>
          <a:xfrm>
            <a:off x="1427427" y="746759"/>
            <a:ext cx="9337146" cy="5975773"/>
          </a:xfrm>
          <a:prstGeom prst="rect">
            <a:avLst/>
          </a:prstGeom>
        </p:spPr>
      </p:pic>
      <p:sp>
        <p:nvSpPr>
          <p:cNvPr id="7" name="Rectangle 6">
            <a:extLst>
              <a:ext uri="{FF2B5EF4-FFF2-40B4-BE49-F238E27FC236}">
                <a16:creationId xmlns:a16="http://schemas.microsoft.com/office/drawing/2014/main" id="{B1CE8B9D-BB98-7642-A9AE-E09F718EFD67}"/>
              </a:ext>
            </a:extLst>
          </p:cNvPr>
          <p:cNvSpPr/>
          <p:nvPr/>
        </p:nvSpPr>
        <p:spPr>
          <a:xfrm>
            <a:off x="8355702" y="6353200"/>
            <a:ext cx="3508717" cy="369332"/>
          </a:xfrm>
          <a:prstGeom prst="rect">
            <a:avLst/>
          </a:prstGeom>
        </p:spPr>
        <p:txBody>
          <a:bodyPr wrap="none">
            <a:spAutoFit/>
          </a:bodyPr>
          <a:lstStyle/>
          <a:p>
            <a:r>
              <a:rPr lang="en-US" b="1" dirty="0" err="1">
                <a:solidFill>
                  <a:srgbClr val="2F2EF9"/>
                </a:solidFill>
              </a:rPr>
              <a:t>emoriebeck.shinyapps.io</a:t>
            </a:r>
            <a:r>
              <a:rPr lang="en-US" b="1" dirty="0">
                <a:solidFill>
                  <a:srgbClr val="2F2EF9"/>
                </a:solidFill>
              </a:rPr>
              <a:t>/selection</a:t>
            </a:r>
            <a:endParaRPr lang="en-US" dirty="0">
              <a:solidFill>
                <a:srgbClr val="2F2EF9"/>
              </a:solidFill>
            </a:endParaRPr>
          </a:p>
        </p:txBody>
      </p:sp>
    </p:spTree>
    <p:extLst>
      <p:ext uri="{BB962C8B-B14F-4D97-AF65-F5344CB8AC3E}">
        <p14:creationId xmlns:p14="http://schemas.microsoft.com/office/powerpoint/2010/main" val="2944316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CE8B9D-BB98-7642-A9AE-E09F718EFD67}"/>
              </a:ext>
            </a:extLst>
          </p:cNvPr>
          <p:cNvSpPr/>
          <p:nvPr/>
        </p:nvSpPr>
        <p:spPr>
          <a:xfrm>
            <a:off x="1564191" y="2221319"/>
            <a:ext cx="9063618" cy="2677656"/>
          </a:xfrm>
          <a:prstGeom prst="rect">
            <a:avLst/>
          </a:prstGeom>
        </p:spPr>
        <p:txBody>
          <a:bodyPr wrap="square">
            <a:spAutoFit/>
          </a:bodyPr>
          <a:lstStyle/>
          <a:p>
            <a:pPr algn="ctr"/>
            <a:r>
              <a:rPr lang="en-US" sz="4400" b="1" dirty="0" err="1">
                <a:solidFill>
                  <a:srgbClr val="2F2EF9"/>
                </a:solidFill>
              </a:rPr>
              <a:t>emoriebeck.shinyapps.io</a:t>
            </a:r>
            <a:r>
              <a:rPr lang="en-US" sz="4400" b="1" dirty="0">
                <a:solidFill>
                  <a:srgbClr val="2F2EF9"/>
                </a:solidFill>
              </a:rPr>
              <a:t>/selection</a:t>
            </a:r>
          </a:p>
          <a:p>
            <a:pPr algn="ctr"/>
            <a:endParaRPr lang="en-US" sz="4400" b="1" dirty="0">
              <a:solidFill>
                <a:srgbClr val="2F2EF9"/>
              </a:solidFill>
            </a:endParaRPr>
          </a:p>
          <a:p>
            <a:pPr algn="ctr"/>
            <a:r>
              <a:rPr lang="en-US" sz="4000" dirty="0">
                <a:solidFill>
                  <a:srgbClr val="2F2EF9"/>
                </a:solidFill>
              </a:rPr>
              <a:t>https://</a:t>
            </a:r>
            <a:r>
              <a:rPr lang="en-US" sz="4000" dirty="0" err="1">
                <a:solidFill>
                  <a:srgbClr val="2F2EF9"/>
                </a:solidFill>
              </a:rPr>
              <a:t>github.com</a:t>
            </a:r>
            <a:r>
              <a:rPr lang="en-US" sz="4000" dirty="0">
                <a:solidFill>
                  <a:srgbClr val="2F2EF9"/>
                </a:solidFill>
              </a:rPr>
              <a:t>/</a:t>
            </a:r>
            <a:r>
              <a:rPr lang="en-US" sz="4000" dirty="0" err="1">
                <a:solidFill>
                  <a:srgbClr val="2F2EF9"/>
                </a:solidFill>
              </a:rPr>
              <a:t>emoriebeck</a:t>
            </a:r>
            <a:r>
              <a:rPr lang="en-US" sz="4000" dirty="0">
                <a:solidFill>
                  <a:srgbClr val="2F2EF9"/>
                </a:solidFill>
              </a:rPr>
              <a:t>/selection/tree/master/results/</a:t>
            </a:r>
            <a:r>
              <a:rPr lang="en-US" sz="4000" dirty="0" err="1">
                <a:solidFill>
                  <a:srgbClr val="2F2EF9"/>
                </a:solidFill>
              </a:rPr>
              <a:t>psm</a:t>
            </a:r>
            <a:r>
              <a:rPr lang="en-US" sz="4000" dirty="0">
                <a:solidFill>
                  <a:srgbClr val="2F2EF9"/>
                </a:solidFill>
              </a:rPr>
              <a:t>/</a:t>
            </a:r>
            <a:r>
              <a:rPr lang="en-US" sz="4000" dirty="0" err="1">
                <a:solidFill>
                  <a:srgbClr val="2F2EF9"/>
                </a:solidFill>
              </a:rPr>
              <a:t>bal_plots</a:t>
            </a:r>
            <a:endParaRPr lang="en-US" sz="4400" dirty="0">
              <a:solidFill>
                <a:srgbClr val="2F2EF9"/>
              </a:solidFill>
            </a:endParaRPr>
          </a:p>
        </p:txBody>
      </p:sp>
      <p:graphicFrame>
        <p:nvGraphicFramePr>
          <p:cNvPr id="5" name="Table 2">
            <a:extLst>
              <a:ext uri="{FF2B5EF4-FFF2-40B4-BE49-F238E27FC236}">
                <a16:creationId xmlns:a16="http://schemas.microsoft.com/office/drawing/2014/main" id="{2CC0786A-75CA-CFD3-BD60-D5910D9193CC}"/>
              </a:ext>
            </a:extLst>
          </p:cNvPr>
          <p:cNvGraphicFramePr>
            <a:graphicFrameLocks noGrp="1"/>
          </p:cNvGraphicFramePr>
          <p:nvPr>
            <p:extLst>
              <p:ext uri="{D42A27DB-BD31-4B8C-83A1-F6EECF244321}">
                <p14:modId xmlns:p14="http://schemas.microsoft.com/office/powerpoint/2010/main" val="3964335265"/>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Longitudinal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Personalized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2000" b="1" kern="1200" dirty="0">
                          <a:solidFill>
                            <a:schemeClr val="bg1"/>
                          </a:solidFill>
                          <a:latin typeface="+mn-lt"/>
                          <a:ea typeface="+mn-ea"/>
                          <a:cs typeface="+mn-cs"/>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37850994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2AE1AFF-CD95-0B48-8792-03957C51FA33}"/>
              </a:ext>
            </a:extLst>
          </p:cNvPr>
          <p:cNvSpPr/>
          <p:nvPr/>
        </p:nvSpPr>
        <p:spPr>
          <a:xfrm>
            <a:off x="10625986" y="2510604"/>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7C5D440-27F9-744B-AF44-D493064C21C8}"/>
                  </a:ext>
                </a:extLst>
              </p:cNvPr>
              <p:cNvSpPr/>
              <p:nvPr/>
            </p:nvSpPr>
            <p:spPr>
              <a:xfrm>
                <a:off x="9757616" y="2044440"/>
                <a:ext cx="1675907" cy="933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2400" b="1" i="1" smtClean="0">
                                  <a:latin typeface="Cambria Math" panose="02040503050406030204" pitchFamily="18" charset="0"/>
                                  <a:cs typeface="Times New Roman" panose="02020603050405020304" pitchFamily="18" charset="0"/>
                                </a:rPr>
                              </m:ctrlPr>
                            </m:mPr>
                            <m:mr>
                              <m:e>
                                <m:sSubSup>
                                  <m:sSubSupPr>
                                    <m:ctrlPr>
                                      <a:rPr lang="en-US" sz="2400" b="1" i="1">
                                        <a:latin typeface="Cambria Math" panose="02040503050406030204" pitchFamily="18" charset="0"/>
                                        <a:cs typeface="Times New Roman" panose="02020603050405020304" pitchFamily="18" charset="0"/>
                                      </a:rPr>
                                    </m:ctrlPr>
                                  </m:sSubSup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a:latin typeface="Cambria Math" panose="02040503050406030204" pitchFamily="18" charset="0"/>
                                        <a:ea typeface="Cambria Math" panose="02040503050406030204" pitchFamily="18" charset="0"/>
                                        <a:cs typeface="Times New Roman" panose="02020603050405020304" pitchFamily="18" charset="0"/>
                                      </a:rPr>
                                      <m:t>𝟎𝟎</m:t>
                                    </m:r>
                                  </m:sub>
                                  <m:sup>
                                    <m:r>
                                      <a:rPr lang="en-US" sz="2400" b="1" i="1">
                                        <a:latin typeface="Cambria Math" panose="02040503050406030204" pitchFamily="18" charset="0"/>
                                        <a:cs typeface="Times New Roman" panose="02020603050405020304" pitchFamily="18" charset="0"/>
                                      </a:rPr>
                                      <m:t>𝟐</m:t>
                                    </m:r>
                                  </m:sup>
                                </m:sSubSup>
                              </m:e>
                              <m:e>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smtClean="0">
                                        <a:latin typeface="Cambria Math" panose="02040503050406030204" pitchFamily="18" charset="0"/>
                                        <a:ea typeface="Cambria Math" panose="02040503050406030204" pitchFamily="18" charset="0"/>
                                        <a:cs typeface="Times New Roman" panose="02020603050405020304" pitchFamily="18" charset="0"/>
                                      </a:rPr>
                                      <m:t>𝟎</m:t>
                                    </m:r>
                                    <m:r>
                                      <a:rPr lang="en-US" sz="2400" b="1" i="1">
                                        <a:latin typeface="Cambria Math" panose="02040503050406030204" pitchFamily="18" charset="0"/>
                                        <a:cs typeface="Times New Roman" panose="02020603050405020304" pitchFamily="18" charset="0"/>
                                      </a:rPr>
                                      <m:t>𝟏</m:t>
                                    </m:r>
                                  </m:sub>
                                </m:sSub>
                              </m:e>
                            </m:mr>
                            <m:mr>
                              <m:e>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a:latin typeface="Cambria Math" panose="02040503050406030204" pitchFamily="18" charset="0"/>
                                        <a:cs typeface="Times New Roman" panose="02020603050405020304" pitchFamily="18" charset="0"/>
                                      </a:rPr>
                                      <m:t>𝟏𝟎</m:t>
                                    </m:r>
                                  </m:sub>
                                </m:sSub>
                              </m:e>
                              <m:e>
                                <m:sSubSup>
                                  <m:sSubSupPr>
                                    <m:ctrlPr>
                                      <a:rPr lang="en-US" sz="2400" b="1" i="1">
                                        <a:latin typeface="Cambria Math" panose="02040503050406030204" pitchFamily="18" charset="0"/>
                                        <a:cs typeface="Times New Roman" panose="02020603050405020304" pitchFamily="18" charset="0"/>
                                      </a:rPr>
                                    </m:ctrlPr>
                                  </m:sSubSup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smtClean="0">
                                        <a:latin typeface="Cambria Math" panose="02040503050406030204" pitchFamily="18" charset="0"/>
                                        <a:ea typeface="Cambria Math" panose="02040503050406030204" pitchFamily="18" charset="0"/>
                                        <a:cs typeface="Times New Roman" panose="02020603050405020304" pitchFamily="18" charset="0"/>
                                      </a:rPr>
                                      <m:t>𝟏𝟏</m:t>
                                    </m:r>
                                  </m:sub>
                                  <m:sup>
                                    <m:r>
                                      <a:rPr lang="en-US" sz="2400" b="1" i="1">
                                        <a:latin typeface="Cambria Math" panose="02040503050406030204" pitchFamily="18" charset="0"/>
                                        <a:cs typeface="Times New Roman" panose="02020603050405020304" pitchFamily="18" charset="0"/>
                                      </a:rPr>
                                      <m:t>𝟐</m:t>
                                    </m:r>
                                  </m:sup>
                                </m:sSubSup>
                              </m:e>
                            </m:mr>
                          </m:m>
                        </m:e>
                      </m:d>
                    </m:oMath>
                  </m:oMathPara>
                </a14:m>
                <a:endParaRPr lang="en-US" sz="2400" dirty="0"/>
              </a:p>
            </p:txBody>
          </p:sp>
        </mc:Choice>
        <mc:Fallback xmlns="">
          <p:sp>
            <p:nvSpPr>
              <p:cNvPr id="2" name="Rectangle 1">
                <a:extLst>
                  <a:ext uri="{FF2B5EF4-FFF2-40B4-BE49-F238E27FC236}">
                    <a16:creationId xmlns:a16="http://schemas.microsoft.com/office/drawing/2014/main" id="{07C5D440-27F9-744B-AF44-D493064C21C8}"/>
                  </a:ext>
                </a:extLst>
              </p:cNvPr>
              <p:cNvSpPr>
                <a:spLocks noRot="1" noChangeAspect="1" noMove="1" noResize="1" noEditPoints="1" noAdjustHandles="1" noChangeArrowheads="1" noChangeShapeType="1" noTextEdit="1"/>
              </p:cNvSpPr>
              <p:nvPr/>
            </p:nvSpPr>
            <p:spPr>
              <a:xfrm>
                <a:off x="9757616" y="2044440"/>
                <a:ext cx="1675907" cy="933461"/>
              </a:xfrm>
              <a:prstGeom prst="rect">
                <a:avLst/>
              </a:prstGeom>
              <a:blipFill>
                <a:blip r:embed="rId2"/>
                <a:stretch>
                  <a:fillRect b="-270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EB34D72-AAF0-CF41-9B5E-38C2DDFF9183}"/>
              </a:ext>
            </a:extLst>
          </p:cNvPr>
          <p:cNvSpPr/>
          <p:nvPr/>
        </p:nvSpPr>
        <p:spPr>
          <a:xfrm>
            <a:off x="7203287" y="2236498"/>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1D6C5DC-6291-7F4A-96C8-4D7766FCB074}"/>
              </a:ext>
            </a:extLst>
          </p:cNvPr>
          <p:cNvSpPr/>
          <p:nvPr/>
        </p:nvSpPr>
        <p:spPr>
          <a:xfrm>
            <a:off x="8097035" y="2236498"/>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04D08A6-494A-BF43-B0D6-69AE99ABE5AB}"/>
              </a:ext>
            </a:extLst>
          </p:cNvPr>
          <p:cNvSpPr/>
          <p:nvPr/>
        </p:nvSpPr>
        <p:spPr>
          <a:xfrm>
            <a:off x="6303911" y="2236497"/>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C46CF71-5CFB-B649-A5B4-91B715E311F9}"/>
                  </a:ext>
                </a:extLst>
              </p:cNvPr>
              <p:cNvSpPr/>
              <p:nvPr/>
            </p:nvSpPr>
            <p:spPr>
              <a:xfrm>
                <a:off x="5579076" y="280287"/>
                <a:ext cx="6096000" cy="2417328"/>
              </a:xfrm>
              <a:prstGeom prst="rect">
                <a:avLst/>
              </a:prstGeom>
            </p:spPr>
            <p:txBody>
              <a:bodyPr>
                <a:spAutoFit/>
              </a:bodyPr>
              <a:lstStyle/>
              <a:p>
                <a:pPr>
                  <a:lnSpc>
                    <a:spcPct val="200000"/>
                  </a:lnSpc>
                </a:pPr>
                <a:r>
                  <a:rPr lang="en-US" sz="2400" b="1" dirty="0">
                    <a:ea typeface="Calibri" panose="020F0502020204030204" pitchFamily="34" charset="0"/>
                    <a:cs typeface="Times New Roman" panose="02020603050405020304" pitchFamily="18" charset="0"/>
                  </a:rPr>
                  <a:t>Level 1: </a:t>
                </a:r>
                <a14:m>
                  <m:oMath xmlns:m="http://schemas.openxmlformats.org/officeDocument/2006/math">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latin typeface="Cambria Math" panose="02040503050406030204" pitchFamily="18" charset="0"/>
                            <a:ea typeface="Calibri" panose="020F0502020204030204" pitchFamily="34" charset="0"/>
                            <a:cs typeface="Times New Roman" panose="02020603050405020304" pitchFamily="18" charset="0"/>
                          </a:rPr>
                          <m:t>𝒍𝒐𝒈𝒊𝒕</m:t>
                        </m:r>
                        <m:r>
                          <a:rPr lang="en-US" sz="2400" b="1" i="1" smtClean="0">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latin typeface="Cambria Math" panose="02040503050406030204" pitchFamily="18" charset="0"/>
                            <a:ea typeface="Calibri" panose="020F0502020204030204" pitchFamily="34" charset="0"/>
                            <a:cs typeface="Times New Roman" panose="02020603050405020304" pitchFamily="18" charset="0"/>
                          </a:rPr>
                          <m:t>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𝒊𝒋</m:t>
                        </m:r>
                      </m:sub>
                    </m:sSub>
                    <m:r>
                      <a:rPr lang="en-US" sz="2400" b="1" i="1" smtClean="0">
                        <a:latin typeface="Cambria Math" panose="02040503050406030204" pitchFamily="18" charset="0"/>
                        <a:ea typeface="Calibri" panose="020F0502020204030204" pitchFamily="34" charset="0"/>
                        <a:cs typeface="Times New Roman" panose="02020603050405020304" pitchFamily="18" charset="0"/>
                      </a:rPr>
                      <m:t>)</m:t>
                    </m:r>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latin typeface="Cambria Math" panose="02040503050406030204" pitchFamily="18" charset="0"/>
                            <a:ea typeface="Calibri" panose="020F0502020204030204" pitchFamily="34" charset="0"/>
                            <a:cs typeface="Times New Roman" panose="02020603050405020304" pitchFamily="18" charset="0"/>
                          </a:rPr>
                          <m:t>𝑿</m:t>
                        </m:r>
                      </m:e>
                      <m:sub>
                        <m:r>
                          <a:rPr lang="en-US" sz="2400" b="1" i="1">
                            <a:latin typeface="Cambria Math" panose="02040503050406030204" pitchFamily="18" charset="0"/>
                            <a:ea typeface="Calibri" panose="020F0502020204030204" pitchFamily="34" charset="0"/>
                            <a:cs typeface="Times New Roman" panose="02020603050405020304" pitchFamily="18" charset="0"/>
                          </a:rPr>
                          <m:t>𝒊𝒋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𝜺</m:t>
                        </m:r>
                      </m:e>
                      <m:sub>
                        <m:r>
                          <a:rPr lang="en-US" sz="2400" b="1" i="1">
                            <a:latin typeface="Cambria Math" panose="02040503050406030204" pitchFamily="18" charset="0"/>
                            <a:ea typeface="Calibri" panose="020F0502020204030204" pitchFamily="34" charset="0"/>
                            <a:cs typeface="Times New Roman" panose="02020603050405020304" pitchFamily="18" charset="0"/>
                          </a:rPr>
                          <m:t>𝒊𝒋</m:t>
                        </m:r>
                      </m:sub>
                    </m:sSub>
                  </m:oMath>
                </a14:m>
                <a:endParaRPr lang="en-US" sz="2400" b="1" dirty="0">
                  <a:ea typeface="Calibri" panose="020F0502020204030204" pitchFamily="34" charset="0"/>
                  <a:cs typeface="Times New Roman" panose="02020603050405020304" pitchFamily="18" charset="0"/>
                </a:endParaRPr>
              </a:p>
              <a:p>
                <a:pPr>
                  <a:lnSpc>
                    <a:spcPct val="200000"/>
                  </a:lnSpc>
                </a:pPr>
                <a:r>
                  <a:rPr lang="en-US" sz="2400" b="1" dirty="0">
                    <a:ea typeface="Calibri" panose="020F0502020204030204" pitchFamily="34" charset="0"/>
                    <a:cs typeface="Times New Roman" panose="02020603050405020304" pitchFamily="18" charset="0"/>
                  </a:rPr>
                  <a:t>Level 2: </a:t>
                </a:r>
                <a14:m>
                  <m:oMath xmlns:m="http://schemas.openxmlformats.org/officeDocument/2006/math">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𝜸</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𝟎𝟎</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𝒖</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oMath>
                </a14:m>
                <a:endParaRPr lang="en-US" sz="2400" b="1" dirty="0">
                  <a:ea typeface="Calibri" panose="020F0502020204030204" pitchFamily="34" charset="0"/>
                  <a:cs typeface="Times New Roman" panose="02020603050405020304" pitchFamily="18" charset="0"/>
                </a:endParaRPr>
              </a:p>
              <a:p>
                <a:pPr indent="746125">
                  <a:lnSpc>
                    <a:spcPct val="200000"/>
                  </a:lnSpc>
                </a:pPr>
                <a14:m>
                  <m:oMath xmlns:m="http://schemas.openxmlformats.org/officeDocument/2006/math">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a:latin typeface="Cambria Math" panose="02040503050406030204" pitchFamily="18" charset="0"/>
                            <a:ea typeface="Calibri" panose="020F0502020204030204" pitchFamily="34" charset="0"/>
                            <a:cs typeface="Times New Roman" panose="02020603050405020304" pitchFamily="18" charset="0"/>
                          </a:rPr>
                          <m:t> </m:t>
                        </m:r>
                        <m:r>
                          <a:rPr lang="en-US" sz="2400" b="1" i="1">
                            <a:latin typeface="Cambria Math" panose="02040503050406030204" pitchFamily="18" charset="0"/>
                            <a:ea typeface="Calibri" panose="020F0502020204030204" pitchFamily="34" charset="0"/>
                            <a:cs typeface="Times New Roman" panose="02020603050405020304" pitchFamily="18" charset="0"/>
                          </a:rPr>
                          <m:t>𝜸</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𝟏𝟎</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 </m:t>
                        </m:r>
                        <m:r>
                          <a:rPr lang="en-US" sz="2400" b="1" i="1">
                            <a:latin typeface="Cambria Math" panose="02040503050406030204" pitchFamily="18" charset="0"/>
                            <a:ea typeface="Calibri" panose="020F0502020204030204" pitchFamily="34" charset="0"/>
                            <a:cs typeface="Times New Roman" panose="02020603050405020304" pitchFamily="18" charset="0"/>
                          </a:rPr>
                          <m:t>𝒖</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oMath>
                </a14:m>
                <a:r>
                  <a:rPr lang="en-US" sz="2400" b="1" dirty="0">
                    <a:ea typeface="Calibri" panose="020F0502020204030204" pitchFamily="34" charset="0"/>
                    <a:cs typeface="Times New Roman" panose="02020603050405020304" pitchFamily="18" charset="0"/>
                  </a:rPr>
                  <a:t>,</a:t>
                </a:r>
              </a:p>
            </p:txBody>
          </p:sp>
        </mc:Choice>
        <mc:Fallback xmlns="">
          <p:sp>
            <p:nvSpPr>
              <p:cNvPr id="9" name="Rectangle 8">
                <a:extLst>
                  <a:ext uri="{FF2B5EF4-FFF2-40B4-BE49-F238E27FC236}">
                    <a16:creationId xmlns:a16="http://schemas.microsoft.com/office/drawing/2014/main" id="{3C46CF71-5CFB-B649-A5B4-91B715E311F9}"/>
                  </a:ext>
                </a:extLst>
              </p:cNvPr>
              <p:cNvSpPr>
                <a:spLocks noRot="1" noChangeAspect="1" noMove="1" noResize="1" noEditPoints="1" noAdjustHandles="1" noChangeArrowheads="1" noChangeShapeType="1" noTextEdit="1"/>
              </p:cNvSpPr>
              <p:nvPr/>
            </p:nvSpPr>
            <p:spPr>
              <a:xfrm>
                <a:off x="5579076" y="280287"/>
                <a:ext cx="6096000" cy="2417328"/>
              </a:xfrm>
              <a:prstGeom prst="rect">
                <a:avLst/>
              </a:prstGeom>
              <a:blipFill>
                <a:blip r:embed="rId3"/>
                <a:stretch>
                  <a:fillRect l="-1663" b="-3665"/>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B7B758D7-7306-C248-A2FD-838782A8B572}"/>
              </a:ext>
            </a:extLst>
          </p:cNvPr>
          <p:cNvGraphicFramePr>
            <a:graphicFrameLocks noGrp="1"/>
          </p:cNvGraphicFramePr>
          <p:nvPr/>
        </p:nvGraphicFramePr>
        <p:xfrm>
          <a:off x="457200" y="527658"/>
          <a:ext cx="4544041" cy="6001713"/>
        </p:xfrm>
        <a:graphic>
          <a:graphicData uri="http://schemas.openxmlformats.org/drawingml/2006/table">
            <a:tbl>
              <a:tblPr>
                <a:tableStyleId>{5C22544A-7EE6-4342-B048-85BDC9FD1C3A}</a:tableStyleId>
              </a:tblPr>
              <a:tblGrid>
                <a:gridCol w="4544041">
                  <a:extLst>
                    <a:ext uri="{9D8B030D-6E8A-4147-A177-3AD203B41FA5}">
                      <a16:colId xmlns:a16="http://schemas.microsoft.com/office/drawing/2014/main" val="2595340936"/>
                    </a:ext>
                  </a:extLst>
                </a:gridCol>
              </a:tblGrid>
              <a:tr h="585672">
                <a:tc>
                  <a:txBody>
                    <a:bodyPr/>
                    <a:lstStyle/>
                    <a:p>
                      <a:pPr algn="ctr" fontAlgn="b"/>
                      <a:r>
                        <a:rPr lang="en-US" sz="3600" b="1" u="none" strike="noStrike" dirty="0">
                          <a:solidFill>
                            <a:schemeClr val="bg1"/>
                          </a:solidFill>
                          <a:effectLst/>
                        </a:rPr>
                        <a:t>Dataset</a:t>
                      </a:r>
                      <a:endParaRPr lang="en-US" sz="3600" b="1" i="0" u="none" strike="noStrike" dirty="0">
                        <a:solidFill>
                          <a:schemeClr val="bg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93873331"/>
                  </a:ext>
                </a:extLst>
              </a:tr>
              <a:tr h="512463">
                <a:tc>
                  <a:txBody>
                    <a:bodyPr/>
                    <a:lstStyle/>
                    <a:p>
                      <a:pPr marL="182880" algn="l" fontAlgn="b"/>
                      <a:r>
                        <a:rPr lang="en-US" sz="2000" b="1" u="none" strike="noStrike" dirty="0">
                          <a:effectLst/>
                        </a:rPr>
                        <a:t>Wisconsin Longitudinal Study (WLS)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1075284"/>
                  </a:ext>
                </a:extLst>
              </a:tr>
              <a:tr h="512463">
                <a:tc>
                  <a:txBody>
                    <a:bodyPr/>
                    <a:lstStyle/>
                    <a:p>
                      <a:pPr marL="182880" algn="l" fontAlgn="b"/>
                      <a:r>
                        <a:rPr lang="en-US" sz="2000" b="1" u="none" strike="noStrike" dirty="0">
                          <a:effectLst/>
                        </a:rPr>
                        <a:t>German Socioeconomic Panel (GSOEP)</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5703853"/>
                  </a:ext>
                </a:extLst>
              </a:tr>
              <a:tr h="512463">
                <a:tc>
                  <a:txBody>
                    <a:bodyPr/>
                    <a:lstStyle/>
                    <a:p>
                      <a:pPr marL="182880" algn="l" fontAlgn="b"/>
                      <a:r>
                        <a:rPr lang="en-US" sz="2000" b="1" u="none" strike="noStrike" dirty="0">
                          <a:effectLst/>
                        </a:rPr>
                        <a:t>Longitudinal Internet Studies for the Social Sciences (LISS)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6730710"/>
                  </a:ext>
                </a:extLst>
              </a:tr>
              <a:tr h="512463">
                <a:tc>
                  <a:txBody>
                    <a:bodyPr/>
                    <a:lstStyle/>
                    <a:p>
                      <a:pPr marL="182880" algn="l" fontAlgn="b"/>
                      <a:r>
                        <a:rPr lang="en-US" sz="2000" b="1" u="none" strike="noStrike" dirty="0">
                          <a:effectLst/>
                        </a:rPr>
                        <a:t>National Longitudinal Study of Youth  (NLSY)</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5293870"/>
                  </a:ext>
                </a:extLst>
              </a:tr>
              <a:tr h="512463">
                <a:tc>
                  <a:txBody>
                    <a:bodyPr/>
                    <a:lstStyle/>
                    <a:p>
                      <a:pPr marL="182880" algn="l" fontAlgn="b"/>
                      <a:r>
                        <a:rPr lang="en-US" sz="2000" b="1" u="none" strike="noStrike" dirty="0">
                          <a:effectLst/>
                        </a:rPr>
                        <a:t>Household, Income, and Labor Dynamics in Australia (HILDA)</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6844830"/>
                  </a:ext>
                </a:extLst>
              </a:tr>
              <a:tr h="512463">
                <a:tc>
                  <a:txBody>
                    <a:bodyPr/>
                    <a:lstStyle/>
                    <a:p>
                      <a:pPr marL="182880" algn="l" fontAlgn="b"/>
                      <a:r>
                        <a:rPr lang="en-US" sz="2000" b="1" u="none" strike="noStrike" dirty="0">
                          <a:effectLst/>
                        </a:rPr>
                        <a:t>Midlife in the US Study (MIDUS)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5501623"/>
                  </a:ext>
                </a:extLst>
              </a:tr>
              <a:tr h="512463">
                <a:tc>
                  <a:txBody>
                    <a:bodyPr/>
                    <a:lstStyle/>
                    <a:p>
                      <a:pPr marL="182880" algn="l" fontAlgn="b"/>
                      <a:r>
                        <a:rPr lang="en-US" sz="2000" b="1" u="none" strike="noStrike" dirty="0">
                          <a:effectLst/>
                        </a:rPr>
                        <a:t>British House Panel Study (BHPS)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4313560"/>
                  </a:ext>
                </a:extLst>
              </a:tr>
              <a:tr h="512463">
                <a:tc>
                  <a:txBody>
                    <a:bodyPr/>
                    <a:lstStyle/>
                    <a:p>
                      <a:pPr marL="182880" algn="l" fontAlgn="b"/>
                      <a:r>
                        <a:rPr lang="en-US" sz="2000" b="1" u="none" strike="noStrike" dirty="0">
                          <a:effectLst/>
                        </a:rPr>
                        <a:t>Adolescent to Adult Health (Ad Health)</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239769"/>
                  </a:ext>
                </a:extLst>
              </a:tr>
              <a:tr h="512463">
                <a:tc>
                  <a:txBody>
                    <a:bodyPr/>
                    <a:lstStyle/>
                    <a:p>
                      <a:pPr marL="182880" algn="l" fontAlgn="b"/>
                      <a:r>
                        <a:rPr lang="en-US" sz="2000" b="1" u="none" strike="noStrike" dirty="0">
                          <a:effectLst/>
                        </a:rPr>
                        <a:t>Health and Retirement Study (HRS)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4393294"/>
                  </a:ext>
                </a:extLst>
              </a:tr>
              <a:tr h="512463">
                <a:tc>
                  <a:txBody>
                    <a:bodyPr/>
                    <a:lstStyle/>
                    <a:p>
                      <a:pPr marL="182880" algn="l" fontAlgn="b"/>
                      <a:r>
                        <a:rPr lang="en-US" sz="2000" b="1" u="none" strike="noStrike" dirty="0">
                          <a:effectLst/>
                        </a:rPr>
                        <a:t>Swiss Household Panel Study (SHP)</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442331"/>
                  </a:ext>
                </a:extLst>
              </a:tr>
            </a:tbl>
          </a:graphicData>
        </a:graphic>
      </p:graphicFrame>
      <p:sp>
        <p:nvSpPr>
          <p:cNvPr id="11" name="Rectangle 10">
            <a:extLst>
              <a:ext uri="{FF2B5EF4-FFF2-40B4-BE49-F238E27FC236}">
                <a16:creationId xmlns:a16="http://schemas.microsoft.com/office/drawing/2014/main" id="{F13CAFE9-384E-0A44-A6D3-4FB41A97FAA6}"/>
              </a:ext>
            </a:extLst>
          </p:cNvPr>
          <p:cNvSpPr/>
          <p:nvPr/>
        </p:nvSpPr>
        <p:spPr>
          <a:xfrm>
            <a:off x="6762967" y="3426652"/>
            <a:ext cx="1545336"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Average personality-outcome association</a:t>
            </a:r>
          </a:p>
        </p:txBody>
      </p:sp>
      <p:cxnSp>
        <p:nvCxnSpPr>
          <p:cNvPr id="13" name="Straight Arrow Connector 12">
            <a:extLst>
              <a:ext uri="{FF2B5EF4-FFF2-40B4-BE49-F238E27FC236}">
                <a16:creationId xmlns:a16="http://schemas.microsoft.com/office/drawing/2014/main" id="{9C50EA23-021F-BD43-8CF0-2DDD293EDB6C}"/>
              </a:ext>
            </a:extLst>
          </p:cNvPr>
          <p:cNvCxnSpPr>
            <a:cxnSpLocks/>
          </p:cNvCxnSpPr>
          <p:nvPr/>
        </p:nvCxnSpPr>
        <p:spPr>
          <a:xfrm flipH="1">
            <a:off x="6075123" y="2730103"/>
            <a:ext cx="522197" cy="5767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86849B2-F2AB-A649-8939-18C865448577}"/>
              </a:ext>
            </a:extLst>
          </p:cNvPr>
          <p:cNvSpPr/>
          <p:nvPr/>
        </p:nvSpPr>
        <p:spPr>
          <a:xfrm flipH="1">
            <a:off x="8473950" y="3430996"/>
            <a:ext cx="1545336"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Study-specific deviations</a:t>
            </a:r>
          </a:p>
        </p:txBody>
      </p:sp>
      <p:cxnSp>
        <p:nvCxnSpPr>
          <p:cNvPr id="20" name="Straight Arrow Connector 19">
            <a:extLst>
              <a:ext uri="{FF2B5EF4-FFF2-40B4-BE49-F238E27FC236}">
                <a16:creationId xmlns:a16="http://schemas.microsoft.com/office/drawing/2014/main" id="{F0A85DD0-FE30-8D40-A577-70788236BD6E}"/>
              </a:ext>
            </a:extLst>
          </p:cNvPr>
          <p:cNvCxnSpPr>
            <a:cxnSpLocks/>
            <a:endCxn id="11" idx="0"/>
          </p:cNvCxnSpPr>
          <p:nvPr/>
        </p:nvCxnSpPr>
        <p:spPr>
          <a:xfrm>
            <a:off x="7535635" y="2729532"/>
            <a:ext cx="0" cy="6971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797E857-48AD-F94B-9BA2-0543A6251CD9}"/>
              </a:ext>
            </a:extLst>
          </p:cNvPr>
          <p:cNvSpPr/>
          <p:nvPr/>
        </p:nvSpPr>
        <p:spPr>
          <a:xfrm>
            <a:off x="5048811" y="3426652"/>
            <a:ext cx="1548509"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Study-specific personality-outcome associations</a:t>
            </a:r>
          </a:p>
        </p:txBody>
      </p:sp>
      <p:cxnSp>
        <p:nvCxnSpPr>
          <p:cNvPr id="27" name="Straight Arrow Connector 26">
            <a:extLst>
              <a:ext uri="{FF2B5EF4-FFF2-40B4-BE49-F238E27FC236}">
                <a16:creationId xmlns:a16="http://schemas.microsoft.com/office/drawing/2014/main" id="{3E378EAC-160D-E547-83CB-06AAE625C58D}"/>
              </a:ext>
            </a:extLst>
          </p:cNvPr>
          <p:cNvCxnSpPr>
            <a:cxnSpLocks/>
            <a:endCxn id="19" idx="0"/>
          </p:cNvCxnSpPr>
          <p:nvPr/>
        </p:nvCxnSpPr>
        <p:spPr>
          <a:xfrm>
            <a:off x="8391805" y="2719353"/>
            <a:ext cx="854813" cy="7116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FE4290F-1F1E-164B-BB4E-5788D79D1D13}"/>
              </a:ext>
            </a:extLst>
          </p:cNvPr>
          <p:cNvSpPr/>
          <p:nvPr/>
        </p:nvSpPr>
        <p:spPr>
          <a:xfrm flipH="1">
            <a:off x="10184933" y="3426652"/>
            <a:ext cx="1545336"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Variance in personality-outcome  associations</a:t>
            </a:r>
          </a:p>
        </p:txBody>
      </p:sp>
      <p:cxnSp>
        <p:nvCxnSpPr>
          <p:cNvPr id="18" name="Straight Arrow Connector 17">
            <a:extLst>
              <a:ext uri="{FF2B5EF4-FFF2-40B4-BE49-F238E27FC236}">
                <a16:creationId xmlns:a16="http://schemas.microsoft.com/office/drawing/2014/main" id="{9114FD45-1F4E-8643-ADCA-75C2215BC887}"/>
              </a:ext>
            </a:extLst>
          </p:cNvPr>
          <p:cNvCxnSpPr>
            <a:cxnSpLocks/>
            <a:endCxn id="15" idx="0"/>
          </p:cNvCxnSpPr>
          <p:nvPr/>
        </p:nvCxnSpPr>
        <p:spPr>
          <a:xfrm>
            <a:off x="10957601" y="2995295"/>
            <a:ext cx="0" cy="431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Table 2">
            <a:extLst>
              <a:ext uri="{FF2B5EF4-FFF2-40B4-BE49-F238E27FC236}">
                <a16:creationId xmlns:a16="http://schemas.microsoft.com/office/drawing/2014/main" id="{81AE53B2-E73D-FC12-EF84-8536CE831A4C}"/>
              </a:ext>
            </a:extLst>
          </p:cNvPr>
          <p:cNvGraphicFramePr>
            <a:graphicFrameLocks noGrp="1"/>
          </p:cNvGraphicFramePr>
          <p:nvPr>
            <p:extLst>
              <p:ext uri="{D42A27DB-BD31-4B8C-83A1-F6EECF244321}">
                <p14:modId xmlns:p14="http://schemas.microsoft.com/office/powerpoint/2010/main" val="3463286232"/>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Longitudinal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Personalized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2000" b="1" kern="1200" dirty="0">
                          <a:solidFill>
                            <a:schemeClr val="bg1"/>
                          </a:solidFill>
                          <a:latin typeface="+mn-lt"/>
                          <a:ea typeface="+mn-ea"/>
                          <a:cs typeface="+mn-cs"/>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11902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P spid="10" grpId="0" animBg="1"/>
      <p:bldP spid="23" grpId="0" animBg="1"/>
      <p:bldP spid="24" grpId="0" animBg="1"/>
      <p:bldP spid="9" grpId="0"/>
      <p:bldP spid="11" grpId="0" animBg="1"/>
      <p:bldP spid="19" grpId="0" animBg="1"/>
      <p:bldP spid="21" grpId="0" animBg="1"/>
      <p:bldP spid="1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3DD0D45-1D7F-C242-956F-0454ED3E24E5}"/>
                  </a:ext>
                </a:extLst>
              </p:cNvPr>
              <p:cNvSpPr/>
              <p:nvPr/>
            </p:nvSpPr>
            <p:spPr>
              <a:xfrm>
                <a:off x="501112" y="790414"/>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Mega-Analytic Estimates (</a:t>
                </a:r>
                <a14:m>
                  <m:oMath xmlns:m="http://schemas.openxmlformats.org/officeDocument/2006/math">
                    <m:sSub>
                      <m:sSubPr>
                        <m:ctrlPr>
                          <a:rPr lang="en-US" sz="2800" b="1" i="1" dirty="0">
                            <a:solidFill>
                              <a:schemeClr val="tx1"/>
                            </a:solidFill>
                            <a:latin typeface="Cambria Math" panose="02040503050406030204" pitchFamily="18" charset="0"/>
                          </a:rPr>
                        </m:ctrlPr>
                      </m:sSubPr>
                      <m:e>
                        <m:r>
                          <a:rPr lang="en-US" sz="2800" b="1" i="1" dirty="0">
                            <a:solidFill>
                              <a:schemeClr val="tx1"/>
                            </a:solidFill>
                            <a:latin typeface="Cambria Math" panose="02040503050406030204" pitchFamily="18" charset="0"/>
                          </a:rPr>
                          <m:t>𝜸</m:t>
                        </m:r>
                      </m:e>
                      <m:sub>
                        <m:r>
                          <a:rPr lang="en-US" sz="2800" b="1" i="1" dirty="0">
                            <a:solidFill>
                              <a:schemeClr val="tx1"/>
                            </a:solidFill>
                            <a:latin typeface="Cambria Math" panose="02040503050406030204" pitchFamily="18" charset="0"/>
                          </a:rPr>
                          <m:t>𝟏𝟎</m:t>
                        </m:r>
                      </m:sub>
                    </m:sSub>
                  </m:oMath>
                </a14:m>
                <a:r>
                  <a:rPr lang="en-US" sz="2800" b="1" dirty="0">
                    <a:solidFill>
                      <a:schemeClr val="tx1"/>
                    </a:solidFill>
                  </a:rPr>
                  <a:t>)</a:t>
                </a:r>
                <a:r>
                  <a:rPr lang="en-US" sz="2800" dirty="0">
                    <a:solidFill>
                      <a:schemeClr val="tx1"/>
                    </a:solidFill>
                  </a:rPr>
                  <a:t>: 32.65% robust after matching</a:t>
                </a:r>
              </a:p>
            </p:txBody>
          </p:sp>
        </mc:Choice>
        <mc:Fallback xmlns="">
          <p:sp>
            <p:nvSpPr>
              <p:cNvPr id="5" name="Rectangle 4">
                <a:extLst>
                  <a:ext uri="{FF2B5EF4-FFF2-40B4-BE49-F238E27FC236}">
                    <a16:creationId xmlns:a16="http://schemas.microsoft.com/office/drawing/2014/main" id="{33DD0D45-1D7F-C242-956F-0454ED3E24E5}"/>
                  </a:ext>
                </a:extLst>
              </p:cNvPr>
              <p:cNvSpPr>
                <a:spLocks noRot="1" noChangeAspect="1" noMove="1" noResize="1" noEditPoints="1" noAdjustHandles="1" noChangeArrowheads="1" noChangeShapeType="1" noTextEdit="1"/>
              </p:cNvSpPr>
              <p:nvPr/>
            </p:nvSpPr>
            <p:spPr>
              <a:xfrm>
                <a:off x="501112" y="790414"/>
                <a:ext cx="11189776" cy="472698"/>
              </a:xfrm>
              <a:prstGeom prst="rect">
                <a:avLst/>
              </a:prstGeom>
              <a:blipFill>
                <a:blip r:embed="rId3"/>
                <a:stretch>
                  <a:fillRect t="-18421" b="-39474"/>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9D6DB630-D270-024C-8766-4611CEB29912}"/>
              </a:ext>
            </a:extLst>
          </p:cNvPr>
          <p:cNvSpPr/>
          <p:nvPr/>
        </p:nvSpPr>
        <p:spPr>
          <a:xfrm>
            <a:off x="1915885" y="6461949"/>
            <a:ext cx="8360229" cy="369332"/>
          </a:xfrm>
          <a:prstGeom prst="rect">
            <a:avLst/>
          </a:prstGeom>
        </p:spPr>
        <p:txBody>
          <a:bodyPr wrap="square">
            <a:spAutoFit/>
          </a:bodyPr>
          <a:lstStyle/>
          <a:p>
            <a:r>
              <a:rPr lang="en-US" dirty="0">
                <a:hlinkClick r:id="rId4"/>
              </a:rPr>
              <a:t>https://github.com/emoriebeck/selection/tree/master/results/psm/matched/tables</a:t>
            </a:r>
            <a:endParaRPr lang="en-US" dirty="0"/>
          </a:p>
        </p:txBody>
      </p:sp>
      <p:graphicFrame>
        <p:nvGraphicFramePr>
          <p:cNvPr id="6" name="Table 2">
            <a:extLst>
              <a:ext uri="{FF2B5EF4-FFF2-40B4-BE49-F238E27FC236}">
                <a16:creationId xmlns:a16="http://schemas.microsoft.com/office/drawing/2014/main" id="{5CD41E4C-5CE4-0A7B-E9AB-887E2A40F3C6}"/>
              </a:ext>
            </a:extLst>
          </p:cNvPr>
          <p:cNvGraphicFramePr>
            <a:graphicFrameLocks noGrp="1"/>
          </p:cNvGraphicFramePr>
          <p:nvPr>
            <p:extLst>
              <p:ext uri="{D42A27DB-BD31-4B8C-83A1-F6EECF244321}">
                <p14:modId xmlns:p14="http://schemas.microsoft.com/office/powerpoint/2010/main" val="3463286232"/>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Longitudinal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Personalized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2000" b="1" kern="1200" dirty="0">
                          <a:solidFill>
                            <a:schemeClr val="bg1"/>
                          </a:solidFill>
                          <a:latin typeface="+mn-lt"/>
                          <a:ea typeface="+mn-ea"/>
                          <a:cs typeface="+mn-cs"/>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02684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F2C4B94-707B-9E4A-BC7B-DDA34EDE00E2}"/>
              </a:ext>
            </a:extLst>
          </p:cNvPr>
          <p:cNvPicPr>
            <a:picLocks noChangeAspect="1"/>
          </p:cNvPicPr>
          <p:nvPr/>
        </p:nvPicPr>
        <p:blipFill>
          <a:blip r:embed="rId3"/>
          <a:stretch>
            <a:fillRect/>
          </a:stretch>
        </p:blipFill>
        <p:spPr>
          <a:xfrm>
            <a:off x="501112" y="1263112"/>
            <a:ext cx="11189776" cy="5594888"/>
          </a:xfrm>
          <a:prstGeom prst="rect">
            <a:avLst/>
          </a:prstGeom>
        </p:spPr>
      </p:pic>
      <p:sp>
        <p:nvSpPr>
          <p:cNvPr id="6" name="Rectangle 5">
            <a:extLst>
              <a:ext uri="{FF2B5EF4-FFF2-40B4-BE49-F238E27FC236}">
                <a16:creationId xmlns:a16="http://schemas.microsoft.com/office/drawing/2014/main" id="{08CD5C15-6B08-D14E-89A6-E03973E2CF1C}"/>
              </a:ext>
            </a:extLst>
          </p:cNvPr>
          <p:cNvSpPr/>
          <p:nvPr/>
        </p:nvSpPr>
        <p:spPr>
          <a:xfrm>
            <a:off x="1673816" y="1616765"/>
            <a:ext cx="10063566" cy="473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A3484D-AF45-214E-B01A-1B74A79207DF}"/>
              </a:ext>
            </a:extLst>
          </p:cNvPr>
          <p:cNvSpPr/>
          <p:nvPr/>
        </p:nvSpPr>
        <p:spPr>
          <a:xfrm rot="16200000">
            <a:off x="-540288" y="212295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4C4262C8-E3B4-2945-B6A8-7CFD08FFC7BB}"/>
              </a:ext>
            </a:extLst>
          </p:cNvPr>
          <p:cNvSpPr/>
          <p:nvPr/>
        </p:nvSpPr>
        <p:spPr>
          <a:xfrm rot="16200000">
            <a:off x="-540287" y="3498914"/>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115C77A-58E8-F84C-B262-F45D84018DA7}"/>
              </a:ext>
            </a:extLst>
          </p:cNvPr>
          <p:cNvSpPr/>
          <p:nvPr/>
        </p:nvSpPr>
        <p:spPr>
          <a:xfrm rot="16200000">
            <a:off x="-566118" y="48152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98C608F9-CD59-B249-986C-6C9FEC788B3F}"/>
              </a:ext>
            </a:extLst>
          </p:cNvPr>
          <p:cNvSpPr/>
          <p:nvPr/>
        </p:nvSpPr>
        <p:spPr>
          <a:xfrm rot="16200000">
            <a:off x="-553203" y="5814177"/>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D3CD345-BACE-3345-AB57-C09110C01E66}"/>
                  </a:ext>
                </a:extLst>
              </p:cNvPr>
              <p:cNvSpPr/>
              <p:nvPr/>
            </p:nvSpPr>
            <p:spPr>
              <a:xfrm>
                <a:off x="501112" y="790414"/>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Mega-Analytic Estimates (</a:t>
                </a:r>
                <a14:m>
                  <m:oMath xmlns:m="http://schemas.openxmlformats.org/officeDocument/2006/math">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𝜸</m:t>
                        </m:r>
                      </m:e>
                      <m:sub>
                        <m:r>
                          <a:rPr lang="en-US" sz="2800" b="1" i="1" dirty="0" smtClean="0">
                            <a:solidFill>
                              <a:schemeClr val="tx1"/>
                            </a:solidFill>
                            <a:latin typeface="Cambria Math" panose="02040503050406030204" pitchFamily="18" charset="0"/>
                          </a:rPr>
                          <m:t>𝟏𝟎</m:t>
                        </m:r>
                      </m:sub>
                    </m:sSub>
                  </m:oMath>
                </a14:m>
                <a:r>
                  <a:rPr lang="en-US" sz="2800" b="1" dirty="0">
                    <a:solidFill>
                      <a:schemeClr val="tx1"/>
                    </a:solidFill>
                  </a:rPr>
                  <a:t>)</a:t>
                </a:r>
                <a:r>
                  <a:rPr lang="en-US" sz="2800" dirty="0">
                    <a:solidFill>
                      <a:schemeClr val="tx1"/>
                    </a:solidFill>
                  </a:rPr>
                  <a:t>: 32.65% robust after matching</a:t>
                </a:r>
              </a:p>
            </p:txBody>
          </p:sp>
        </mc:Choice>
        <mc:Fallback xmlns="">
          <p:sp>
            <p:nvSpPr>
              <p:cNvPr id="11" name="Rectangle 10">
                <a:extLst>
                  <a:ext uri="{FF2B5EF4-FFF2-40B4-BE49-F238E27FC236}">
                    <a16:creationId xmlns:a16="http://schemas.microsoft.com/office/drawing/2014/main" id="{BD3CD345-BACE-3345-AB57-C09110C01E66}"/>
                  </a:ext>
                </a:extLst>
              </p:cNvPr>
              <p:cNvSpPr>
                <a:spLocks noRot="1" noChangeAspect="1" noMove="1" noResize="1" noEditPoints="1" noAdjustHandles="1" noChangeArrowheads="1" noChangeShapeType="1" noTextEdit="1"/>
              </p:cNvSpPr>
              <p:nvPr/>
            </p:nvSpPr>
            <p:spPr>
              <a:xfrm>
                <a:off x="501112" y="790414"/>
                <a:ext cx="11189776" cy="472698"/>
              </a:xfrm>
              <a:prstGeom prst="rect">
                <a:avLst/>
              </a:prstGeom>
              <a:blipFill>
                <a:blip r:embed="rId4"/>
                <a:stretch>
                  <a:fillRect t="-18421" b="-39474"/>
                </a:stretch>
              </a:blipFill>
              <a:ln>
                <a:noFill/>
              </a:ln>
            </p:spPr>
            <p:txBody>
              <a:bodyPr/>
              <a:lstStyle/>
              <a:p>
                <a:r>
                  <a:rPr lang="en-US">
                    <a:noFill/>
                  </a:rPr>
                  <a:t> </a:t>
                </a:r>
              </a:p>
            </p:txBody>
          </p:sp>
        </mc:Fallback>
      </mc:AlternateContent>
      <p:graphicFrame>
        <p:nvGraphicFramePr>
          <p:cNvPr id="12" name="Table 2">
            <a:extLst>
              <a:ext uri="{FF2B5EF4-FFF2-40B4-BE49-F238E27FC236}">
                <a16:creationId xmlns:a16="http://schemas.microsoft.com/office/drawing/2014/main" id="{59A09615-1B77-6EA9-1C25-7B93FAD3C68A}"/>
              </a:ext>
            </a:extLst>
          </p:cNvPr>
          <p:cNvGraphicFramePr>
            <a:graphicFrameLocks noGrp="1"/>
          </p:cNvGraphicFramePr>
          <p:nvPr>
            <p:extLst>
              <p:ext uri="{D42A27DB-BD31-4B8C-83A1-F6EECF244321}">
                <p14:modId xmlns:p14="http://schemas.microsoft.com/office/powerpoint/2010/main" val="3463286232"/>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Longitudinal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Personalized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2000" b="1" kern="1200" dirty="0">
                          <a:solidFill>
                            <a:schemeClr val="bg1"/>
                          </a:solidFill>
                          <a:latin typeface="+mn-lt"/>
                          <a:ea typeface="+mn-ea"/>
                          <a:cs typeface="+mn-cs"/>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25754814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F2C4B94-707B-9E4A-BC7B-DDA34EDE00E2}"/>
              </a:ext>
            </a:extLst>
          </p:cNvPr>
          <p:cNvPicPr>
            <a:picLocks noChangeAspect="1"/>
          </p:cNvPicPr>
          <p:nvPr/>
        </p:nvPicPr>
        <p:blipFill>
          <a:blip r:embed="rId3"/>
          <a:stretch>
            <a:fillRect/>
          </a:stretch>
        </p:blipFill>
        <p:spPr>
          <a:xfrm>
            <a:off x="509204" y="1263112"/>
            <a:ext cx="11189776" cy="5594888"/>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3DD0D45-1D7F-C242-956F-0454ED3E24E5}"/>
                  </a:ext>
                </a:extLst>
              </p:cNvPr>
              <p:cNvSpPr/>
              <p:nvPr/>
            </p:nvSpPr>
            <p:spPr>
              <a:xfrm>
                <a:off x="501112" y="790414"/>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Mega-Analytic Estimates (</a:t>
                </a:r>
                <a14:m>
                  <m:oMath xmlns:m="http://schemas.openxmlformats.org/officeDocument/2006/math">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𝜸</m:t>
                        </m:r>
                      </m:e>
                      <m:sub>
                        <m:r>
                          <a:rPr lang="en-US" sz="2800" b="1" i="1" dirty="0" smtClean="0">
                            <a:solidFill>
                              <a:schemeClr val="tx1"/>
                            </a:solidFill>
                            <a:latin typeface="Cambria Math" panose="02040503050406030204" pitchFamily="18" charset="0"/>
                          </a:rPr>
                          <m:t>𝟏𝟎</m:t>
                        </m:r>
                      </m:sub>
                    </m:sSub>
                  </m:oMath>
                </a14:m>
                <a:r>
                  <a:rPr lang="en-US" sz="2800" b="1" dirty="0">
                    <a:solidFill>
                      <a:schemeClr val="tx1"/>
                    </a:solidFill>
                  </a:rPr>
                  <a:t>)</a:t>
                </a:r>
                <a:r>
                  <a:rPr lang="en-US" sz="2800" dirty="0">
                    <a:solidFill>
                      <a:schemeClr val="tx1"/>
                    </a:solidFill>
                  </a:rPr>
                  <a:t>: 32.65% robust after matching</a:t>
                </a:r>
              </a:p>
            </p:txBody>
          </p:sp>
        </mc:Choice>
        <mc:Fallback xmlns="">
          <p:sp>
            <p:nvSpPr>
              <p:cNvPr id="5" name="Rectangle 4">
                <a:extLst>
                  <a:ext uri="{FF2B5EF4-FFF2-40B4-BE49-F238E27FC236}">
                    <a16:creationId xmlns:a16="http://schemas.microsoft.com/office/drawing/2014/main" id="{33DD0D45-1D7F-C242-956F-0454ED3E24E5}"/>
                  </a:ext>
                </a:extLst>
              </p:cNvPr>
              <p:cNvSpPr>
                <a:spLocks noRot="1" noChangeAspect="1" noMove="1" noResize="1" noEditPoints="1" noAdjustHandles="1" noChangeArrowheads="1" noChangeShapeType="1" noTextEdit="1"/>
              </p:cNvSpPr>
              <p:nvPr/>
            </p:nvSpPr>
            <p:spPr>
              <a:xfrm>
                <a:off x="501112" y="790414"/>
                <a:ext cx="11189776" cy="472698"/>
              </a:xfrm>
              <a:prstGeom prst="rect">
                <a:avLst/>
              </a:prstGeom>
              <a:blipFill>
                <a:blip r:embed="rId4"/>
                <a:stretch>
                  <a:fillRect t="-15789" b="-39474"/>
                </a:stretch>
              </a:blipFill>
              <a:ln>
                <a:no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29A3484D-AF45-214E-B01A-1B74A79207DF}"/>
              </a:ext>
            </a:extLst>
          </p:cNvPr>
          <p:cNvSpPr/>
          <p:nvPr/>
        </p:nvSpPr>
        <p:spPr>
          <a:xfrm rot="16200000">
            <a:off x="-540288" y="212295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4C4262C8-E3B4-2945-B6A8-7CFD08FFC7BB}"/>
              </a:ext>
            </a:extLst>
          </p:cNvPr>
          <p:cNvSpPr/>
          <p:nvPr/>
        </p:nvSpPr>
        <p:spPr>
          <a:xfrm rot="16200000">
            <a:off x="-540287" y="3498914"/>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115C77A-58E8-F84C-B262-F45D84018DA7}"/>
              </a:ext>
            </a:extLst>
          </p:cNvPr>
          <p:cNvSpPr/>
          <p:nvPr/>
        </p:nvSpPr>
        <p:spPr>
          <a:xfrm rot="16200000">
            <a:off x="-566118" y="48152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98C608F9-CD59-B249-986C-6C9FEC788B3F}"/>
              </a:ext>
            </a:extLst>
          </p:cNvPr>
          <p:cNvSpPr/>
          <p:nvPr/>
        </p:nvSpPr>
        <p:spPr>
          <a:xfrm rot="16200000">
            <a:off x="-553203" y="5814177"/>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2" name="Rectangle 1">
            <a:extLst>
              <a:ext uri="{FF2B5EF4-FFF2-40B4-BE49-F238E27FC236}">
                <a16:creationId xmlns:a16="http://schemas.microsoft.com/office/drawing/2014/main" id="{FC7D98BA-69A7-3043-9861-5DED987BBDA6}"/>
              </a:ext>
            </a:extLst>
          </p:cNvPr>
          <p:cNvSpPr/>
          <p:nvPr/>
        </p:nvSpPr>
        <p:spPr>
          <a:xfrm>
            <a:off x="3066881" y="1343278"/>
            <a:ext cx="1424199" cy="10843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C8E687-9CFB-D34A-ADAD-B4DF59501C72}"/>
              </a:ext>
            </a:extLst>
          </p:cNvPr>
          <p:cNvSpPr/>
          <p:nvPr/>
        </p:nvSpPr>
        <p:spPr>
          <a:xfrm>
            <a:off x="5922317" y="1343278"/>
            <a:ext cx="713151" cy="1084333"/>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031A5E-8040-A541-AB42-71A490B24C64}"/>
              </a:ext>
            </a:extLst>
          </p:cNvPr>
          <p:cNvSpPr/>
          <p:nvPr/>
        </p:nvSpPr>
        <p:spPr>
          <a:xfrm>
            <a:off x="1624098" y="3386517"/>
            <a:ext cx="1442783" cy="333796"/>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7C66B7A-7C31-0C42-8B54-A497170F0491}"/>
              </a:ext>
            </a:extLst>
          </p:cNvPr>
          <p:cNvSpPr/>
          <p:nvPr/>
        </p:nvSpPr>
        <p:spPr>
          <a:xfrm>
            <a:off x="2346690" y="3720314"/>
            <a:ext cx="720191" cy="3337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FD448A-FCFA-CE41-8B71-B46977270E49}"/>
              </a:ext>
            </a:extLst>
          </p:cNvPr>
          <p:cNvSpPr/>
          <p:nvPr/>
        </p:nvSpPr>
        <p:spPr>
          <a:xfrm>
            <a:off x="9506791" y="3726760"/>
            <a:ext cx="720191" cy="333796"/>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05E3DC-0AD6-0847-BA7D-E103BE31C301}"/>
              </a:ext>
            </a:extLst>
          </p:cNvPr>
          <p:cNvSpPr/>
          <p:nvPr/>
        </p:nvSpPr>
        <p:spPr>
          <a:xfrm>
            <a:off x="10226982" y="1343278"/>
            <a:ext cx="713151" cy="728283"/>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C53389-3D2D-7646-B1FB-B1E5AE7BF9A9}"/>
              </a:ext>
            </a:extLst>
          </p:cNvPr>
          <p:cNvSpPr/>
          <p:nvPr/>
        </p:nvSpPr>
        <p:spPr>
          <a:xfrm>
            <a:off x="4499172" y="4332316"/>
            <a:ext cx="713151" cy="385342"/>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4B8CB51-4B4B-E748-9AE9-9DB8AB7CEEDA}"/>
              </a:ext>
            </a:extLst>
          </p:cNvPr>
          <p:cNvSpPr/>
          <p:nvPr/>
        </p:nvSpPr>
        <p:spPr>
          <a:xfrm>
            <a:off x="3066881" y="4358089"/>
            <a:ext cx="720191" cy="3337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D6858E-4BEA-354F-9A77-6ACB9E102B13}"/>
              </a:ext>
            </a:extLst>
          </p:cNvPr>
          <p:cNvSpPr/>
          <p:nvPr/>
        </p:nvSpPr>
        <p:spPr>
          <a:xfrm>
            <a:off x="1626703" y="5651047"/>
            <a:ext cx="1442783" cy="385342"/>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5A8B6B-191D-5449-838F-5B9E0AFA09E3}"/>
              </a:ext>
            </a:extLst>
          </p:cNvPr>
          <p:cNvSpPr/>
          <p:nvPr/>
        </p:nvSpPr>
        <p:spPr>
          <a:xfrm>
            <a:off x="5922317" y="5651047"/>
            <a:ext cx="713151" cy="385342"/>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501A9E-3207-A248-B353-4F0547546C5E}"/>
              </a:ext>
            </a:extLst>
          </p:cNvPr>
          <p:cNvSpPr/>
          <p:nvPr/>
        </p:nvSpPr>
        <p:spPr>
          <a:xfrm>
            <a:off x="10226982" y="4332316"/>
            <a:ext cx="713151" cy="385342"/>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4B5645-DAE1-7949-875A-8B2FD2CA803A}"/>
              </a:ext>
            </a:extLst>
          </p:cNvPr>
          <p:cNvSpPr/>
          <p:nvPr/>
        </p:nvSpPr>
        <p:spPr>
          <a:xfrm>
            <a:off x="3781219" y="3387854"/>
            <a:ext cx="720191" cy="6662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le 2">
            <a:extLst>
              <a:ext uri="{FF2B5EF4-FFF2-40B4-BE49-F238E27FC236}">
                <a16:creationId xmlns:a16="http://schemas.microsoft.com/office/drawing/2014/main" id="{016478F2-09F8-5E2D-D942-A2B9E4185968}"/>
              </a:ext>
            </a:extLst>
          </p:cNvPr>
          <p:cNvGraphicFramePr>
            <a:graphicFrameLocks noGrp="1"/>
          </p:cNvGraphicFramePr>
          <p:nvPr>
            <p:extLst>
              <p:ext uri="{D42A27DB-BD31-4B8C-83A1-F6EECF244321}">
                <p14:modId xmlns:p14="http://schemas.microsoft.com/office/powerpoint/2010/main" val="3463286232"/>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Longitudinal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Personalized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2000" b="1" kern="1200" dirty="0">
                          <a:solidFill>
                            <a:schemeClr val="bg1"/>
                          </a:solidFill>
                          <a:latin typeface="+mn-lt"/>
                          <a:ea typeface="+mn-ea"/>
                          <a:cs typeface="+mn-cs"/>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275121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P spid="20" grpId="0" animBg="1"/>
      <p:bldP spid="20" grpId="1" animBg="1"/>
      <p:bldP spid="21" grpId="0" animBg="1"/>
      <p:bldP spid="21" grpId="1"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7492113-174A-7C4D-BB8A-5DCF30EF9989}"/>
                  </a:ext>
                </a:extLst>
              </p:cNvPr>
              <p:cNvSpPr/>
              <p:nvPr/>
            </p:nvSpPr>
            <p:spPr>
              <a:xfrm>
                <a:off x="501112" y="578382"/>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Study-Specific Estimates (</a:t>
                </a:r>
                <a14:m>
                  <m:oMath xmlns:m="http://schemas.openxmlformats.org/officeDocument/2006/math">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𝜷</m:t>
                        </m:r>
                      </m:e>
                      <m:sub>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𝑱</m:t>
                        </m:r>
                      </m:sub>
                    </m:sSub>
                  </m:oMath>
                </a14:m>
                <a:r>
                  <a:rPr lang="en-US" sz="2800" b="1" dirty="0">
                    <a:solidFill>
                      <a:schemeClr val="tx1"/>
                    </a:solidFill>
                  </a:rPr>
                  <a:t>)</a:t>
                </a:r>
                <a:endParaRPr lang="en-US" sz="2800" dirty="0">
                  <a:solidFill>
                    <a:schemeClr val="tx1"/>
                  </a:solidFill>
                </a:endParaRPr>
              </a:p>
            </p:txBody>
          </p:sp>
        </mc:Choice>
        <mc:Fallback xmlns="">
          <p:sp>
            <p:nvSpPr>
              <p:cNvPr id="6" name="Rectangle 5">
                <a:extLst>
                  <a:ext uri="{FF2B5EF4-FFF2-40B4-BE49-F238E27FC236}">
                    <a16:creationId xmlns:a16="http://schemas.microsoft.com/office/drawing/2014/main" id="{C7492113-174A-7C4D-BB8A-5DCF30EF9989}"/>
                  </a:ext>
                </a:extLst>
              </p:cNvPr>
              <p:cNvSpPr>
                <a:spLocks noRot="1" noChangeAspect="1" noMove="1" noResize="1" noEditPoints="1" noAdjustHandles="1" noChangeArrowheads="1" noChangeShapeType="1" noTextEdit="1"/>
              </p:cNvSpPr>
              <p:nvPr/>
            </p:nvSpPr>
            <p:spPr>
              <a:xfrm>
                <a:off x="501112" y="578382"/>
                <a:ext cx="11189776" cy="472698"/>
              </a:xfrm>
              <a:prstGeom prst="rect">
                <a:avLst/>
              </a:prstGeom>
              <a:blipFill>
                <a:blip r:embed="rId2"/>
                <a:stretch>
                  <a:fillRect t="-18421" b="-36842"/>
                </a:stretch>
              </a:blipFill>
              <a:ln>
                <a:no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921516A9-B241-EE40-B464-A9F925D8A1A9}"/>
              </a:ext>
            </a:extLst>
          </p:cNvPr>
          <p:cNvSpPr/>
          <p:nvPr/>
        </p:nvSpPr>
        <p:spPr>
          <a:xfrm>
            <a:off x="1915885" y="6461949"/>
            <a:ext cx="8360229" cy="369332"/>
          </a:xfrm>
          <a:prstGeom prst="rect">
            <a:avLst/>
          </a:prstGeom>
        </p:spPr>
        <p:txBody>
          <a:bodyPr wrap="square">
            <a:spAutoFit/>
          </a:bodyPr>
          <a:lstStyle/>
          <a:p>
            <a:r>
              <a:rPr lang="en-US" dirty="0">
                <a:hlinkClick r:id="rId3"/>
              </a:rPr>
              <a:t>https://github.com/emoriebeck/selection/tree/master/results/psm/matched/tables</a:t>
            </a:r>
            <a:endParaRPr lang="en-US" dirty="0"/>
          </a:p>
        </p:txBody>
      </p:sp>
      <p:graphicFrame>
        <p:nvGraphicFramePr>
          <p:cNvPr id="7" name="Table 2">
            <a:extLst>
              <a:ext uri="{FF2B5EF4-FFF2-40B4-BE49-F238E27FC236}">
                <a16:creationId xmlns:a16="http://schemas.microsoft.com/office/drawing/2014/main" id="{698915FB-F942-B000-278D-7D77157AA9F1}"/>
              </a:ext>
            </a:extLst>
          </p:cNvPr>
          <p:cNvGraphicFramePr>
            <a:graphicFrameLocks noGrp="1"/>
          </p:cNvGraphicFramePr>
          <p:nvPr>
            <p:extLst>
              <p:ext uri="{D42A27DB-BD31-4B8C-83A1-F6EECF244321}">
                <p14:modId xmlns:p14="http://schemas.microsoft.com/office/powerpoint/2010/main" val="3463286232"/>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Longitudinal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Personalized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2000" b="1" kern="1200" dirty="0">
                          <a:solidFill>
                            <a:schemeClr val="bg1"/>
                          </a:solidFill>
                          <a:latin typeface="+mn-lt"/>
                          <a:ea typeface="+mn-ea"/>
                          <a:cs typeface="+mn-cs"/>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21960626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F79447-0F86-1943-AEC3-9D22DE20FACB}"/>
              </a:ext>
            </a:extLst>
          </p:cNvPr>
          <p:cNvPicPr>
            <a:picLocks noChangeAspect="1"/>
          </p:cNvPicPr>
          <p:nvPr/>
        </p:nvPicPr>
        <p:blipFill rotWithShape="1">
          <a:blip r:embed="rId2"/>
          <a:srcRect l="39976" r="39991" b="65575"/>
          <a:stretch/>
        </p:blipFill>
        <p:spPr>
          <a:xfrm>
            <a:off x="4996070" y="1026763"/>
            <a:ext cx="2198106" cy="188871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B8BA48-F0E7-794A-BC7E-E5002342DCC3}"/>
                  </a:ext>
                </a:extLst>
              </p:cNvPr>
              <p:cNvSpPr/>
              <p:nvPr/>
            </p:nvSpPr>
            <p:spPr>
              <a:xfrm>
                <a:off x="501112" y="578382"/>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Study-Specific Estimates (</a:t>
                </a:r>
                <a14:m>
                  <m:oMath xmlns:m="http://schemas.openxmlformats.org/officeDocument/2006/math">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𝜷</m:t>
                        </m:r>
                      </m:e>
                      <m:sub>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𝑱</m:t>
                        </m:r>
                      </m:sub>
                    </m:sSub>
                  </m:oMath>
                </a14:m>
                <a:r>
                  <a:rPr lang="en-US" sz="2800" b="1" dirty="0">
                    <a:solidFill>
                      <a:schemeClr val="tx1"/>
                    </a:solidFill>
                  </a:rPr>
                  <a:t>)</a:t>
                </a:r>
                <a:endParaRPr lang="en-US" sz="2800" dirty="0">
                  <a:solidFill>
                    <a:schemeClr val="tx1"/>
                  </a:solidFill>
                </a:endParaRPr>
              </a:p>
            </p:txBody>
          </p:sp>
        </mc:Choice>
        <mc:Fallback xmlns="">
          <p:sp>
            <p:nvSpPr>
              <p:cNvPr id="6" name="Rectangle 5">
                <a:extLst>
                  <a:ext uri="{FF2B5EF4-FFF2-40B4-BE49-F238E27FC236}">
                    <a16:creationId xmlns:a16="http://schemas.microsoft.com/office/drawing/2014/main" id="{71B8BA48-F0E7-794A-BC7E-E5002342DCC3}"/>
                  </a:ext>
                </a:extLst>
              </p:cNvPr>
              <p:cNvSpPr>
                <a:spLocks noRot="1" noChangeAspect="1" noMove="1" noResize="1" noEditPoints="1" noAdjustHandles="1" noChangeArrowheads="1" noChangeShapeType="1" noTextEdit="1"/>
              </p:cNvSpPr>
              <p:nvPr/>
            </p:nvSpPr>
            <p:spPr>
              <a:xfrm>
                <a:off x="501112" y="578382"/>
                <a:ext cx="11189776" cy="472698"/>
              </a:xfrm>
              <a:prstGeom prst="rect">
                <a:avLst/>
              </a:prstGeom>
              <a:blipFill>
                <a:blip r:embed="rId3"/>
                <a:stretch>
                  <a:fillRect t="-18421" b="-36842"/>
                </a:stretch>
              </a:blipFill>
              <a:ln>
                <a:no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7757F461-A95D-0C4B-BE50-DDF89A7DF3EE}"/>
              </a:ext>
            </a:extLst>
          </p:cNvPr>
          <p:cNvPicPr>
            <a:picLocks noChangeAspect="1"/>
          </p:cNvPicPr>
          <p:nvPr/>
        </p:nvPicPr>
        <p:blipFill rotWithShape="1">
          <a:blip r:embed="rId2"/>
          <a:srcRect l="39976" t="92431" r="36962"/>
          <a:stretch/>
        </p:blipFill>
        <p:spPr>
          <a:xfrm>
            <a:off x="4996070" y="2841080"/>
            <a:ext cx="2530585" cy="415258"/>
          </a:xfrm>
          <a:prstGeom prst="rect">
            <a:avLst/>
          </a:prstGeom>
        </p:spPr>
      </p:pic>
      <p:sp>
        <p:nvSpPr>
          <p:cNvPr id="8" name="Rectangle 7">
            <a:extLst>
              <a:ext uri="{FF2B5EF4-FFF2-40B4-BE49-F238E27FC236}">
                <a16:creationId xmlns:a16="http://schemas.microsoft.com/office/drawing/2014/main" id="{585477C3-25F4-5B48-8C5A-C689DB79AFE3}"/>
              </a:ext>
            </a:extLst>
          </p:cNvPr>
          <p:cNvSpPr/>
          <p:nvPr/>
        </p:nvSpPr>
        <p:spPr>
          <a:xfrm>
            <a:off x="1915885" y="6461949"/>
            <a:ext cx="8360229" cy="369332"/>
          </a:xfrm>
          <a:prstGeom prst="rect">
            <a:avLst/>
          </a:prstGeom>
        </p:spPr>
        <p:txBody>
          <a:bodyPr wrap="square">
            <a:spAutoFit/>
          </a:bodyPr>
          <a:lstStyle/>
          <a:p>
            <a:r>
              <a:rPr lang="en-US" dirty="0">
                <a:hlinkClick r:id="rId4"/>
              </a:rPr>
              <a:t>https://github.com/emoriebeck/selection/tree/master/results/psm/matched/tables</a:t>
            </a:r>
            <a:endParaRPr lang="en-US" dirty="0"/>
          </a:p>
        </p:txBody>
      </p:sp>
      <p:graphicFrame>
        <p:nvGraphicFramePr>
          <p:cNvPr id="9" name="Table 2">
            <a:extLst>
              <a:ext uri="{FF2B5EF4-FFF2-40B4-BE49-F238E27FC236}">
                <a16:creationId xmlns:a16="http://schemas.microsoft.com/office/drawing/2014/main" id="{18CD01B0-C464-61A8-04EF-5CE1BF5184AD}"/>
              </a:ext>
            </a:extLst>
          </p:cNvPr>
          <p:cNvGraphicFramePr>
            <a:graphicFrameLocks noGrp="1"/>
          </p:cNvGraphicFramePr>
          <p:nvPr>
            <p:extLst>
              <p:ext uri="{D42A27DB-BD31-4B8C-83A1-F6EECF244321}">
                <p14:modId xmlns:p14="http://schemas.microsoft.com/office/powerpoint/2010/main" val="3463286232"/>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Longitudinal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Personalized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2000" b="1" kern="1200" dirty="0">
                          <a:solidFill>
                            <a:schemeClr val="bg1"/>
                          </a:solidFill>
                          <a:latin typeface="+mn-lt"/>
                          <a:ea typeface="+mn-ea"/>
                          <a:cs typeface="+mn-cs"/>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31437492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B8BA48-F0E7-794A-BC7E-E5002342DCC3}"/>
                  </a:ext>
                </a:extLst>
              </p:cNvPr>
              <p:cNvSpPr/>
              <p:nvPr/>
            </p:nvSpPr>
            <p:spPr>
              <a:xfrm>
                <a:off x="501112" y="578382"/>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Study-Specific Estimates (</a:t>
                </a:r>
                <a14:m>
                  <m:oMath xmlns:m="http://schemas.openxmlformats.org/officeDocument/2006/math">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𝜷</m:t>
                        </m:r>
                      </m:e>
                      <m:sub>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𝑱</m:t>
                        </m:r>
                      </m:sub>
                    </m:sSub>
                  </m:oMath>
                </a14:m>
                <a:r>
                  <a:rPr lang="en-US" sz="2800" b="1" dirty="0">
                    <a:solidFill>
                      <a:schemeClr val="tx1"/>
                    </a:solidFill>
                  </a:rPr>
                  <a:t>)</a:t>
                </a:r>
                <a:endParaRPr lang="en-US" sz="2800" dirty="0">
                  <a:solidFill>
                    <a:schemeClr val="tx1"/>
                  </a:solidFill>
                </a:endParaRPr>
              </a:p>
            </p:txBody>
          </p:sp>
        </mc:Choice>
        <mc:Fallback xmlns="">
          <p:sp>
            <p:nvSpPr>
              <p:cNvPr id="6" name="Rectangle 5">
                <a:extLst>
                  <a:ext uri="{FF2B5EF4-FFF2-40B4-BE49-F238E27FC236}">
                    <a16:creationId xmlns:a16="http://schemas.microsoft.com/office/drawing/2014/main" id="{71B8BA48-F0E7-794A-BC7E-E5002342DCC3}"/>
                  </a:ext>
                </a:extLst>
              </p:cNvPr>
              <p:cNvSpPr>
                <a:spLocks noRot="1" noChangeAspect="1" noMove="1" noResize="1" noEditPoints="1" noAdjustHandles="1" noChangeArrowheads="1" noChangeShapeType="1" noTextEdit="1"/>
              </p:cNvSpPr>
              <p:nvPr/>
            </p:nvSpPr>
            <p:spPr>
              <a:xfrm>
                <a:off x="501112" y="578382"/>
                <a:ext cx="11189776" cy="472698"/>
              </a:xfrm>
              <a:prstGeom prst="rect">
                <a:avLst/>
              </a:prstGeom>
              <a:blipFill>
                <a:blip r:embed="rId2"/>
                <a:stretch>
                  <a:fillRect t="-18421" b="-36842"/>
                </a:stretch>
              </a:blipFill>
              <a:ln>
                <a:no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6A28F15D-D3BF-3340-9357-2F1AEAF93B48}"/>
              </a:ext>
            </a:extLst>
          </p:cNvPr>
          <p:cNvPicPr>
            <a:picLocks noChangeAspect="1"/>
          </p:cNvPicPr>
          <p:nvPr/>
        </p:nvPicPr>
        <p:blipFill>
          <a:blip r:embed="rId3"/>
          <a:stretch>
            <a:fillRect/>
          </a:stretch>
        </p:blipFill>
        <p:spPr>
          <a:xfrm>
            <a:off x="609600" y="1026763"/>
            <a:ext cx="10972800" cy="5486400"/>
          </a:xfrm>
          <a:prstGeom prst="rect">
            <a:avLst/>
          </a:prstGeom>
        </p:spPr>
      </p:pic>
      <p:sp>
        <p:nvSpPr>
          <p:cNvPr id="5" name="Rectangle 4">
            <a:extLst>
              <a:ext uri="{FF2B5EF4-FFF2-40B4-BE49-F238E27FC236}">
                <a16:creationId xmlns:a16="http://schemas.microsoft.com/office/drawing/2014/main" id="{CD9A819E-8821-D244-AED3-6C525C791B5F}"/>
              </a:ext>
            </a:extLst>
          </p:cNvPr>
          <p:cNvSpPr/>
          <p:nvPr/>
        </p:nvSpPr>
        <p:spPr>
          <a:xfrm>
            <a:off x="1915885" y="6461949"/>
            <a:ext cx="8360229" cy="369332"/>
          </a:xfrm>
          <a:prstGeom prst="rect">
            <a:avLst/>
          </a:prstGeom>
        </p:spPr>
        <p:txBody>
          <a:bodyPr wrap="square">
            <a:spAutoFit/>
          </a:bodyPr>
          <a:lstStyle/>
          <a:p>
            <a:r>
              <a:rPr lang="en-US" dirty="0">
                <a:hlinkClick r:id="rId4"/>
              </a:rPr>
              <a:t>https://github.com/emoriebeck/selection/tree/master/results/psm/matched/tables</a:t>
            </a:r>
            <a:endParaRPr lang="en-US" dirty="0"/>
          </a:p>
        </p:txBody>
      </p:sp>
      <p:graphicFrame>
        <p:nvGraphicFramePr>
          <p:cNvPr id="7" name="Table 2">
            <a:extLst>
              <a:ext uri="{FF2B5EF4-FFF2-40B4-BE49-F238E27FC236}">
                <a16:creationId xmlns:a16="http://schemas.microsoft.com/office/drawing/2014/main" id="{1B72E755-01BB-1F32-D724-143777FCE77D}"/>
              </a:ext>
            </a:extLst>
          </p:cNvPr>
          <p:cNvGraphicFramePr>
            <a:graphicFrameLocks noGrp="1"/>
          </p:cNvGraphicFramePr>
          <p:nvPr>
            <p:extLst>
              <p:ext uri="{D42A27DB-BD31-4B8C-83A1-F6EECF244321}">
                <p14:modId xmlns:p14="http://schemas.microsoft.com/office/powerpoint/2010/main" val="3463286232"/>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Longitudinal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Personalized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2000" b="1" kern="1200" dirty="0">
                          <a:solidFill>
                            <a:schemeClr val="bg1"/>
                          </a:solidFill>
                          <a:latin typeface="+mn-lt"/>
                          <a:ea typeface="+mn-ea"/>
                          <a:cs typeface="+mn-cs"/>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36908570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pic>
        <p:nvPicPr>
          <p:cNvPr id="2" name="Picture 1">
            <a:extLst>
              <a:ext uri="{FF2B5EF4-FFF2-40B4-BE49-F238E27FC236}">
                <a16:creationId xmlns:a16="http://schemas.microsoft.com/office/drawing/2014/main" id="{E3B6ECC2-1152-7940-86FF-0039923C2DAA}"/>
              </a:ext>
            </a:extLst>
          </p:cNvPr>
          <p:cNvPicPr>
            <a:picLocks noChangeAspect="1"/>
          </p:cNvPicPr>
          <p:nvPr/>
        </p:nvPicPr>
        <p:blipFill>
          <a:blip r:embed="rId3"/>
          <a:stretch>
            <a:fillRect/>
          </a:stretch>
        </p:blipFill>
        <p:spPr>
          <a:xfrm>
            <a:off x="1041400" y="874363"/>
            <a:ext cx="10109200" cy="5791200"/>
          </a:xfrm>
          <a:prstGeom prst="rect">
            <a:avLst/>
          </a:prstGeom>
        </p:spPr>
      </p:pic>
      <p:sp>
        <p:nvSpPr>
          <p:cNvPr id="6" name="Rectangle 5">
            <a:extLst>
              <a:ext uri="{FF2B5EF4-FFF2-40B4-BE49-F238E27FC236}">
                <a16:creationId xmlns:a16="http://schemas.microsoft.com/office/drawing/2014/main" id="{66586297-DEC1-3749-9815-04A820003B84}"/>
              </a:ext>
            </a:extLst>
          </p:cNvPr>
          <p:cNvSpPr/>
          <p:nvPr/>
        </p:nvSpPr>
        <p:spPr>
          <a:xfrm rot="16200000">
            <a:off x="207649" y="2224796"/>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7" name="Rectangle 6">
            <a:extLst>
              <a:ext uri="{FF2B5EF4-FFF2-40B4-BE49-F238E27FC236}">
                <a16:creationId xmlns:a16="http://schemas.microsoft.com/office/drawing/2014/main" id="{6AFB0B85-3349-3C41-A1F2-41C88DBE7056}"/>
              </a:ext>
            </a:extLst>
          </p:cNvPr>
          <p:cNvSpPr/>
          <p:nvPr/>
        </p:nvSpPr>
        <p:spPr>
          <a:xfrm rot="16200000">
            <a:off x="207650" y="3600757"/>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8" name="Rectangle 7">
            <a:extLst>
              <a:ext uri="{FF2B5EF4-FFF2-40B4-BE49-F238E27FC236}">
                <a16:creationId xmlns:a16="http://schemas.microsoft.com/office/drawing/2014/main" id="{241C9CC6-0A84-904D-9AEB-1C578150B110}"/>
              </a:ext>
            </a:extLst>
          </p:cNvPr>
          <p:cNvSpPr/>
          <p:nvPr/>
        </p:nvSpPr>
        <p:spPr>
          <a:xfrm rot="16200000">
            <a:off x="181819" y="4917076"/>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9" name="Rectangle 8">
            <a:extLst>
              <a:ext uri="{FF2B5EF4-FFF2-40B4-BE49-F238E27FC236}">
                <a16:creationId xmlns:a16="http://schemas.microsoft.com/office/drawing/2014/main" id="{A854B483-FAFE-5243-87F7-77DD2BCEDDE9}"/>
              </a:ext>
            </a:extLst>
          </p:cNvPr>
          <p:cNvSpPr/>
          <p:nvPr/>
        </p:nvSpPr>
        <p:spPr>
          <a:xfrm rot="16200000">
            <a:off x="194734" y="6024508"/>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Tree>
    <p:extLst>
      <p:ext uri="{BB962C8B-B14F-4D97-AF65-F5344CB8AC3E}">
        <p14:creationId xmlns:p14="http://schemas.microsoft.com/office/powerpoint/2010/main" val="2831575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77575A-9DBB-F185-E0C5-A4DE753D2514}"/>
              </a:ext>
            </a:extLst>
          </p:cNvPr>
          <p:cNvSpPr/>
          <p:nvPr/>
        </p:nvSpPr>
        <p:spPr>
          <a:xfrm>
            <a:off x="222454" y="0"/>
            <a:ext cx="3732551" cy="1019331"/>
          </a:xfrm>
          <a:prstGeom prst="rect">
            <a:avLst/>
          </a:prstGeom>
          <a:solidFill>
            <a:srgbClr val="0432FF"/>
          </a:solid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Neue" panose="02000503000000020004" pitchFamily="2" charset="0"/>
                <a:ea typeface="Helvetica Neue" panose="02000503000000020004" pitchFamily="2" charset="0"/>
                <a:cs typeface="Helvetica Neue" panose="02000503000000020004" pitchFamily="2" charset="0"/>
              </a:rPr>
              <a:t>Aggregation</a:t>
            </a:r>
          </a:p>
        </p:txBody>
      </p:sp>
      <p:sp>
        <p:nvSpPr>
          <p:cNvPr id="3" name="Rectangle 2">
            <a:extLst>
              <a:ext uri="{FF2B5EF4-FFF2-40B4-BE49-F238E27FC236}">
                <a16:creationId xmlns:a16="http://schemas.microsoft.com/office/drawing/2014/main" id="{7FF7A93C-5024-6FED-1E4A-E96E656809A1}"/>
              </a:ext>
            </a:extLst>
          </p:cNvPr>
          <p:cNvSpPr/>
          <p:nvPr/>
        </p:nvSpPr>
        <p:spPr>
          <a:xfrm>
            <a:off x="4229725" y="0"/>
            <a:ext cx="3732551" cy="101933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Neue" panose="02000503000000020004" pitchFamily="2" charset="0"/>
                <a:ea typeface="Helvetica Neue" panose="02000503000000020004" pitchFamily="2" charset="0"/>
                <a:cs typeface="Helvetica Neue" panose="02000503000000020004" pitchFamily="2" charset="0"/>
              </a:rPr>
              <a:t>Questions</a:t>
            </a:r>
          </a:p>
        </p:txBody>
      </p:sp>
      <p:sp>
        <p:nvSpPr>
          <p:cNvPr id="4" name="Rectangle 3">
            <a:extLst>
              <a:ext uri="{FF2B5EF4-FFF2-40B4-BE49-F238E27FC236}">
                <a16:creationId xmlns:a16="http://schemas.microsoft.com/office/drawing/2014/main" id="{DAA3523E-7A44-2EC3-E757-7C87BA40F182}"/>
              </a:ext>
            </a:extLst>
          </p:cNvPr>
          <p:cNvSpPr/>
          <p:nvPr/>
        </p:nvSpPr>
        <p:spPr>
          <a:xfrm>
            <a:off x="8236995" y="0"/>
            <a:ext cx="3732551" cy="1019331"/>
          </a:xfrm>
          <a:prstGeom prst="rect">
            <a:avLst/>
          </a:prstGeom>
          <a:solidFill>
            <a:srgbClr val="C0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Neue" panose="02000503000000020004" pitchFamily="2" charset="0"/>
                <a:ea typeface="Helvetica Neue" panose="02000503000000020004" pitchFamily="2" charset="0"/>
                <a:cs typeface="Helvetica Neue" panose="02000503000000020004" pitchFamily="2" charset="0"/>
              </a:rPr>
              <a:t>Time</a:t>
            </a:r>
          </a:p>
        </p:txBody>
      </p:sp>
      <p:sp>
        <p:nvSpPr>
          <p:cNvPr id="6" name="Rectangle 5">
            <a:extLst>
              <a:ext uri="{FF2B5EF4-FFF2-40B4-BE49-F238E27FC236}">
                <a16:creationId xmlns:a16="http://schemas.microsoft.com/office/drawing/2014/main" id="{8CAD72CE-65A5-29B1-4A14-DDDC7726D558}"/>
              </a:ext>
            </a:extLst>
          </p:cNvPr>
          <p:cNvSpPr/>
          <p:nvPr/>
        </p:nvSpPr>
        <p:spPr>
          <a:xfrm>
            <a:off x="222453" y="1411574"/>
            <a:ext cx="3732551" cy="132413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Between-Person</a:t>
            </a:r>
          </a:p>
        </p:txBody>
      </p:sp>
      <p:sp>
        <p:nvSpPr>
          <p:cNvPr id="7" name="Rectangle 6">
            <a:extLst>
              <a:ext uri="{FF2B5EF4-FFF2-40B4-BE49-F238E27FC236}">
                <a16:creationId xmlns:a16="http://schemas.microsoft.com/office/drawing/2014/main" id="{45BB591F-84A5-BD71-5A1C-E9690F2FA3AE}"/>
              </a:ext>
            </a:extLst>
          </p:cNvPr>
          <p:cNvSpPr/>
          <p:nvPr/>
        </p:nvSpPr>
        <p:spPr>
          <a:xfrm>
            <a:off x="222453" y="3276600"/>
            <a:ext cx="3732551" cy="132413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Within-Person</a:t>
            </a:r>
          </a:p>
        </p:txBody>
      </p:sp>
      <p:sp>
        <p:nvSpPr>
          <p:cNvPr id="8" name="Rectangle 7">
            <a:extLst>
              <a:ext uri="{FF2B5EF4-FFF2-40B4-BE49-F238E27FC236}">
                <a16:creationId xmlns:a16="http://schemas.microsoft.com/office/drawing/2014/main" id="{57E59D66-25DC-27A1-116E-58E0E815D942}"/>
              </a:ext>
            </a:extLst>
          </p:cNvPr>
          <p:cNvSpPr/>
          <p:nvPr/>
        </p:nvSpPr>
        <p:spPr>
          <a:xfrm>
            <a:off x="222453" y="5141626"/>
            <a:ext cx="3732551" cy="132413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Idiographic</a:t>
            </a:r>
          </a:p>
        </p:txBody>
      </p:sp>
    </p:spTree>
    <p:extLst>
      <p:ext uri="{BB962C8B-B14F-4D97-AF65-F5344CB8AC3E}">
        <p14:creationId xmlns:p14="http://schemas.microsoft.com/office/powerpoint/2010/main" val="270704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D32A66-FBB5-F447-96DA-C53FAB1317B0}"/>
              </a:ext>
            </a:extLst>
          </p:cNvPr>
          <p:cNvSpPr/>
          <p:nvPr/>
        </p:nvSpPr>
        <p:spPr>
          <a:xfrm>
            <a:off x="1118461" y="678710"/>
            <a:ext cx="9732935" cy="635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2F2EF9"/>
                </a:solidFill>
              </a:rPr>
              <a:t>…too many results to parse through in a short amount of time</a:t>
            </a:r>
          </a:p>
        </p:txBody>
      </p:sp>
      <p:sp>
        <p:nvSpPr>
          <p:cNvPr id="5" name="Rectangle 4">
            <a:extLst>
              <a:ext uri="{FF2B5EF4-FFF2-40B4-BE49-F238E27FC236}">
                <a16:creationId xmlns:a16="http://schemas.microsoft.com/office/drawing/2014/main" id="{82FDD748-82B0-0B4E-AE47-ADBF735F7BC8}"/>
              </a:ext>
            </a:extLst>
          </p:cNvPr>
          <p:cNvSpPr/>
          <p:nvPr/>
        </p:nvSpPr>
        <p:spPr>
          <a:xfrm>
            <a:off x="139485" y="1379350"/>
            <a:ext cx="3673098" cy="976392"/>
          </a:xfrm>
          <a:prstGeom prst="rect">
            <a:avLst/>
          </a:prstGeom>
          <a:solidFill>
            <a:srgbClr val="C0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Top/Bottom Moderators</a:t>
            </a:r>
          </a:p>
        </p:txBody>
      </p:sp>
      <p:sp>
        <p:nvSpPr>
          <p:cNvPr id="6" name="Rectangle 5">
            <a:extLst>
              <a:ext uri="{FF2B5EF4-FFF2-40B4-BE49-F238E27FC236}">
                <a16:creationId xmlns:a16="http://schemas.microsoft.com/office/drawing/2014/main" id="{A9A2EA09-9420-E444-BF00-A0E85408ABC0}"/>
              </a:ext>
            </a:extLst>
          </p:cNvPr>
          <p:cNvSpPr/>
          <p:nvPr/>
        </p:nvSpPr>
        <p:spPr>
          <a:xfrm>
            <a:off x="4246536" y="1379350"/>
            <a:ext cx="3611105" cy="976392"/>
          </a:xfrm>
          <a:prstGeom prst="rect">
            <a:avLst/>
          </a:prstGeom>
          <a:solidFill>
            <a:srgbClr val="7030A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Most/Least </a:t>
            </a:r>
          </a:p>
          <a:p>
            <a:pPr algn="ctr"/>
            <a:r>
              <a:rPr lang="en-US" sz="2800" b="1" dirty="0">
                <a:solidFill>
                  <a:schemeClr val="bg1"/>
                </a:solidFill>
              </a:rPr>
              <a:t>Moderated Traits</a:t>
            </a:r>
          </a:p>
        </p:txBody>
      </p:sp>
      <p:sp>
        <p:nvSpPr>
          <p:cNvPr id="7" name="Rectangle 6">
            <a:extLst>
              <a:ext uri="{FF2B5EF4-FFF2-40B4-BE49-F238E27FC236}">
                <a16:creationId xmlns:a16="http://schemas.microsoft.com/office/drawing/2014/main" id="{5D4505F2-46DC-C34A-8FC1-F36E00221E2E}"/>
              </a:ext>
            </a:extLst>
          </p:cNvPr>
          <p:cNvSpPr/>
          <p:nvPr/>
        </p:nvSpPr>
        <p:spPr>
          <a:xfrm>
            <a:off x="8441409" y="1379350"/>
            <a:ext cx="3611105" cy="976392"/>
          </a:xfrm>
          <a:prstGeom prst="rect">
            <a:avLst/>
          </a:prstGeom>
          <a:solidFill>
            <a:srgbClr val="2F2EF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Most/Least </a:t>
            </a:r>
          </a:p>
          <a:p>
            <a:pPr algn="ctr"/>
            <a:r>
              <a:rPr lang="en-US" sz="2800" b="1" dirty="0">
                <a:solidFill>
                  <a:schemeClr val="bg1"/>
                </a:solidFill>
              </a:rPr>
              <a:t>Moderated Outcomes</a:t>
            </a:r>
          </a:p>
        </p:txBody>
      </p:sp>
      <p:graphicFrame>
        <p:nvGraphicFramePr>
          <p:cNvPr id="8" name="Table 2">
            <a:extLst>
              <a:ext uri="{FF2B5EF4-FFF2-40B4-BE49-F238E27FC236}">
                <a16:creationId xmlns:a16="http://schemas.microsoft.com/office/drawing/2014/main" id="{D20FEC68-18B4-67E9-ABE4-E38DCE75680F}"/>
              </a:ext>
            </a:extLst>
          </p:cNvPr>
          <p:cNvGraphicFramePr>
            <a:graphicFrameLocks noGrp="1"/>
          </p:cNvGraphicFramePr>
          <p:nvPr>
            <p:extLst>
              <p:ext uri="{D42A27DB-BD31-4B8C-83A1-F6EECF244321}">
                <p14:modId xmlns:p14="http://schemas.microsoft.com/office/powerpoint/2010/main" val="3463286232"/>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Longitudinal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Personalized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2000" b="1" kern="1200" dirty="0">
                          <a:solidFill>
                            <a:schemeClr val="bg1"/>
                          </a:solidFill>
                          <a:latin typeface="+mn-lt"/>
                          <a:ea typeface="+mn-ea"/>
                          <a:cs typeface="+mn-cs"/>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333111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D32A66-FBB5-F447-96DA-C53FAB1317B0}"/>
              </a:ext>
            </a:extLst>
          </p:cNvPr>
          <p:cNvSpPr/>
          <p:nvPr/>
        </p:nvSpPr>
        <p:spPr>
          <a:xfrm>
            <a:off x="1118461" y="678710"/>
            <a:ext cx="9732935" cy="635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2F2EF9"/>
                </a:solidFill>
              </a:rPr>
              <a:t>…too many results to parse through in a short amount of time</a:t>
            </a:r>
          </a:p>
        </p:txBody>
      </p:sp>
      <p:sp>
        <p:nvSpPr>
          <p:cNvPr id="5" name="Rectangle 4">
            <a:extLst>
              <a:ext uri="{FF2B5EF4-FFF2-40B4-BE49-F238E27FC236}">
                <a16:creationId xmlns:a16="http://schemas.microsoft.com/office/drawing/2014/main" id="{82FDD748-82B0-0B4E-AE47-ADBF735F7BC8}"/>
              </a:ext>
            </a:extLst>
          </p:cNvPr>
          <p:cNvSpPr/>
          <p:nvPr/>
        </p:nvSpPr>
        <p:spPr>
          <a:xfrm>
            <a:off x="139485" y="1379350"/>
            <a:ext cx="3673098" cy="976392"/>
          </a:xfrm>
          <a:prstGeom prst="rect">
            <a:avLst/>
          </a:prstGeom>
          <a:solidFill>
            <a:srgbClr val="C0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Top/Bottom Moderators</a:t>
            </a:r>
          </a:p>
        </p:txBody>
      </p:sp>
      <p:sp>
        <p:nvSpPr>
          <p:cNvPr id="6" name="Rectangle 5">
            <a:extLst>
              <a:ext uri="{FF2B5EF4-FFF2-40B4-BE49-F238E27FC236}">
                <a16:creationId xmlns:a16="http://schemas.microsoft.com/office/drawing/2014/main" id="{A9A2EA09-9420-E444-BF00-A0E85408ABC0}"/>
              </a:ext>
            </a:extLst>
          </p:cNvPr>
          <p:cNvSpPr/>
          <p:nvPr/>
        </p:nvSpPr>
        <p:spPr>
          <a:xfrm>
            <a:off x="4246536" y="1379350"/>
            <a:ext cx="3611105" cy="976392"/>
          </a:xfrm>
          <a:prstGeom prst="rect">
            <a:avLst/>
          </a:prstGeom>
          <a:solidFill>
            <a:srgbClr val="7030A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Most/Least </a:t>
            </a:r>
          </a:p>
          <a:p>
            <a:pPr algn="ctr"/>
            <a:r>
              <a:rPr lang="en-US" sz="2800" b="1" dirty="0">
                <a:solidFill>
                  <a:schemeClr val="bg1"/>
                </a:solidFill>
              </a:rPr>
              <a:t>Moderated Traits</a:t>
            </a:r>
          </a:p>
        </p:txBody>
      </p:sp>
      <p:sp>
        <p:nvSpPr>
          <p:cNvPr id="7" name="Rectangle 6">
            <a:extLst>
              <a:ext uri="{FF2B5EF4-FFF2-40B4-BE49-F238E27FC236}">
                <a16:creationId xmlns:a16="http://schemas.microsoft.com/office/drawing/2014/main" id="{5D4505F2-46DC-C34A-8FC1-F36E00221E2E}"/>
              </a:ext>
            </a:extLst>
          </p:cNvPr>
          <p:cNvSpPr/>
          <p:nvPr/>
        </p:nvSpPr>
        <p:spPr>
          <a:xfrm>
            <a:off x="8441409" y="1379350"/>
            <a:ext cx="3611105" cy="976392"/>
          </a:xfrm>
          <a:prstGeom prst="rect">
            <a:avLst/>
          </a:prstGeom>
          <a:solidFill>
            <a:srgbClr val="2F2EF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Most/Least </a:t>
            </a:r>
          </a:p>
          <a:p>
            <a:pPr algn="ctr"/>
            <a:r>
              <a:rPr lang="en-US" sz="2800" b="1" dirty="0">
                <a:solidFill>
                  <a:schemeClr val="bg1"/>
                </a:solidFill>
              </a:rPr>
              <a:t>Moderated Outcomes</a:t>
            </a:r>
          </a:p>
        </p:txBody>
      </p:sp>
      <p:sp>
        <p:nvSpPr>
          <p:cNvPr id="9" name="Rectangle 8">
            <a:extLst>
              <a:ext uri="{FF2B5EF4-FFF2-40B4-BE49-F238E27FC236}">
                <a16:creationId xmlns:a16="http://schemas.microsoft.com/office/drawing/2014/main" id="{16938E93-CD9B-B74C-A569-CAA3FA275EE0}"/>
              </a:ext>
            </a:extLst>
          </p:cNvPr>
          <p:cNvSpPr/>
          <p:nvPr/>
        </p:nvSpPr>
        <p:spPr>
          <a:xfrm>
            <a:off x="139485" y="2355741"/>
            <a:ext cx="3673097" cy="3967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6.70% significant overall</a:t>
            </a:r>
          </a:p>
          <a:p>
            <a:pPr algn="ctr"/>
            <a:endParaRPr lang="en-US" sz="2400" b="1" dirty="0">
              <a:solidFill>
                <a:schemeClr val="tx1"/>
              </a:solidFill>
            </a:endParaRPr>
          </a:p>
          <a:p>
            <a:pPr marL="581025" indent="-336550">
              <a:buFont typeface="+mj-lt"/>
              <a:buAutoNum type="arabicPeriod"/>
            </a:pPr>
            <a:r>
              <a:rPr lang="en-US" sz="2400" b="1" dirty="0">
                <a:solidFill>
                  <a:schemeClr val="tx1"/>
                </a:solidFill>
              </a:rPr>
              <a:t>Parental Education: 11.20%*</a:t>
            </a:r>
          </a:p>
          <a:p>
            <a:pPr marL="581025" indent="-336550">
              <a:buFont typeface="+mj-lt"/>
              <a:buAutoNum type="arabicPeriod"/>
            </a:pPr>
            <a:r>
              <a:rPr lang="en-US" sz="2400" b="1" dirty="0">
                <a:solidFill>
                  <a:schemeClr val="tx1"/>
                </a:solidFill>
              </a:rPr>
              <a:t>Age: 10.20%</a:t>
            </a:r>
          </a:p>
          <a:p>
            <a:pPr marL="581025" indent="-336550">
              <a:buFont typeface="+mj-lt"/>
              <a:buAutoNum type="arabicPeriod"/>
            </a:pPr>
            <a:r>
              <a:rPr lang="en-US" sz="2400" b="1" dirty="0">
                <a:solidFill>
                  <a:schemeClr val="tx1"/>
                </a:solidFill>
              </a:rPr>
              <a:t>Gender: 9.80%</a:t>
            </a:r>
          </a:p>
          <a:p>
            <a:pPr marL="581025" indent="-336550"/>
            <a:r>
              <a:rPr lang="en-US" sz="2400" b="1" dirty="0">
                <a:solidFill>
                  <a:schemeClr val="tx1"/>
                </a:solidFill>
              </a:rPr>
              <a:t>…</a:t>
            </a:r>
          </a:p>
          <a:p>
            <a:pPr marL="581025" indent="-336550">
              <a:buFont typeface="+mj-lt"/>
              <a:buAutoNum type="arabicPeriod" startAt="6"/>
            </a:pPr>
            <a:r>
              <a:rPr lang="en-US" sz="2400" b="1" dirty="0">
                <a:solidFill>
                  <a:schemeClr val="tx1"/>
                </a:solidFill>
              </a:rPr>
              <a:t>Race: 3.57%**</a:t>
            </a:r>
          </a:p>
          <a:p>
            <a:pPr marL="581025" indent="-336550">
              <a:buFont typeface="+mj-lt"/>
              <a:buAutoNum type="arabicPeriod" startAt="6"/>
            </a:pPr>
            <a:r>
              <a:rPr lang="en-US" sz="2400" b="1" dirty="0">
                <a:solidFill>
                  <a:schemeClr val="tx1"/>
                </a:solidFill>
              </a:rPr>
              <a:t>Reliability: 1.02%</a:t>
            </a:r>
          </a:p>
        </p:txBody>
      </p:sp>
      <p:sp>
        <p:nvSpPr>
          <p:cNvPr id="10" name="Rectangle 9">
            <a:extLst>
              <a:ext uri="{FF2B5EF4-FFF2-40B4-BE49-F238E27FC236}">
                <a16:creationId xmlns:a16="http://schemas.microsoft.com/office/drawing/2014/main" id="{9AD3AD41-6F16-8048-89DE-24CECBFDDBD5}"/>
              </a:ext>
            </a:extLst>
          </p:cNvPr>
          <p:cNvSpPr/>
          <p:nvPr/>
        </p:nvSpPr>
        <p:spPr>
          <a:xfrm>
            <a:off x="0" y="6282593"/>
            <a:ext cx="10822983" cy="646331"/>
          </a:xfrm>
          <a:prstGeom prst="rect">
            <a:avLst/>
          </a:prstGeom>
        </p:spPr>
        <p:txBody>
          <a:bodyPr wrap="square">
            <a:spAutoFit/>
          </a:bodyPr>
          <a:lstStyle/>
          <a:p>
            <a:r>
              <a:rPr lang="en-US" dirty="0"/>
              <a:t>*high school or below versus either 2/4-year college, 8.16%; degree or beyond 4 years of college, 4.08% </a:t>
            </a:r>
          </a:p>
          <a:p>
            <a:r>
              <a:rPr lang="en-US" dirty="0"/>
              <a:t>**white versus Black, 3.06%; white versus other; .51% </a:t>
            </a:r>
          </a:p>
        </p:txBody>
      </p:sp>
      <p:sp>
        <p:nvSpPr>
          <p:cNvPr id="11" name="Rectangle 10">
            <a:extLst>
              <a:ext uri="{FF2B5EF4-FFF2-40B4-BE49-F238E27FC236}">
                <a16:creationId xmlns:a16="http://schemas.microsoft.com/office/drawing/2014/main" id="{B4E7C105-CDE7-F242-A213-BA6ABBA36D58}"/>
              </a:ext>
            </a:extLst>
          </p:cNvPr>
          <p:cNvSpPr/>
          <p:nvPr/>
        </p:nvSpPr>
        <p:spPr>
          <a:xfrm>
            <a:off x="4259450" y="2315026"/>
            <a:ext cx="3673097" cy="3967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14/14 moderated</a:t>
            </a:r>
          </a:p>
          <a:p>
            <a:pPr algn="ctr"/>
            <a:endParaRPr lang="en-US" sz="2400" b="1" dirty="0">
              <a:solidFill>
                <a:schemeClr val="tx1"/>
              </a:solidFill>
            </a:endParaRPr>
          </a:p>
          <a:p>
            <a:pPr marL="458788" indent="-336550">
              <a:buFont typeface="+mj-lt"/>
              <a:buAutoNum type="arabicPeriod"/>
            </a:pPr>
            <a:r>
              <a:rPr lang="en-US" sz="2400" b="1" dirty="0">
                <a:solidFill>
                  <a:schemeClr val="tx1"/>
                </a:solidFill>
              </a:rPr>
              <a:t>Social Support: 12.50%</a:t>
            </a:r>
          </a:p>
          <a:p>
            <a:pPr marL="458788" indent="-336550">
              <a:buFont typeface="+mj-lt"/>
              <a:buAutoNum type="arabicPeriod"/>
            </a:pPr>
            <a:r>
              <a:rPr lang="en-US" sz="2400" b="1" dirty="0">
                <a:solidFill>
                  <a:schemeClr val="tx1"/>
                </a:solidFill>
              </a:rPr>
              <a:t>Conscientiousness, Openness: 10.70%</a:t>
            </a:r>
          </a:p>
          <a:p>
            <a:pPr marL="458788" indent="-336550"/>
            <a:r>
              <a:rPr lang="en-US" sz="2400" b="1" dirty="0">
                <a:solidFill>
                  <a:schemeClr val="tx1"/>
                </a:solidFill>
              </a:rPr>
              <a:t>…</a:t>
            </a:r>
          </a:p>
          <a:p>
            <a:pPr marL="458788" indent="-336550">
              <a:buFont typeface="+mj-lt"/>
              <a:buAutoNum type="arabicPeriod" startAt="13"/>
            </a:pPr>
            <a:r>
              <a:rPr lang="en-US" sz="2400" b="1" dirty="0">
                <a:solidFill>
                  <a:schemeClr val="tx1"/>
                </a:solidFill>
              </a:rPr>
              <a:t>IQ: 3.57%</a:t>
            </a:r>
          </a:p>
          <a:p>
            <a:pPr marL="458788" indent="-336550">
              <a:buFont typeface="+mj-lt"/>
              <a:buAutoNum type="arabicPeriod" startAt="13"/>
            </a:pPr>
            <a:r>
              <a:rPr lang="en-US" sz="2400" b="1" dirty="0">
                <a:solidFill>
                  <a:schemeClr val="tx1"/>
                </a:solidFill>
              </a:rPr>
              <a:t>Optimism: 2.68%</a:t>
            </a:r>
          </a:p>
        </p:txBody>
      </p:sp>
      <p:sp>
        <p:nvSpPr>
          <p:cNvPr id="12" name="Rectangle 11">
            <a:extLst>
              <a:ext uri="{FF2B5EF4-FFF2-40B4-BE49-F238E27FC236}">
                <a16:creationId xmlns:a16="http://schemas.microsoft.com/office/drawing/2014/main" id="{DE94F2F8-0064-9D46-9C4D-A02CEAD1E5AE}"/>
              </a:ext>
            </a:extLst>
          </p:cNvPr>
          <p:cNvSpPr/>
          <p:nvPr/>
        </p:nvSpPr>
        <p:spPr>
          <a:xfrm>
            <a:off x="8379417" y="2355741"/>
            <a:ext cx="3673097" cy="3967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11/14 moderated</a:t>
            </a:r>
          </a:p>
          <a:p>
            <a:pPr algn="ctr"/>
            <a:endParaRPr lang="en-US" sz="2400" b="1" dirty="0">
              <a:solidFill>
                <a:schemeClr val="tx1"/>
              </a:solidFill>
            </a:endParaRPr>
          </a:p>
          <a:p>
            <a:pPr marL="581025" indent="-336550">
              <a:buFont typeface="+mj-lt"/>
              <a:buAutoNum type="arabicPeriod"/>
            </a:pPr>
            <a:r>
              <a:rPr lang="en-US" sz="2400" b="1" dirty="0">
                <a:solidFill>
                  <a:schemeClr val="tx1"/>
                </a:solidFill>
              </a:rPr>
              <a:t>Unemployment: 13.4%</a:t>
            </a:r>
          </a:p>
          <a:p>
            <a:pPr marL="581025" indent="-336550">
              <a:buFont typeface="+mj-lt"/>
              <a:buAutoNum type="arabicPeriod"/>
            </a:pPr>
            <a:r>
              <a:rPr lang="en-US" sz="2400" b="1" dirty="0">
                <a:solidFill>
                  <a:schemeClr val="tx1"/>
                </a:solidFill>
              </a:rPr>
              <a:t>Move in with a Partner: 10.7%</a:t>
            </a:r>
          </a:p>
          <a:p>
            <a:pPr marL="581025" indent="-336550"/>
            <a:r>
              <a:rPr lang="en-US" sz="2400" b="1" dirty="0">
                <a:solidFill>
                  <a:schemeClr val="tx1"/>
                </a:solidFill>
              </a:rPr>
              <a:t>…</a:t>
            </a:r>
          </a:p>
          <a:p>
            <a:pPr marL="581025" indent="-336550">
              <a:buFont typeface="+mj-lt"/>
              <a:buAutoNum type="arabicPeriod" startAt="11"/>
            </a:pPr>
            <a:r>
              <a:rPr lang="en-US" sz="2400" b="1" dirty="0">
                <a:solidFill>
                  <a:schemeClr val="tx1"/>
                </a:solidFill>
              </a:rPr>
              <a:t>Education: 3.57%</a:t>
            </a:r>
          </a:p>
          <a:p>
            <a:pPr marL="581025" indent="-336550">
              <a:buFont typeface="+mj-lt"/>
              <a:buAutoNum type="arabicPeriod" startAt="14"/>
            </a:pPr>
            <a:r>
              <a:rPr lang="en-US" sz="2400" b="1" dirty="0">
                <a:solidFill>
                  <a:schemeClr val="tx1"/>
                </a:solidFill>
              </a:rPr>
              <a:t>Child Moves Out, First Job, Criminal Behavior: 0%</a:t>
            </a:r>
          </a:p>
        </p:txBody>
      </p:sp>
      <p:cxnSp>
        <p:nvCxnSpPr>
          <p:cNvPr id="14" name="Straight Connector 13">
            <a:extLst>
              <a:ext uri="{FF2B5EF4-FFF2-40B4-BE49-F238E27FC236}">
                <a16:creationId xmlns:a16="http://schemas.microsoft.com/office/drawing/2014/main" id="{9E289DD6-704E-054D-8F71-1FE8CBC54DEB}"/>
              </a:ext>
            </a:extLst>
          </p:cNvPr>
          <p:cNvCxnSpPr/>
          <p:nvPr/>
        </p:nvCxnSpPr>
        <p:spPr>
          <a:xfrm>
            <a:off x="4029559" y="2634712"/>
            <a:ext cx="0" cy="2991173"/>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5EA2DB3-53B2-084D-82CF-DD260353234A}"/>
              </a:ext>
            </a:extLst>
          </p:cNvPr>
          <p:cNvCxnSpPr/>
          <p:nvPr/>
        </p:nvCxnSpPr>
        <p:spPr>
          <a:xfrm>
            <a:off x="8134027" y="2634712"/>
            <a:ext cx="0" cy="2991173"/>
          </a:xfrm>
          <a:prstGeom prst="line">
            <a:avLst/>
          </a:prstGeom>
          <a:ln w="12700"/>
        </p:spPr>
        <p:style>
          <a:lnRef idx="1">
            <a:schemeClr val="dk1"/>
          </a:lnRef>
          <a:fillRef idx="0">
            <a:schemeClr val="dk1"/>
          </a:fillRef>
          <a:effectRef idx="0">
            <a:schemeClr val="dk1"/>
          </a:effectRef>
          <a:fontRef idx="minor">
            <a:schemeClr val="tx1"/>
          </a:fontRef>
        </p:style>
      </p:cxnSp>
      <p:graphicFrame>
        <p:nvGraphicFramePr>
          <p:cNvPr id="13" name="Table 2">
            <a:extLst>
              <a:ext uri="{FF2B5EF4-FFF2-40B4-BE49-F238E27FC236}">
                <a16:creationId xmlns:a16="http://schemas.microsoft.com/office/drawing/2014/main" id="{DCEA68F0-70C6-51C3-CA7A-DC9393D25F53}"/>
              </a:ext>
            </a:extLst>
          </p:cNvPr>
          <p:cNvGraphicFramePr>
            <a:graphicFrameLocks noGrp="1"/>
          </p:cNvGraphicFramePr>
          <p:nvPr>
            <p:extLst>
              <p:ext uri="{D42A27DB-BD31-4B8C-83A1-F6EECF244321}">
                <p14:modId xmlns:p14="http://schemas.microsoft.com/office/powerpoint/2010/main" val="3463286232"/>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Longitudinal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Personalized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r>
                        <a:rPr lang="en-US" sz="2000" b="1" kern="1200" dirty="0">
                          <a:solidFill>
                            <a:schemeClr val="bg1"/>
                          </a:solidFill>
                          <a:latin typeface="+mn-lt"/>
                          <a:ea typeface="+mn-ea"/>
                          <a:cs typeface="+mn-cs"/>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4040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solidFill>
            <a:srgbClr val="04814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17" name="Rectangle 16">
            <a:extLst>
              <a:ext uri="{FF2B5EF4-FFF2-40B4-BE49-F238E27FC236}">
                <a16:creationId xmlns:a16="http://schemas.microsoft.com/office/drawing/2014/main" id="{AF53B6A1-E088-FD93-73F1-0D790D44C399}"/>
              </a:ext>
            </a:extLst>
          </p:cNvPr>
          <p:cNvSpPr/>
          <p:nvPr/>
        </p:nvSpPr>
        <p:spPr>
          <a:xfrm>
            <a:off x="6452" y="3069387"/>
            <a:ext cx="3836020" cy="2834640"/>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D24AE6-8A5D-754E-E857-F613C4991419}"/>
              </a:ext>
            </a:extLst>
          </p:cNvPr>
          <p:cNvSpPr/>
          <p:nvPr/>
        </p:nvSpPr>
        <p:spPr>
          <a:xfrm>
            <a:off x="4433088" y="1407507"/>
            <a:ext cx="6967530" cy="2646001"/>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9300" lvl="2" indent="-287338"/>
            <a:r>
              <a:rPr lang="en-US" sz="2200" b="1" dirty="0">
                <a:solidFill>
                  <a:schemeClr val="tx1"/>
                </a:solidFill>
                <a:latin typeface="Helvetica" pitchFamily="2" charset="0"/>
              </a:rPr>
              <a:t>Personality traits:</a:t>
            </a:r>
          </a:p>
          <a:p>
            <a:pPr marL="749300" lvl="2" indent="-287338"/>
            <a:endParaRPr lang="en-US" sz="1100" b="1" dirty="0">
              <a:solidFill>
                <a:schemeClr val="tx1"/>
              </a:solidFill>
              <a:latin typeface="Helvetica" pitchFamily="2" charset="0"/>
            </a:endParaRPr>
          </a:p>
          <a:p>
            <a:pPr marL="749300" lvl="2" indent="-287338">
              <a:buFont typeface="Arial" panose="020B0604020202020204" pitchFamily="34" charset="0"/>
              <a:buChar char="•"/>
            </a:pPr>
            <a:r>
              <a:rPr lang="en-US" sz="2000" b="1" dirty="0">
                <a:solidFill>
                  <a:schemeClr val="tx1"/>
                </a:solidFill>
                <a:latin typeface="Helvetica" pitchFamily="2" charset="0"/>
              </a:rPr>
              <a:t>Robustly predict life outcomes across samples</a:t>
            </a:r>
          </a:p>
          <a:p>
            <a:pPr marL="749300" lvl="2" indent="-287338">
              <a:buFont typeface="Arial" panose="020B0604020202020204" pitchFamily="34" charset="0"/>
              <a:buChar char="•"/>
            </a:pPr>
            <a:r>
              <a:rPr lang="en-US" sz="2000" b="1" dirty="0">
                <a:solidFill>
                  <a:schemeClr val="tx1"/>
                </a:solidFill>
                <a:latin typeface="Helvetica" pitchFamily="2" charset="0"/>
              </a:rPr>
              <a:t>Have few reliable moderators of those associations</a:t>
            </a:r>
          </a:p>
          <a:p>
            <a:pPr marL="749300" lvl="2" indent="-287338">
              <a:buFont typeface="Arial" panose="020B0604020202020204" pitchFamily="34" charset="0"/>
              <a:buChar char="•"/>
            </a:pPr>
            <a:r>
              <a:rPr lang="en-US" sz="2000" b="1" dirty="0">
                <a:solidFill>
                  <a:schemeClr val="tx1"/>
                </a:solidFill>
                <a:latin typeface="Helvetica" pitchFamily="2" charset="0"/>
              </a:rPr>
              <a:t>Persist even when adjusting for background characteristics via PSM</a:t>
            </a:r>
          </a:p>
        </p:txBody>
      </p:sp>
    </p:spTree>
    <p:extLst>
      <p:ext uri="{BB962C8B-B14F-4D97-AF65-F5344CB8AC3E}">
        <p14:creationId xmlns:p14="http://schemas.microsoft.com/office/powerpoint/2010/main" val="3846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40" name="Rectangle 39">
            <a:extLst>
              <a:ext uri="{FF2B5EF4-FFF2-40B4-BE49-F238E27FC236}">
                <a16:creationId xmlns:a16="http://schemas.microsoft.com/office/drawing/2014/main" id="{8908ECA0-844F-B08B-1D4F-466AE2841C1A}"/>
              </a:ext>
            </a:extLst>
          </p:cNvPr>
          <p:cNvSpPr/>
          <p:nvPr/>
        </p:nvSpPr>
        <p:spPr>
          <a:xfrm>
            <a:off x="3763244" y="3106711"/>
            <a:ext cx="8148940" cy="8469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Individuals show unique personality structures that are relatively consistent across time and events but bear little resemblance to between-person structure.</a:t>
            </a:r>
          </a:p>
        </p:txBody>
      </p:sp>
      <p:sp>
        <p:nvSpPr>
          <p:cNvPr id="41" name="Rectangle 40">
            <a:extLst>
              <a:ext uri="{FF2B5EF4-FFF2-40B4-BE49-F238E27FC236}">
                <a16:creationId xmlns:a16="http://schemas.microsoft.com/office/drawing/2014/main" id="{EF043364-14A6-EB6C-284E-657734C4CD36}"/>
              </a:ext>
            </a:extLst>
          </p:cNvPr>
          <p:cNvSpPr/>
          <p:nvPr/>
        </p:nvSpPr>
        <p:spPr>
          <a:xfrm>
            <a:off x="3763244" y="4066861"/>
            <a:ext cx="8148939" cy="8469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 dynamics of well-being unfold differently across people in ways that our theories don’t currently account for.</a:t>
            </a: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Rectangle 41">
            <a:extLst>
              <a:ext uri="{FF2B5EF4-FFF2-40B4-BE49-F238E27FC236}">
                <a16:creationId xmlns:a16="http://schemas.microsoft.com/office/drawing/2014/main" id="{FD0E7711-47A2-28C3-6123-B3C99783CC84}"/>
              </a:ext>
            </a:extLst>
          </p:cNvPr>
          <p:cNvSpPr/>
          <p:nvPr/>
        </p:nvSpPr>
        <p:spPr>
          <a:xfrm>
            <a:off x="3763244" y="5000305"/>
            <a:ext cx="8148938" cy="8469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Psychological and situational antecedents of behaviors and experiences vary across people.</a:t>
            </a: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B98D2243-0954-EFB0-95D3-1D3FF9A1BEEF}"/>
              </a:ext>
            </a:extLst>
          </p:cNvPr>
          <p:cNvSpPr/>
          <p:nvPr/>
        </p:nvSpPr>
        <p:spPr>
          <a:xfrm>
            <a:off x="3767950" y="5949845"/>
            <a:ext cx="8144232" cy="8469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Personality traits are robust predictors of later life outcomes.</a:t>
            </a:r>
          </a:p>
        </p:txBody>
      </p:sp>
    </p:spTree>
    <p:extLst>
      <p:ext uri="{BB962C8B-B14F-4D97-AF65-F5344CB8AC3E}">
        <p14:creationId xmlns:p14="http://schemas.microsoft.com/office/powerpoint/2010/main" val="205796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cxnSp>
        <p:nvCxnSpPr>
          <p:cNvPr id="6" name="Straight Connector 5">
            <a:extLst>
              <a:ext uri="{FF2B5EF4-FFF2-40B4-BE49-F238E27FC236}">
                <a16:creationId xmlns:a16="http://schemas.microsoft.com/office/drawing/2014/main" id="{3694EFED-3CF2-7FBE-4F3A-3BAE5F5C3CD9}"/>
              </a:ext>
            </a:extLst>
          </p:cNvPr>
          <p:cNvCxnSpPr/>
          <p:nvPr/>
        </p:nvCxnSpPr>
        <p:spPr>
          <a:xfrm>
            <a:off x="4059836" y="1573967"/>
            <a:ext cx="0" cy="48867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04ED9E1-5CB3-C4B6-C068-DAF76893CD35}"/>
              </a:ext>
            </a:extLst>
          </p:cNvPr>
          <p:cNvCxnSpPr/>
          <p:nvPr/>
        </p:nvCxnSpPr>
        <p:spPr>
          <a:xfrm>
            <a:off x="8119672" y="1573967"/>
            <a:ext cx="0" cy="48867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1" name="Rectangle 10">
            <a:extLst>
              <a:ext uri="{FF2B5EF4-FFF2-40B4-BE49-F238E27FC236}">
                <a16:creationId xmlns:a16="http://schemas.microsoft.com/office/drawing/2014/main" id="{92D68D97-656C-589E-4D8C-9A28C33DC27B}"/>
              </a:ext>
            </a:extLst>
          </p:cNvPr>
          <p:cNvSpPr/>
          <p:nvPr/>
        </p:nvSpPr>
        <p:spPr>
          <a:xfrm>
            <a:off x="8664320" y="1304144"/>
            <a:ext cx="3282840" cy="809469"/>
          </a:xfrm>
          <a:prstGeom prst="rect">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Workshop</a:t>
            </a:r>
          </a:p>
        </p:txBody>
      </p:sp>
      <p:sp>
        <p:nvSpPr>
          <p:cNvPr id="12" name="Rectangle 11">
            <a:extLst>
              <a:ext uri="{FF2B5EF4-FFF2-40B4-BE49-F238E27FC236}">
                <a16:creationId xmlns:a16="http://schemas.microsoft.com/office/drawing/2014/main" id="{17AF42C5-739D-8CDC-BD5C-27CC471A7DCD}"/>
              </a:ext>
            </a:extLst>
          </p:cNvPr>
          <p:cNvSpPr/>
          <p:nvPr/>
        </p:nvSpPr>
        <p:spPr>
          <a:xfrm>
            <a:off x="4405863" y="1304144"/>
            <a:ext cx="3282840" cy="809469"/>
          </a:xfrm>
          <a:prstGeom prst="rect">
            <a:avLst/>
          </a:prstGeom>
          <a:solidFill>
            <a:srgbClr val="0432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Seminar</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1" name="Rectangle 20">
            <a:extLst>
              <a:ext uri="{FF2B5EF4-FFF2-40B4-BE49-F238E27FC236}">
                <a16:creationId xmlns:a16="http://schemas.microsoft.com/office/drawing/2014/main" id="{4E8D613D-20A0-A74C-A4E0-E3CBC34C4557}"/>
              </a:ext>
            </a:extLst>
          </p:cNvPr>
          <p:cNvSpPr/>
          <p:nvPr/>
        </p:nvSpPr>
        <p:spPr>
          <a:xfrm>
            <a:off x="8969115" y="2762121"/>
            <a:ext cx="2758191" cy="284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Methods from the Talk</a:t>
            </a:r>
          </a:p>
        </p:txBody>
      </p:sp>
      <p:sp>
        <p:nvSpPr>
          <p:cNvPr id="25" name="Rectangle 24">
            <a:extLst>
              <a:ext uri="{FF2B5EF4-FFF2-40B4-BE49-F238E27FC236}">
                <a16:creationId xmlns:a16="http://schemas.microsoft.com/office/drawing/2014/main" id="{AF30E3BA-392D-ADD0-7F3C-47BF354E7B1B}"/>
              </a:ext>
            </a:extLst>
          </p:cNvPr>
          <p:cNvSpPr/>
          <p:nvPr/>
        </p:nvSpPr>
        <p:spPr>
          <a:xfrm>
            <a:off x="8827334" y="2109866"/>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Applying (some) Dynamic Models to Real Data</a:t>
            </a:r>
          </a:p>
        </p:txBody>
      </p:sp>
      <p:sp>
        <p:nvSpPr>
          <p:cNvPr id="26" name="Rectangle 25">
            <a:extLst>
              <a:ext uri="{FF2B5EF4-FFF2-40B4-BE49-F238E27FC236}">
                <a16:creationId xmlns:a16="http://schemas.microsoft.com/office/drawing/2014/main" id="{B028184D-6E2B-828C-D4DA-04F809EF783A}"/>
              </a:ext>
            </a:extLst>
          </p:cNvPr>
          <p:cNvSpPr/>
          <p:nvPr/>
        </p:nvSpPr>
        <p:spPr>
          <a:xfrm>
            <a:off x="4526409" y="211894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Assessment and Its Link to Dynamics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31" name="Rectangle 30">
            <a:extLst>
              <a:ext uri="{FF2B5EF4-FFF2-40B4-BE49-F238E27FC236}">
                <a16:creationId xmlns:a16="http://schemas.microsoft.com/office/drawing/2014/main" id="{13D49920-4379-A9A3-C646-049AEBD807E9}"/>
              </a:ext>
            </a:extLst>
          </p:cNvPr>
          <p:cNvSpPr/>
          <p:nvPr/>
        </p:nvSpPr>
        <p:spPr>
          <a:xfrm>
            <a:off x="4448333" y="3106711"/>
            <a:ext cx="3282840" cy="84694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Deconstructing Definitions</a:t>
            </a:r>
          </a:p>
        </p:txBody>
      </p:sp>
      <p:sp>
        <p:nvSpPr>
          <p:cNvPr id="32" name="Rectangle 31">
            <a:extLst>
              <a:ext uri="{FF2B5EF4-FFF2-40B4-BE49-F238E27FC236}">
                <a16:creationId xmlns:a16="http://schemas.microsoft.com/office/drawing/2014/main" id="{439FA672-82F1-3ECB-7685-89ACB93B5091}"/>
              </a:ext>
            </a:extLst>
          </p:cNvPr>
          <p:cNvSpPr/>
          <p:nvPr/>
        </p:nvSpPr>
        <p:spPr>
          <a:xfrm>
            <a:off x="4448333" y="4053508"/>
            <a:ext cx="3282840" cy="84694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Small Group Work</a:t>
            </a:r>
          </a:p>
        </p:txBody>
      </p:sp>
      <p:sp>
        <p:nvSpPr>
          <p:cNvPr id="33" name="Rectangle 32">
            <a:extLst>
              <a:ext uri="{FF2B5EF4-FFF2-40B4-BE49-F238E27FC236}">
                <a16:creationId xmlns:a16="http://schemas.microsoft.com/office/drawing/2014/main" id="{57D465C1-3DBE-F14E-15E3-93F743A9CD04}"/>
              </a:ext>
            </a:extLst>
          </p:cNvPr>
          <p:cNvSpPr/>
          <p:nvPr/>
        </p:nvSpPr>
        <p:spPr>
          <a:xfrm>
            <a:off x="4448333" y="5000305"/>
            <a:ext cx="3282840" cy="84694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Presentation and Integration</a:t>
            </a:r>
          </a:p>
        </p:txBody>
      </p:sp>
      <p:sp>
        <p:nvSpPr>
          <p:cNvPr id="34" name="Rectangle 33">
            <a:extLst>
              <a:ext uri="{FF2B5EF4-FFF2-40B4-BE49-F238E27FC236}">
                <a16:creationId xmlns:a16="http://schemas.microsoft.com/office/drawing/2014/main" id="{C024C961-3926-D9A0-6CB1-806051F79A0F}"/>
              </a:ext>
            </a:extLst>
          </p:cNvPr>
          <p:cNvSpPr/>
          <p:nvPr/>
        </p:nvSpPr>
        <p:spPr>
          <a:xfrm>
            <a:off x="8664320" y="3106711"/>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(Basic) Time Series </a:t>
            </a:r>
          </a:p>
        </p:txBody>
      </p:sp>
      <p:sp>
        <p:nvSpPr>
          <p:cNvPr id="35" name="Rectangle 34">
            <a:extLst>
              <a:ext uri="{FF2B5EF4-FFF2-40B4-BE49-F238E27FC236}">
                <a16:creationId xmlns:a16="http://schemas.microsoft.com/office/drawing/2014/main" id="{FC179087-9A43-98EB-1E76-0B155C5F244B}"/>
              </a:ext>
            </a:extLst>
          </p:cNvPr>
          <p:cNvSpPr/>
          <p:nvPr/>
        </p:nvSpPr>
        <p:spPr>
          <a:xfrm>
            <a:off x="8671188" y="3706330"/>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 Dynamics Metrics</a:t>
            </a:r>
          </a:p>
        </p:txBody>
      </p:sp>
      <p:sp>
        <p:nvSpPr>
          <p:cNvPr id="36" name="Rectangle 35">
            <a:extLst>
              <a:ext uri="{FF2B5EF4-FFF2-40B4-BE49-F238E27FC236}">
                <a16:creationId xmlns:a16="http://schemas.microsoft.com/office/drawing/2014/main" id="{E87B39EC-F9E5-02B3-B9FD-5B6F86EE1DFE}"/>
              </a:ext>
            </a:extLst>
          </p:cNvPr>
          <p:cNvSpPr/>
          <p:nvPr/>
        </p:nvSpPr>
        <p:spPr>
          <a:xfrm>
            <a:off x="8664320" y="4305949"/>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Multilevel “Process” Models</a:t>
            </a:r>
          </a:p>
        </p:txBody>
      </p:sp>
      <p:sp>
        <p:nvSpPr>
          <p:cNvPr id="37" name="Rectangle 36">
            <a:extLst>
              <a:ext uri="{FF2B5EF4-FFF2-40B4-BE49-F238E27FC236}">
                <a16:creationId xmlns:a16="http://schemas.microsoft.com/office/drawing/2014/main" id="{6F7EEDF2-1DA2-76CA-473A-A38685075503}"/>
              </a:ext>
            </a:extLst>
          </p:cNvPr>
          <p:cNvSpPr/>
          <p:nvPr/>
        </p:nvSpPr>
        <p:spPr>
          <a:xfrm>
            <a:off x="8671188" y="4905568"/>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(Applied) Machine Learning</a:t>
            </a:r>
          </a:p>
        </p:txBody>
      </p:sp>
      <p:sp>
        <p:nvSpPr>
          <p:cNvPr id="38" name="Rectangle 37">
            <a:extLst>
              <a:ext uri="{FF2B5EF4-FFF2-40B4-BE49-F238E27FC236}">
                <a16:creationId xmlns:a16="http://schemas.microsoft.com/office/drawing/2014/main" id="{322A6E30-0BBC-77F3-963A-EF98B152FAA4}"/>
              </a:ext>
            </a:extLst>
          </p:cNvPr>
          <p:cNvSpPr/>
          <p:nvPr/>
        </p:nvSpPr>
        <p:spPr>
          <a:xfrm>
            <a:off x="8664320" y="5505187"/>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Dynamic EGA</a:t>
            </a:r>
          </a:p>
        </p:txBody>
      </p:sp>
      <p:sp>
        <p:nvSpPr>
          <p:cNvPr id="39" name="Rectangle 38">
            <a:extLst>
              <a:ext uri="{FF2B5EF4-FFF2-40B4-BE49-F238E27FC236}">
                <a16:creationId xmlns:a16="http://schemas.microsoft.com/office/drawing/2014/main" id="{6244EE89-A2FA-E63D-9F37-2E3F3A0DABBF}"/>
              </a:ext>
            </a:extLst>
          </p:cNvPr>
          <p:cNvSpPr/>
          <p:nvPr/>
        </p:nvSpPr>
        <p:spPr>
          <a:xfrm>
            <a:off x="8671188" y="6104805"/>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(Maybe) Growth Models</a:t>
            </a:r>
          </a:p>
        </p:txBody>
      </p:sp>
    </p:spTree>
    <p:extLst>
      <p:ext uri="{BB962C8B-B14F-4D97-AF65-F5344CB8AC3E}">
        <p14:creationId xmlns:p14="http://schemas.microsoft.com/office/powerpoint/2010/main" val="221287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1" grpId="0" animBg="1"/>
      <p:bldP spid="25" grpId="0" animBg="1"/>
      <p:bldP spid="26"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77575A-9DBB-F185-E0C5-A4DE753D2514}"/>
              </a:ext>
            </a:extLst>
          </p:cNvPr>
          <p:cNvSpPr/>
          <p:nvPr/>
        </p:nvSpPr>
        <p:spPr>
          <a:xfrm>
            <a:off x="222454" y="0"/>
            <a:ext cx="3732551" cy="1019331"/>
          </a:xfrm>
          <a:prstGeom prst="rect">
            <a:avLst/>
          </a:prstGeom>
          <a:solidFill>
            <a:srgbClr val="0432FF"/>
          </a:solid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Neue" panose="02000503000000020004" pitchFamily="2" charset="0"/>
                <a:ea typeface="Helvetica Neue" panose="02000503000000020004" pitchFamily="2" charset="0"/>
                <a:cs typeface="Helvetica Neue" panose="02000503000000020004" pitchFamily="2" charset="0"/>
              </a:rPr>
              <a:t>Aggregation</a:t>
            </a:r>
          </a:p>
        </p:txBody>
      </p:sp>
      <p:sp>
        <p:nvSpPr>
          <p:cNvPr id="3" name="Rectangle 2">
            <a:extLst>
              <a:ext uri="{FF2B5EF4-FFF2-40B4-BE49-F238E27FC236}">
                <a16:creationId xmlns:a16="http://schemas.microsoft.com/office/drawing/2014/main" id="{7FF7A93C-5024-6FED-1E4A-E96E656809A1}"/>
              </a:ext>
            </a:extLst>
          </p:cNvPr>
          <p:cNvSpPr/>
          <p:nvPr/>
        </p:nvSpPr>
        <p:spPr>
          <a:xfrm>
            <a:off x="4229725" y="0"/>
            <a:ext cx="3732551" cy="101933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Neue" panose="02000503000000020004" pitchFamily="2" charset="0"/>
                <a:ea typeface="Helvetica Neue" panose="02000503000000020004" pitchFamily="2" charset="0"/>
                <a:cs typeface="Helvetica Neue" panose="02000503000000020004" pitchFamily="2" charset="0"/>
              </a:rPr>
              <a:t>Questions</a:t>
            </a:r>
          </a:p>
        </p:txBody>
      </p:sp>
      <p:sp>
        <p:nvSpPr>
          <p:cNvPr id="4" name="Rectangle 3">
            <a:extLst>
              <a:ext uri="{FF2B5EF4-FFF2-40B4-BE49-F238E27FC236}">
                <a16:creationId xmlns:a16="http://schemas.microsoft.com/office/drawing/2014/main" id="{DAA3523E-7A44-2EC3-E757-7C87BA40F182}"/>
              </a:ext>
            </a:extLst>
          </p:cNvPr>
          <p:cNvSpPr/>
          <p:nvPr/>
        </p:nvSpPr>
        <p:spPr>
          <a:xfrm>
            <a:off x="8236995" y="0"/>
            <a:ext cx="3732551" cy="1019331"/>
          </a:xfrm>
          <a:prstGeom prst="rect">
            <a:avLst/>
          </a:prstGeom>
          <a:solidFill>
            <a:srgbClr val="C0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Neue" panose="02000503000000020004" pitchFamily="2" charset="0"/>
                <a:ea typeface="Helvetica Neue" panose="02000503000000020004" pitchFamily="2" charset="0"/>
                <a:cs typeface="Helvetica Neue" panose="02000503000000020004" pitchFamily="2" charset="0"/>
              </a:rPr>
              <a:t>Time</a:t>
            </a:r>
          </a:p>
        </p:txBody>
      </p:sp>
      <p:sp>
        <p:nvSpPr>
          <p:cNvPr id="6" name="Rectangle 5">
            <a:extLst>
              <a:ext uri="{FF2B5EF4-FFF2-40B4-BE49-F238E27FC236}">
                <a16:creationId xmlns:a16="http://schemas.microsoft.com/office/drawing/2014/main" id="{8CAD72CE-65A5-29B1-4A14-DDDC7726D558}"/>
              </a:ext>
            </a:extLst>
          </p:cNvPr>
          <p:cNvSpPr/>
          <p:nvPr/>
        </p:nvSpPr>
        <p:spPr>
          <a:xfrm>
            <a:off x="222453" y="1411574"/>
            <a:ext cx="3732551" cy="132413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Variable-Centered</a:t>
            </a:r>
          </a:p>
        </p:txBody>
      </p:sp>
      <p:sp>
        <p:nvSpPr>
          <p:cNvPr id="7" name="Rectangle 6">
            <a:extLst>
              <a:ext uri="{FF2B5EF4-FFF2-40B4-BE49-F238E27FC236}">
                <a16:creationId xmlns:a16="http://schemas.microsoft.com/office/drawing/2014/main" id="{45BB591F-84A5-BD71-5A1C-E9690F2FA3AE}"/>
              </a:ext>
            </a:extLst>
          </p:cNvPr>
          <p:cNvSpPr/>
          <p:nvPr/>
        </p:nvSpPr>
        <p:spPr>
          <a:xfrm>
            <a:off x="222453" y="3276600"/>
            <a:ext cx="3732551" cy="132413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Person-Centered</a:t>
            </a:r>
          </a:p>
        </p:txBody>
      </p:sp>
      <p:sp>
        <p:nvSpPr>
          <p:cNvPr id="8" name="Rectangle 7">
            <a:extLst>
              <a:ext uri="{FF2B5EF4-FFF2-40B4-BE49-F238E27FC236}">
                <a16:creationId xmlns:a16="http://schemas.microsoft.com/office/drawing/2014/main" id="{57E59D66-25DC-27A1-116E-58E0E815D942}"/>
              </a:ext>
            </a:extLst>
          </p:cNvPr>
          <p:cNvSpPr/>
          <p:nvPr/>
        </p:nvSpPr>
        <p:spPr>
          <a:xfrm>
            <a:off x="222453" y="5141626"/>
            <a:ext cx="3732551" cy="132413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Person-Specific</a:t>
            </a:r>
          </a:p>
        </p:txBody>
      </p:sp>
      <p:sp>
        <p:nvSpPr>
          <p:cNvPr id="9" name="Rectangle 8">
            <a:extLst>
              <a:ext uri="{FF2B5EF4-FFF2-40B4-BE49-F238E27FC236}">
                <a16:creationId xmlns:a16="http://schemas.microsoft.com/office/drawing/2014/main" id="{79DC61C4-B3A7-35FE-3A9B-DF3E3A88A903}"/>
              </a:ext>
            </a:extLst>
          </p:cNvPr>
          <p:cNvSpPr/>
          <p:nvPr/>
        </p:nvSpPr>
        <p:spPr>
          <a:xfrm>
            <a:off x="4229725" y="1411574"/>
            <a:ext cx="3732551" cy="132413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Description</a:t>
            </a:r>
          </a:p>
        </p:txBody>
      </p:sp>
      <p:sp>
        <p:nvSpPr>
          <p:cNvPr id="10" name="Rectangle 9">
            <a:extLst>
              <a:ext uri="{FF2B5EF4-FFF2-40B4-BE49-F238E27FC236}">
                <a16:creationId xmlns:a16="http://schemas.microsoft.com/office/drawing/2014/main" id="{652F909E-C844-6CF1-4A83-85B2D903670D}"/>
              </a:ext>
            </a:extLst>
          </p:cNvPr>
          <p:cNvSpPr/>
          <p:nvPr/>
        </p:nvSpPr>
        <p:spPr>
          <a:xfrm>
            <a:off x="4229725" y="3276600"/>
            <a:ext cx="3732551" cy="132413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p:txBody>
      </p:sp>
      <p:sp>
        <p:nvSpPr>
          <p:cNvPr id="11" name="Rectangle 10">
            <a:extLst>
              <a:ext uri="{FF2B5EF4-FFF2-40B4-BE49-F238E27FC236}">
                <a16:creationId xmlns:a16="http://schemas.microsoft.com/office/drawing/2014/main" id="{6615E97D-052E-CB29-C707-B3F208FF91A7}"/>
              </a:ext>
            </a:extLst>
          </p:cNvPr>
          <p:cNvSpPr/>
          <p:nvPr/>
        </p:nvSpPr>
        <p:spPr>
          <a:xfrm>
            <a:off x="4229725" y="5141626"/>
            <a:ext cx="3732551" cy="132413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Explanation</a:t>
            </a:r>
          </a:p>
        </p:txBody>
      </p:sp>
    </p:spTree>
    <p:extLst>
      <p:ext uri="{BB962C8B-B14F-4D97-AF65-F5344CB8AC3E}">
        <p14:creationId xmlns:p14="http://schemas.microsoft.com/office/powerpoint/2010/main" val="205920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A32B532-1895-A728-1980-8B1A6D2E243D}"/>
              </a:ext>
            </a:extLst>
          </p:cNvPr>
          <p:cNvGrpSpPr/>
          <p:nvPr/>
        </p:nvGrpSpPr>
        <p:grpSpPr>
          <a:xfrm>
            <a:off x="3313267" y="668612"/>
            <a:ext cx="6818070" cy="5520775"/>
            <a:chOff x="2010560" y="278159"/>
            <a:chExt cx="6818070" cy="5520775"/>
          </a:xfrm>
        </p:grpSpPr>
        <p:pic>
          <p:nvPicPr>
            <p:cNvPr id="5" name="Picture 4">
              <a:extLst>
                <a:ext uri="{FF2B5EF4-FFF2-40B4-BE49-F238E27FC236}">
                  <a16:creationId xmlns:a16="http://schemas.microsoft.com/office/drawing/2014/main" id="{7E4ABF20-C868-8B81-568E-A2893522FB67}"/>
                </a:ext>
              </a:extLst>
            </p:cNvPr>
            <p:cNvPicPr>
              <a:picLocks noChangeAspect="1"/>
            </p:cNvPicPr>
            <p:nvPr/>
          </p:nvPicPr>
          <p:blipFill rotWithShape="1">
            <a:blip r:embed="rId2"/>
            <a:srcRect t="55342"/>
            <a:stretch/>
          </p:blipFill>
          <p:spPr>
            <a:xfrm>
              <a:off x="2010560" y="2736320"/>
              <a:ext cx="6818070" cy="3062614"/>
            </a:xfrm>
            <a:prstGeom prst="rect">
              <a:avLst/>
            </a:prstGeom>
          </p:spPr>
        </p:pic>
        <p:pic>
          <p:nvPicPr>
            <p:cNvPr id="6" name="Picture 5">
              <a:extLst>
                <a:ext uri="{FF2B5EF4-FFF2-40B4-BE49-F238E27FC236}">
                  <a16:creationId xmlns:a16="http://schemas.microsoft.com/office/drawing/2014/main" id="{E88B37F8-6541-4E8D-060D-2A234DC08601}"/>
                </a:ext>
              </a:extLst>
            </p:cNvPr>
            <p:cNvPicPr>
              <a:picLocks noChangeAspect="1"/>
            </p:cNvPicPr>
            <p:nvPr/>
          </p:nvPicPr>
          <p:blipFill>
            <a:blip r:embed="rId3"/>
            <a:stretch>
              <a:fillRect/>
            </a:stretch>
          </p:blipFill>
          <p:spPr>
            <a:xfrm>
              <a:off x="2010560" y="278159"/>
              <a:ext cx="6818070" cy="2312215"/>
            </a:xfrm>
            <a:prstGeom prst="rect">
              <a:avLst/>
            </a:prstGeom>
          </p:spPr>
        </p:pic>
      </p:grpSp>
      <p:pic>
        <p:nvPicPr>
          <p:cNvPr id="6146" name="Picture 2" descr="René Mõttus (@renemottus) / Twitter">
            <a:extLst>
              <a:ext uri="{FF2B5EF4-FFF2-40B4-BE49-F238E27FC236}">
                <a16:creationId xmlns:a16="http://schemas.microsoft.com/office/drawing/2014/main" id="{89E93B90-A69B-90DA-2210-E8F9C2C31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76" y="151542"/>
            <a:ext cx="1934081" cy="19340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est Practices, Not Individual Preferences, Bring Job Satisfaction –  University of Alabama News | The University of Alabama">
            <a:extLst>
              <a:ext uri="{FF2B5EF4-FFF2-40B4-BE49-F238E27FC236}">
                <a16:creationId xmlns:a16="http://schemas.microsoft.com/office/drawing/2014/main" id="{DC43A77A-0A73-217C-EEA9-DFE2420023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98" y="2138254"/>
            <a:ext cx="1841981" cy="27629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avid Condon | Department of Psychology">
            <a:extLst>
              <a:ext uri="{FF2B5EF4-FFF2-40B4-BE49-F238E27FC236}">
                <a16:creationId xmlns:a16="http://schemas.microsoft.com/office/drawing/2014/main" id="{13BBE635-BE49-B3C1-DD1C-F26CA25014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53" y="4953857"/>
            <a:ext cx="1548270" cy="182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358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77575A-9DBB-F185-E0C5-A4DE753D2514}"/>
              </a:ext>
            </a:extLst>
          </p:cNvPr>
          <p:cNvSpPr/>
          <p:nvPr/>
        </p:nvSpPr>
        <p:spPr>
          <a:xfrm>
            <a:off x="222454" y="0"/>
            <a:ext cx="3732551" cy="1019331"/>
          </a:xfrm>
          <a:prstGeom prst="rect">
            <a:avLst/>
          </a:prstGeom>
          <a:solidFill>
            <a:srgbClr val="0432FF"/>
          </a:solid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Neue" panose="02000503000000020004" pitchFamily="2" charset="0"/>
                <a:ea typeface="Helvetica Neue" panose="02000503000000020004" pitchFamily="2" charset="0"/>
                <a:cs typeface="Helvetica Neue" panose="02000503000000020004" pitchFamily="2" charset="0"/>
              </a:rPr>
              <a:t>Aggregation</a:t>
            </a:r>
          </a:p>
        </p:txBody>
      </p:sp>
      <p:sp>
        <p:nvSpPr>
          <p:cNvPr id="3" name="Rectangle 2">
            <a:extLst>
              <a:ext uri="{FF2B5EF4-FFF2-40B4-BE49-F238E27FC236}">
                <a16:creationId xmlns:a16="http://schemas.microsoft.com/office/drawing/2014/main" id="{7FF7A93C-5024-6FED-1E4A-E96E656809A1}"/>
              </a:ext>
            </a:extLst>
          </p:cNvPr>
          <p:cNvSpPr/>
          <p:nvPr/>
        </p:nvSpPr>
        <p:spPr>
          <a:xfrm>
            <a:off x="4229725" y="0"/>
            <a:ext cx="3732551" cy="1019331"/>
          </a:xfrm>
          <a:prstGeom prst="rect">
            <a:avLst/>
          </a:prstGeom>
          <a:solidFill>
            <a:srgbClr val="7030A0"/>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Neue" panose="02000503000000020004" pitchFamily="2" charset="0"/>
                <a:ea typeface="Helvetica Neue" panose="02000503000000020004" pitchFamily="2" charset="0"/>
                <a:cs typeface="Helvetica Neue" panose="02000503000000020004" pitchFamily="2" charset="0"/>
              </a:rPr>
              <a:t>Questions</a:t>
            </a:r>
          </a:p>
        </p:txBody>
      </p:sp>
      <p:sp>
        <p:nvSpPr>
          <p:cNvPr id="4" name="Rectangle 3">
            <a:extLst>
              <a:ext uri="{FF2B5EF4-FFF2-40B4-BE49-F238E27FC236}">
                <a16:creationId xmlns:a16="http://schemas.microsoft.com/office/drawing/2014/main" id="{DAA3523E-7A44-2EC3-E757-7C87BA40F182}"/>
              </a:ext>
            </a:extLst>
          </p:cNvPr>
          <p:cNvSpPr/>
          <p:nvPr/>
        </p:nvSpPr>
        <p:spPr>
          <a:xfrm>
            <a:off x="8236995" y="0"/>
            <a:ext cx="3732551" cy="1019331"/>
          </a:xfrm>
          <a:prstGeom prst="rect">
            <a:avLst/>
          </a:prstGeom>
          <a:solidFill>
            <a:srgbClr val="C0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Neue" panose="02000503000000020004" pitchFamily="2" charset="0"/>
                <a:ea typeface="Helvetica Neue" panose="02000503000000020004" pitchFamily="2" charset="0"/>
                <a:cs typeface="Helvetica Neue" panose="02000503000000020004" pitchFamily="2" charset="0"/>
              </a:rPr>
              <a:t>Time</a:t>
            </a:r>
          </a:p>
        </p:txBody>
      </p:sp>
      <p:sp>
        <p:nvSpPr>
          <p:cNvPr id="6" name="Rectangle 5">
            <a:extLst>
              <a:ext uri="{FF2B5EF4-FFF2-40B4-BE49-F238E27FC236}">
                <a16:creationId xmlns:a16="http://schemas.microsoft.com/office/drawing/2014/main" id="{8CAD72CE-65A5-29B1-4A14-DDDC7726D558}"/>
              </a:ext>
            </a:extLst>
          </p:cNvPr>
          <p:cNvSpPr/>
          <p:nvPr/>
        </p:nvSpPr>
        <p:spPr>
          <a:xfrm>
            <a:off x="222453" y="1411574"/>
            <a:ext cx="3732551" cy="132413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Variable Centered</a:t>
            </a:r>
          </a:p>
        </p:txBody>
      </p:sp>
      <p:sp>
        <p:nvSpPr>
          <p:cNvPr id="7" name="Rectangle 6">
            <a:extLst>
              <a:ext uri="{FF2B5EF4-FFF2-40B4-BE49-F238E27FC236}">
                <a16:creationId xmlns:a16="http://schemas.microsoft.com/office/drawing/2014/main" id="{45BB591F-84A5-BD71-5A1C-E9690F2FA3AE}"/>
              </a:ext>
            </a:extLst>
          </p:cNvPr>
          <p:cNvSpPr/>
          <p:nvPr/>
        </p:nvSpPr>
        <p:spPr>
          <a:xfrm>
            <a:off x="222453" y="3276600"/>
            <a:ext cx="3732551" cy="132413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Person Centered</a:t>
            </a:r>
          </a:p>
        </p:txBody>
      </p:sp>
      <p:sp>
        <p:nvSpPr>
          <p:cNvPr id="8" name="Rectangle 7">
            <a:extLst>
              <a:ext uri="{FF2B5EF4-FFF2-40B4-BE49-F238E27FC236}">
                <a16:creationId xmlns:a16="http://schemas.microsoft.com/office/drawing/2014/main" id="{57E59D66-25DC-27A1-116E-58E0E815D942}"/>
              </a:ext>
            </a:extLst>
          </p:cNvPr>
          <p:cNvSpPr/>
          <p:nvPr/>
        </p:nvSpPr>
        <p:spPr>
          <a:xfrm>
            <a:off x="222453" y="5141626"/>
            <a:ext cx="3732551" cy="1324131"/>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Person-Specific</a:t>
            </a:r>
          </a:p>
        </p:txBody>
      </p:sp>
      <p:sp>
        <p:nvSpPr>
          <p:cNvPr id="9" name="Rectangle 8">
            <a:extLst>
              <a:ext uri="{FF2B5EF4-FFF2-40B4-BE49-F238E27FC236}">
                <a16:creationId xmlns:a16="http://schemas.microsoft.com/office/drawing/2014/main" id="{79DC61C4-B3A7-35FE-3A9B-DF3E3A88A903}"/>
              </a:ext>
            </a:extLst>
          </p:cNvPr>
          <p:cNvSpPr/>
          <p:nvPr/>
        </p:nvSpPr>
        <p:spPr>
          <a:xfrm>
            <a:off x="4229725" y="1411574"/>
            <a:ext cx="3732551" cy="132413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Description</a:t>
            </a:r>
          </a:p>
        </p:txBody>
      </p:sp>
      <p:sp>
        <p:nvSpPr>
          <p:cNvPr id="10" name="Rectangle 9">
            <a:extLst>
              <a:ext uri="{FF2B5EF4-FFF2-40B4-BE49-F238E27FC236}">
                <a16:creationId xmlns:a16="http://schemas.microsoft.com/office/drawing/2014/main" id="{652F909E-C844-6CF1-4A83-85B2D903670D}"/>
              </a:ext>
            </a:extLst>
          </p:cNvPr>
          <p:cNvSpPr/>
          <p:nvPr/>
        </p:nvSpPr>
        <p:spPr>
          <a:xfrm>
            <a:off x="4229725" y="3276600"/>
            <a:ext cx="3732551" cy="132413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p:txBody>
      </p:sp>
      <p:sp>
        <p:nvSpPr>
          <p:cNvPr id="11" name="Rectangle 10">
            <a:extLst>
              <a:ext uri="{FF2B5EF4-FFF2-40B4-BE49-F238E27FC236}">
                <a16:creationId xmlns:a16="http://schemas.microsoft.com/office/drawing/2014/main" id="{6615E97D-052E-CB29-C707-B3F208FF91A7}"/>
              </a:ext>
            </a:extLst>
          </p:cNvPr>
          <p:cNvSpPr/>
          <p:nvPr/>
        </p:nvSpPr>
        <p:spPr>
          <a:xfrm>
            <a:off x="4229725" y="5141626"/>
            <a:ext cx="3732551" cy="1324131"/>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Explanation</a:t>
            </a:r>
          </a:p>
        </p:txBody>
      </p:sp>
      <p:sp>
        <p:nvSpPr>
          <p:cNvPr id="13" name="Rectangle 12">
            <a:extLst>
              <a:ext uri="{FF2B5EF4-FFF2-40B4-BE49-F238E27FC236}">
                <a16:creationId xmlns:a16="http://schemas.microsoft.com/office/drawing/2014/main" id="{16862615-7C5A-B055-39DB-D4A4812B763A}"/>
              </a:ext>
            </a:extLst>
          </p:cNvPr>
          <p:cNvSpPr/>
          <p:nvPr/>
        </p:nvSpPr>
        <p:spPr>
          <a:xfrm>
            <a:off x="8236995" y="1411574"/>
            <a:ext cx="3732551" cy="505418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Seconds, minutes, hours, days, weeks, months, years</a:t>
            </a:r>
          </a:p>
          <a:p>
            <a:pPr algn="ctr"/>
            <a:r>
              <a:rPr 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pPr algn="ctr"/>
            <a:r>
              <a:rPr 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pPr algn="ctr"/>
            <a:r>
              <a:rPr 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pPr algn="ctr"/>
            <a:r>
              <a:rPr lang="en-US"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Situations, contexts, cohorts, retrospective, etc.</a:t>
            </a:r>
          </a:p>
        </p:txBody>
      </p:sp>
    </p:spTree>
    <p:extLst>
      <p:ext uri="{BB962C8B-B14F-4D97-AF65-F5344CB8AC3E}">
        <p14:creationId xmlns:p14="http://schemas.microsoft.com/office/powerpoint/2010/main" val="290627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2C00410-0743-665F-E9D8-232C2F468F1A}"/>
              </a:ext>
            </a:extLst>
          </p:cNvPr>
          <p:cNvGrpSpPr>
            <a:grpSpLocks noChangeAspect="1"/>
          </p:cNvGrpSpPr>
          <p:nvPr/>
        </p:nvGrpSpPr>
        <p:grpSpPr>
          <a:xfrm>
            <a:off x="2355743" y="929897"/>
            <a:ext cx="7459638" cy="6094345"/>
            <a:chOff x="2168085" y="393803"/>
            <a:chExt cx="7430320" cy="6070393"/>
          </a:xfrm>
        </p:grpSpPr>
        <p:pic>
          <p:nvPicPr>
            <p:cNvPr id="3" name="Picture 2">
              <a:extLst>
                <a:ext uri="{FF2B5EF4-FFF2-40B4-BE49-F238E27FC236}">
                  <a16:creationId xmlns:a16="http://schemas.microsoft.com/office/drawing/2014/main" id="{FB26CA21-FE7A-FB56-0825-3EBF1151DFAD}"/>
                </a:ext>
              </a:extLst>
            </p:cNvPr>
            <p:cNvPicPr>
              <a:picLocks noChangeAspect="1"/>
            </p:cNvPicPr>
            <p:nvPr/>
          </p:nvPicPr>
          <p:blipFill rotWithShape="1">
            <a:blip r:embed="rId2"/>
            <a:srcRect t="22254" b="14616"/>
            <a:stretch/>
          </p:blipFill>
          <p:spPr>
            <a:xfrm>
              <a:off x="2168085" y="393803"/>
              <a:ext cx="7430320" cy="6070393"/>
            </a:xfrm>
            <a:prstGeom prst="rect">
              <a:avLst/>
            </a:prstGeom>
            <a:solidFill>
              <a:srgbClr val="FFC000"/>
            </a:solidFill>
          </p:spPr>
        </p:pic>
        <p:cxnSp>
          <p:nvCxnSpPr>
            <p:cNvPr id="4" name="Straight Connector 3">
              <a:extLst>
                <a:ext uri="{FF2B5EF4-FFF2-40B4-BE49-F238E27FC236}">
                  <a16:creationId xmlns:a16="http://schemas.microsoft.com/office/drawing/2014/main" id="{D7600DFB-7187-CCB1-C1B0-FBDC7D7E0A63}"/>
                </a:ext>
              </a:extLst>
            </p:cNvPr>
            <p:cNvCxnSpPr>
              <a:cxnSpLocks/>
            </p:cNvCxnSpPr>
            <p:nvPr/>
          </p:nvCxnSpPr>
          <p:spPr>
            <a:xfrm flipV="1">
              <a:off x="6016410" y="1004478"/>
              <a:ext cx="3048498" cy="1186032"/>
            </a:xfrm>
            <a:prstGeom prst="line">
              <a:avLst/>
            </a:prstGeom>
            <a:ln w="76200">
              <a:solidFill>
                <a:srgbClr val="0117C6"/>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3A3C19F-1144-BCE3-8CA4-6EA6CF1D62E7}"/>
                </a:ext>
              </a:extLst>
            </p:cNvPr>
            <p:cNvCxnSpPr>
              <a:cxnSpLocks/>
            </p:cNvCxnSpPr>
            <p:nvPr/>
          </p:nvCxnSpPr>
          <p:spPr>
            <a:xfrm flipH="1" flipV="1">
              <a:off x="2869800" y="1383685"/>
              <a:ext cx="3146611" cy="806824"/>
            </a:xfrm>
            <a:prstGeom prst="line">
              <a:avLst/>
            </a:prstGeom>
            <a:ln w="76200">
              <a:solidFill>
                <a:srgbClr val="0117C6"/>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35D9D08-179F-F281-ABD1-A219A10847F3}"/>
                </a:ext>
              </a:extLst>
            </p:cNvPr>
            <p:cNvCxnSpPr>
              <a:cxnSpLocks/>
            </p:cNvCxnSpPr>
            <p:nvPr/>
          </p:nvCxnSpPr>
          <p:spPr>
            <a:xfrm>
              <a:off x="6016410" y="2190509"/>
              <a:ext cx="0" cy="4006738"/>
            </a:xfrm>
            <a:prstGeom prst="line">
              <a:avLst/>
            </a:prstGeom>
            <a:ln w="76200">
              <a:solidFill>
                <a:srgbClr val="0117C6"/>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610A3A35-E768-56B5-F836-5CD7EDD3CE64}"/>
              </a:ext>
            </a:extLst>
          </p:cNvPr>
          <p:cNvPicPr>
            <a:picLocks noChangeAspect="1"/>
          </p:cNvPicPr>
          <p:nvPr/>
        </p:nvPicPr>
        <p:blipFill rotWithShape="1">
          <a:blip r:embed="rId3">
            <a:grayscl/>
          </a:blip>
          <a:srcRect l="-263" t="26" r="263" b="26771"/>
          <a:stretch/>
        </p:blipFill>
        <p:spPr>
          <a:xfrm>
            <a:off x="0" y="4409561"/>
            <a:ext cx="2448439" cy="2448439"/>
          </a:xfrm>
          <a:prstGeom prst="ellipse">
            <a:avLst/>
          </a:prstGeom>
        </p:spPr>
      </p:pic>
      <p:sp>
        <p:nvSpPr>
          <p:cNvPr id="8" name="Rectangle 7">
            <a:extLst>
              <a:ext uri="{FF2B5EF4-FFF2-40B4-BE49-F238E27FC236}">
                <a16:creationId xmlns:a16="http://schemas.microsoft.com/office/drawing/2014/main" id="{D44E1FE8-6A2B-62EB-02D6-19CE1B7608A4}"/>
              </a:ext>
            </a:extLst>
          </p:cNvPr>
          <p:cNvSpPr/>
          <p:nvPr/>
        </p:nvSpPr>
        <p:spPr>
          <a:xfrm>
            <a:off x="5493678" y="6564086"/>
            <a:ext cx="6727461"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e.g., Cattell, 1943, 1946, 1957</a:t>
            </a:r>
            <a:endParaRPr lang="en-US" i="1" dirty="0">
              <a:solidFill>
                <a:schemeClr val="tx1"/>
              </a:solidFill>
              <a:latin typeface="Courier" pitchFamily="2" charset="0"/>
            </a:endParaRPr>
          </a:p>
        </p:txBody>
      </p:sp>
    </p:spTree>
    <p:extLst>
      <p:ext uri="{BB962C8B-B14F-4D97-AF65-F5344CB8AC3E}">
        <p14:creationId xmlns:p14="http://schemas.microsoft.com/office/powerpoint/2010/main" val="6199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7886" y="554425"/>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Extraversion</a:t>
            </a:r>
          </a:p>
        </p:txBody>
      </p:sp>
      <p:sp>
        <p:nvSpPr>
          <p:cNvPr id="8" name="Rectangle 7"/>
          <p:cNvSpPr/>
          <p:nvPr/>
        </p:nvSpPr>
        <p:spPr>
          <a:xfrm>
            <a:off x="3480833" y="554425"/>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5283780" y="554425"/>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7086726" y="554425"/>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8889672" y="554427"/>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2476996" y="13312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584377" y="1331270"/>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179374" y="1366894"/>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430491" y="1364417"/>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082578" y="1347844"/>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grayscl/>
          </a:blip>
          <a:stretch>
            <a:fillRect/>
          </a:stretch>
        </p:blipFill>
        <p:spPr>
          <a:xfrm>
            <a:off x="4754068" y="2327606"/>
            <a:ext cx="2676422" cy="2431083"/>
          </a:xfrm>
          <a:prstGeom prst="rect">
            <a:avLst/>
          </a:prstGeom>
        </p:spPr>
      </p:pic>
      <p:sp>
        <p:nvSpPr>
          <p:cNvPr id="2" name="Rectangle 1"/>
          <p:cNvSpPr/>
          <p:nvPr/>
        </p:nvSpPr>
        <p:spPr>
          <a:xfrm>
            <a:off x="3221525" y="5526729"/>
            <a:ext cx="574895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latin typeface="Courier" pitchFamily="2" charset="0"/>
              </a:rPr>
              <a:t>Nomothetic</a:t>
            </a:r>
          </a:p>
          <a:p>
            <a:pPr algn="ctr"/>
            <a:r>
              <a:rPr lang="en-US" sz="4050" b="1" dirty="0">
                <a:solidFill>
                  <a:srgbClr val="7030A0"/>
                </a:solidFill>
                <a:latin typeface="Courier" pitchFamily="2" charset="0"/>
              </a:rPr>
              <a:t>Between-Person</a:t>
            </a:r>
          </a:p>
          <a:p>
            <a:pPr algn="ctr"/>
            <a:r>
              <a:rPr lang="en-US" sz="4050" b="1" dirty="0">
                <a:solidFill>
                  <a:srgbClr val="7030A0"/>
                </a:solidFill>
                <a:latin typeface="Courier" pitchFamily="2" charset="0"/>
              </a:rPr>
              <a:t>Variable Centered</a:t>
            </a:r>
          </a:p>
        </p:txBody>
      </p:sp>
    </p:spTree>
    <p:extLst>
      <p:ext uri="{BB962C8B-B14F-4D97-AF65-F5344CB8AC3E}">
        <p14:creationId xmlns:p14="http://schemas.microsoft.com/office/powerpoint/2010/main" val="163049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E6B830-8AF5-E64F-81E5-19A6BD249674}"/>
              </a:ext>
            </a:extLst>
          </p:cNvPr>
          <p:cNvPicPr>
            <a:picLocks noChangeAspect="1"/>
          </p:cNvPicPr>
          <p:nvPr/>
        </p:nvPicPr>
        <p:blipFill rotWithShape="1">
          <a:blip r:embed="rId3">
            <a:grayscl/>
          </a:blip>
          <a:srcRect l="-263" t="26" r="263" b="26771"/>
          <a:stretch/>
        </p:blipFill>
        <p:spPr>
          <a:xfrm>
            <a:off x="0" y="4409561"/>
            <a:ext cx="2448439" cy="2448439"/>
          </a:xfrm>
          <a:prstGeom prst="ellipse">
            <a:avLst/>
          </a:prstGeom>
        </p:spPr>
      </p:pic>
      <p:pic>
        <p:nvPicPr>
          <p:cNvPr id="2" name="Picture 1">
            <a:extLst>
              <a:ext uri="{FF2B5EF4-FFF2-40B4-BE49-F238E27FC236}">
                <a16:creationId xmlns:a16="http://schemas.microsoft.com/office/drawing/2014/main" id="{405CA8FD-8A9D-7E4F-AFAB-C684766207CA}"/>
              </a:ext>
            </a:extLst>
          </p:cNvPr>
          <p:cNvPicPr>
            <a:picLocks noChangeAspect="1"/>
          </p:cNvPicPr>
          <p:nvPr/>
        </p:nvPicPr>
        <p:blipFill>
          <a:blip r:embed="rId4"/>
          <a:stretch>
            <a:fillRect/>
          </a:stretch>
        </p:blipFill>
        <p:spPr>
          <a:xfrm>
            <a:off x="3244850" y="488950"/>
            <a:ext cx="5702300" cy="5880100"/>
          </a:xfrm>
          <a:prstGeom prst="rect">
            <a:avLst/>
          </a:prstGeom>
        </p:spPr>
      </p:pic>
      <p:sp>
        <p:nvSpPr>
          <p:cNvPr id="11" name="Rectangle 10">
            <a:extLst>
              <a:ext uri="{FF2B5EF4-FFF2-40B4-BE49-F238E27FC236}">
                <a16:creationId xmlns:a16="http://schemas.microsoft.com/office/drawing/2014/main" id="{167B818F-D895-9249-8BF5-397D03F5E4DA}"/>
              </a:ext>
            </a:extLst>
          </p:cNvPr>
          <p:cNvSpPr/>
          <p:nvPr/>
        </p:nvSpPr>
        <p:spPr>
          <a:xfrm>
            <a:off x="5493678" y="6564086"/>
            <a:ext cx="6727461"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e.g., Cattell, 1943, 1946, 1957</a:t>
            </a:r>
            <a:endParaRPr lang="en-US" i="1" dirty="0">
              <a:solidFill>
                <a:schemeClr val="tx1"/>
              </a:solidFill>
              <a:latin typeface="Courier" pitchFamily="2" charset="0"/>
            </a:endParaRPr>
          </a:p>
        </p:txBody>
      </p:sp>
    </p:spTree>
    <p:extLst>
      <p:ext uri="{BB962C8B-B14F-4D97-AF65-F5344CB8AC3E}">
        <p14:creationId xmlns:p14="http://schemas.microsoft.com/office/powerpoint/2010/main" val="661805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E6B830-8AF5-E64F-81E5-19A6BD249674}"/>
              </a:ext>
            </a:extLst>
          </p:cNvPr>
          <p:cNvPicPr>
            <a:picLocks noChangeAspect="1"/>
          </p:cNvPicPr>
          <p:nvPr/>
        </p:nvPicPr>
        <p:blipFill rotWithShape="1">
          <a:blip r:embed="rId3">
            <a:grayscl/>
          </a:blip>
          <a:srcRect l="-263" t="26" r="263" b="26771"/>
          <a:stretch/>
        </p:blipFill>
        <p:spPr>
          <a:xfrm>
            <a:off x="0" y="4409561"/>
            <a:ext cx="2448439" cy="2448439"/>
          </a:xfrm>
          <a:prstGeom prst="ellipse">
            <a:avLst/>
          </a:prstGeom>
        </p:spPr>
      </p:pic>
      <p:pic>
        <p:nvPicPr>
          <p:cNvPr id="3" name="Picture 2">
            <a:extLst>
              <a:ext uri="{FF2B5EF4-FFF2-40B4-BE49-F238E27FC236}">
                <a16:creationId xmlns:a16="http://schemas.microsoft.com/office/drawing/2014/main" id="{AD251265-7622-4E4C-A6CA-05768EBFC56F}"/>
              </a:ext>
            </a:extLst>
          </p:cNvPr>
          <p:cNvPicPr>
            <a:picLocks noChangeAspect="1"/>
          </p:cNvPicPr>
          <p:nvPr/>
        </p:nvPicPr>
        <p:blipFill>
          <a:blip r:embed="rId4"/>
          <a:stretch>
            <a:fillRect/>
          </a:stretch>
        </p:blipFill>
        <p:spPr>
          <a:xfrm>
            <a:off x="3263900" y="577850"/>
            <a:ext cx="5664200" cy="5702300"/>
          </a:xfrm>
          <a:prstGeom prst="rect">
            <a:avLst/>
          </a:prstGeom>
        </p:spPr>
      </p:pic>
      <p:sp>
        <p:nvSpPr>
          <p:cNvPr id="8" name="Rectangle 7">
            <a:extLst>
              <a:ext uri="{FF2B5EF4-FFF2-40B4-BE49-F238E27FC236}">
                <a16:creationId xmlns:a16="http://schemas.microsoft.com/office/drawing/2014/main" id="{A79E2EEF-02F7-4643-95B2-91D8FCCE61D1}"/>
              </a:ext>
            </a:extLst>
          </p:cNvPr>
          <p:cNvSpPr/>
          <p:nvPr/>
        </p:nvSpPr>
        <p:spPr>
          <a:xfrm>
            <a:off x="5493678" y="6564086"/>
            <a:ext cx="6727461"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e.g., Cattell, 1943, 1946, 1957</a:t>
            </a:r>
            <a:endParaRPr lang="en-US" i="1" dirty="0">
              <a:solidFill>
                <a:schemeClr val="tx1"/>
              </a:solidFill>
              <a:latin typeface="Courier" pitchFamily="2" charset="0"/>
            </a:endParaRPr>
          </a:p>
        </p:txBody>
      </p:sp>
    </p:spTree>
    <p:extLst>
      <p:ext uri="{BB962C8B-B14F-4D97-AF65-F5344CB8AC3E}">
        <p14:creationId xmlns:p14="http://schemas.microsoft.com/office/powerpoint/2010/main" val="4247139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1C6DB8-26BB-E84F-B6B6-3A6BA623839A}"/>
              </a:ext>
            </a:extLst>
          </p:cNvPr>
          <p:cNvPicPr>
            <a:picLocks noChangeAspect="1"/>
          </p:cNvPicPr>
          <p:nvPr/>
        </p:nvPicPr>
        <p:blipFill>
          <a:blip r:embed="rId3"/>
          <a:stretch>
            <a:fillRect/>
          </a:stretch>
        </p:blipFill>
        <p:spPr>
          <a:xfrm>
            <a:off x="3545422" y="2030330"/>
            <a:ext cx="2114433" cy="3494931"/>
          </a:xfrm>
          <a:prstGeom prst="rect">
            <a:avLst/>
          </a:prstGeom>
        </p:spPr>
      </p:pic>
      <p:pic>
        <p:nvPicPr>
          <p:cNvPr id="3" name="Picture 2">
            <a:extLst>
              <a:ext uri="{FF2B5EF4-FFF2-40B4-BE49-F238E27FC236}">
                <a16:creationId xmlns:a16="http://schemas.microsoft.com/office/drawing/2014/main" id="{4C4E539F-0FC5-9743-875C-02C65E59CC53}"/>
              </a:ext>
            </a:extLst>
          </p:cNvPr>
          <p:cNvPicPr>
            <a:picLocks noChangeAspect="1"/>
          </p:cNvPicPr>
          <p:nvPr/>
        </p:nvPicPr>
        <p:blipFill>
          <a:blip r:embed="rId4"/>
          <a:stretch>
            <a:fillRect/>
          </a:stretch>
        </p:blipFill>
        <p:spPr>
          <a:xfrm flipH="1">
            <a:off x="299615" y="2424265"/>
            <a:ext cx="2632605" cy="2707061"/>
          </a:xfrm>
          <a:prstGeom prst="rect">
            <a:avLst/>
          </a:prstGeom>
        </p:spPr>
      </p:pic>
      <p:grpSp>
        <p:nvGrpSpPr>
          <p:cNvPr id="16" name="Group 15">
            <a:extLst>
              <a:ext uri="{FF2B5EF4-FFF2-40B4-BE49-F238E27FC236}">
                <a16:creationId xmlns:a16="http://schemas.microsoft.com/office/drawing/2014/main" id="{56E2183E-C71C-464E-9B09-2156CC0D077D}"/>
              </a:ext>
            </a:extLst>
          </p:cNvPr>
          <p:cNvGrpSpPr/>
          <p:nvPr/>
        </p:nvGrpSpPr>
        <p:grpSpPr>
          <a:xfrm>
            <a:off x="6185274" y="1852817"/>
            <a:ext cx="2808174" cy="3849956"/>
            <a:chOff x="8357607" y="1941895"/>
            <a:chExt cx="2808174" cy="3849956"/>
          </a:xfrm>
        </p:grpSpPr>
        <p:pic>
          <p:nvPicPr>
            <p:cNvPr id="4" name="Picture 4" descr="Developer Blog : tagged 'Community'">
              <a:extLst>
                <a:ext uri="{FF2B5EF4-FFF2-40B4-BE49-F238E27FC236}">
                  <a16:creationId xmlns:a16="http://schemas.microsoft.com/office/drawing/2014/main" id="{A1E408AE-F97C-2844-8B4B-9E5B68FBA81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23750" y1="47083" x2="23750" y2="47083"/>
                          <a14:foregroundMark x1="76250" y1="58056" x2="76250" y2="58056"/>
                          <a14:foregroundMark x1="77083" y1="59167" x2="77083" y2="59167"/>
                          <a14:foregroundMark x1="66111" y1="62361" x2="66111" y2="62361"/>
                          <a14:foregroundMark x1="72778" y1="37639" x2="72778" y2="37639"/>
                        </a14:backgroundRemoval>
                      </a14:imgEffect>
                    </a14:imgLayer>
                  </a14:imgProps>
                </a:ext>
                <a:ext uri="{28A0092B-C50C-407E-A947-70E740481C1C}">
                  <a14:useLocalDpi xmlns:a14="http://schemas.microsoft.com/office/drawing/2010/main" val="0"/>
                </a:ext>
              </a:extLst>
            </a:blip>
            <a:srcRect l="11073" t="10509" r="11015" b="11805"/>
            <a:stretch/>
          </p:blipFill>
          <p:spPr bwMode="auto">
            <a:xfrm>
              <a:off x="8454565" y="1941895"/>
              <a:ext cx="1201766" cy="1198181"/>
            </a:xfrm>
            <a:prstGeom prst="rect">
              <a:avLst/>
            </a:prstGeom>
            <a:extLst>
              <a:ext uri="{909E8E84-426E-40DD-AFC4-6F175D3DCCD1}">
                <a14:hiddenFill xmlns:a14="http://schemas.microsoft.com/office/drawing/2010/main">
                  <a:solidFill>
                    <a:srgbClr val="FFFFFF"/>
                  </a:solidFill>
                </a14:hiddenFill>
              </a:ext>
            </a:extLst>
          </p:spPr>
        </p:pic>
        <p:pic>
          <p:nvPicPr>
            <p:cNvPr id="5" name="Picture 2" descr="American Flag Background png download - 530*530 - Free Transparent Fitbit  png Download. - CleanPNG / KissPNG">
              <a:extLst>
                <a:ext uri="{FF2B5EF4-FFF2-40B4-BE49-F238E27FC236}">
                  <a16:creationId xmlns:a16="http://schemas.microsoft.com/office/drawing/2014/main" id="{DE4530CA-F000-DB48-8096-08B3E20AAF7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000" b="93333" l="10000" r="90000">
                          <a14:foregroundMark x1="39111" y1="10370" x2="39111" y2="10370"/>
                          <a14:foregroundMark x1="46111" y1="5000" x2="46111" y2="5000"/>
                          <a14:foregroundMark x1="47333" y1="93333" x2="47333" y2="93333"/>
                        </a14:backgroundRemoval>
                      </a14:imgEffect>
                    </a14:imgLayer>
                  </a14:imgProps>
                </a:ext>
                <a:ext uri="{28A0092B-C50C-407E-A947-70E740481C1C}">
                  <a14:useLocalDpi xmlns:a14="http://schemas.microsoft.com/office/drawing/2010/main" val="0"/>
                </a:ext>
              </a:extLst>
            </a:blip>
            <a:srcRect l="19935" r="19891"/>
            <a:stretch/>
          </p:blipFill>
          <p:spPr bwMode="auto">
            <a:xfrm>
              <a:off x="9915884" y="1971976"/>
              <a:ext cx="1201766" cy="1198181"/>
            </a:xfrm>
            <a:prstGeom prst="rect">
              <a:avLst/>
            </a:prstGeom>
            <a:extLst>
              <a:ext uri="{909E8E84-426E-40DD-AFC4-6F175D3DCCD1}">
                <a14:hiddenFill xmlns:a14="http://schemas.microsoft.com/office/drawing/2010/main">
                  <a:solidFill>
                    <a:srgbClr val="FFFFFF"/>
                  </a:solidFill>
                </a14:hiddenFill>
              </a:ext>
            </a:extLst>
          </p:spPr>
        </p:pic>
        <p:pic>
          <p:nvPicPr>
            <p:cNvPr id="8" name="Picture 14" descr="Pin on Cricut">
              <a:extLst>
                <a:ext uri="{FF2B5EF4-FFF2-40B4-BE49-F238E27FC236}">
                  <a16:creationId xmlns:a16="http://schemas.microsoft.com/office/drawing/2014/main" id="{E1740927-F68B-AD4A-A09D-18B73D0635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67753" y="4493823"/>
              <a:ext cx="1298028" cy="12980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Speech therapy icon outline style Royalty Free Vector Image">
              <a:extLst>
                <a:ext uri="{FF2B5EF4-FFF2-40B4-BE49-F238E27FC236}">
                  <a16:creationId xmlns:a16="http://schemas.microsoft.com/office/drawing/2014/main" id="{CE38DD04-FB1D-2149-80B6-2A433FB4684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9814"/>
            <a:stretch/>
          </p:blipFill>
          <p:spPr bwMode="auto">
            <a:xfrm>
              <a:off x="9964536" y="3239923"/>
              <a:ext cx="1104462" cy="10757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Download Sleep Clipart - Sleeping Clipart Black And White Transparent -  Full Size PNG Image - PNGkit">
              <a:extLst>
                <a:ext uri="{FF2B5EF4-FFF2-40B4-BE49-F238E27FC236}">
                  <a16:creationId xmlns:a16="http://schemas.microsoft.com/office/drawing/2014/main" id="{8C4C44B1-2659-7840-A74A-C011D35966D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foregroundMark x1="13049" y1="53427" x2="13049" y2="53427"/>
                          <a14:foregroundMark x1="12317" y1="45950" x2="12317" y2="45950"/>
                          <a14:foregroundMark x1="11585" y1="45950" x2="15244" y2="88474"/>
                          <a14:foregroundMark x1="15244" y1="88474" x2="31220" y2="77259"/>
                          <a14:foregroundMark x1="31220" y1="77259" x2="37683" y2="76791"/>
                          <a14:foregroundMark x1="65854" y1="24766" x2="65854" y2="24766"/>
                          <a14:foregroundMark x1="47927" y1="34268" x2="47927" y2="34268"/>
                          <a14:foregroundMark x1="39878" y1="37539" x2="39878" y2="37539"/>
                          <a14:foregroundMark x1="30366" y1="45016" x2="30366" y2="45016"/>
                          <a14:foregroundMark x1="33293" y1="43614" x2="33293" y2="43614"/>
                          <a14:foregroundMark x1="44634" y1="55296" x2="44634" y2="55296"/>
                          <a14:foregroundMark x1="49024" y1="49688" x2="49024" y2="49688"/>
                        </a14:backgroundRemoval>
                      </a14:imgEffect>
                    </a14:imgLayer>
                  </a14:imgProps>
                </a:ext>
                <a:ext uri="{28A0092B-C50C-407E-A947-70E740481C1C}">
                  <a14:useLocalDpi xmlns:a14="http://schemas.microsoft.com/office/drawing/2010/main" val="0"/>
                </a:ext>
              </a:extLst>
            </a:blip>
            <a:srcRect/>
            <a:stretch>
              <a:fillRect/>
            </a:stretch>
          </p:blipFill>
          <p:spPr bwMode="auto">
            <a:xfrm>
              <a:off x="8357607" y="3178705"/>
              <a:ext cx="1395683" cy="11981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2" descr="Free Click Icon, Symbol. Download in PNG, SVG format.">
              <a:extLst>
                <a:ext uri="{FF2B5EF4-FFF2-40B4-BE49-F238E27FC236}">
                  <a16:creationId xmlns:a16="http://schemas.microsoft.com/office/drawing/2014/main" id="{932BBBEE-2795-5348-8929-7943A4D5CF7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28498" y="4493823"/>
              <a:ext cx="1253900" cy="12539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7988BE86-4D58-F74C-8EB6-13DA051D5DAB}"/>
              </a:ext>
            </a:extLst>
          </p:cNvPr>
          <p:cNvSpPr/>
          <p:nvPr/>
        </p:nvSpPr>
        <p:spPr>
          <a:xfrm>
            <a:off x="299615" y="576564"/>
            <a:ext cx="2632605" cy="904665"/>
          </a:xfrm>
          <a:prstGeom prst="rect">
            <a:avLst/>
          </a:prstGeom>
          <a:solidFill>
            <a:srgbClr val="30A56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Basic Surveys</a:t>
            </a:r>
          </a:p>
        </p:txBody>
      </p:sp>
      <p:sp>
        <p:nvSpPr>
          <p:cNvPr id="14" name="Rectangle 13">
            <a:extLst>
              <a:ext uri="{FF2B5EF4-FFF2-40B4-BE49-F238E27FC236}">
                <a16:creationId xmlns:a16="http://schemas.microsoft.com/office/drawing/2014/main" id="{BC86C588-6941-4B48-903A-3F0536CF4CFB}"/>
              </a:ext>
            </a:extLst>
          </p:cNvPr>
          <p:cNvSpPr/>
          <p:nvPr/>
        </p:nvSpPr>
        <p:spPr>
          <a:xfrm>
            <a:off x="3286337" y="576564"/>
            <a:ext cx="2632605" cy="904665"/>
          </a:xfrm>
          <a:prstGeom prst="rect">
            <a:avLst/>
          </a:prstGeom>
          <a:solidFill>
            <a:srgbClr val="30A56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ESM / EMA</a:t>
            </a:r>
          </a:p>
        </p:txBody>
      </p:sp>
      <p:sp>
        <p:nvSpPr>
          <p:cNvPr id="15" name="Rectangle 14">
            <a:extLst>
              <a:ext uri="{FF2B5EF4-FFF2-40B4-BE49-F238E27FC236}">
                <a16:creationId xmlns:a16="http://schemas.microsoft.com/office/drawing/2014/main" id="{DDDA4895-658D-DA43-96EA-A8CEFCCF90D1}"/>
              </a:ext>
            </a:extLst>
          </p:cNvPr>
          <p:cNvSpPr/>
          <p:nvPr/>
        </p:nvSpPr>
        <p:spPr>
          <a:xfrm>
            <a:off x="6273059" y="576564"/>
            <a:ext cx="2632605" cy="904665"/>
          </a:xfrm>
          <a:prstGeom prst="rect">
            <a:avLst/>
          </a:prstGeom>
          <a:solidFill>
            <a:srgbClr val="30A56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Mobile Sensing</a:t>
            </a:r>
          </a:p>
        </p:txBody>
      </p:sp>
      <p:pic>
        <p:nvPicPr>
          <p:cNvPr id="17" name="Picture 16">
            <a:extLst>
              <a:ext uri="{FF2B5EF4-FFF2-40B4-BE49-F238E27FC236}">
                <a16:creationId xmlns:a16="http://schemas.microsoft.com/office/drawing/2014/main" id="{D17BB6DF-E889-6044-BCC9-5D63633001DF}"/>
              </a:ext>
            </a:extLst>
          </p:cNvPr>
          <p:cNvPicPr>
            <a:picLocks noChangeAspect="1"/>
          </p:cNvPicPr>
          <p:nvPr/>
        </p:nvPicPr>
        <p:blipFill>
          <a:blip r:embed="rId14"/>
          <a:stretch>
            <a:fillRect/>
          </a:stretch>
        </p:blipFill>
        <p:spPr>
          <a:xfrm>
            <a:off x="9234948" y="2473909"/>
            <a:ext cx="2607773" cy="2607773"/>
          </a:xfrm>
          <a:prstGeom prst="rect">
            <a:avLst/>
          </a:prstGeom>
        </p:spPr>
      </p:pic>
      <p:sp>
        <p:nvSpPr>
          <p:cNvPr id="18" name="Rectangle 17">
            <a:extLst>
              <a:ext uri="{FF2B5EF4-FFF2-40B4-BE49-F238E27FC236}">
                <a16:creationId xmlns:a16="http://schemas.microsoft.com/office/drawing/2014/main" id="{8526DB72-0B5A-0F45-9068-0936E4FC7F49}"/>
              </a:ext>
            </a:extLst>
          </p:cNvPr>
          <p:cNvSpPr/>
          <p:nvPr/>
        </p:nvSpPr>
        <p:spPr>
          <a:xfrm>
            <a:off x="9259780" y="576564"/>
            <a:ext cx="2632605" cy="904665"/>
          </a:xfrm>
          <a:prstGeom prst="rect">
            <a:avLst/>
          </a:prstGeom>
          <a:solidFill>
            <a:srgbClr val="30A56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Open-Ended Responses</a:t>
            </a:r>
          </a:p>
        </p:txBody>
      </p:sp>
      <p:sp>
        <p:nvSpPr>
          <p:cNvPr id="19" name="Rectangle 18">
            <a:extLst>
              <a:ext uri="{FF2B5EF4-FFF2-40B4-BE49-F238E27FC236}">
                <a16:creationId xmlns:a16="http://schemas.microsoft.com/office/drawing/2014/main" id="{A6C37111-213D-9B42-9499-65D92D1FAEDB}"/>
              </a:ext>
            </a:extLst>
          </p:cNvPr>
          <p:cNvSpPr/>
          <p:nvPr/>
        </p:nvSpPr>
        <p:spPr>
          <a:xfrm>
            <a:off x="303125" y="5634497"/>
            <a:ext cx="2645987" cy="72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pitchFamily="2" charset="0"/>
              </a:rPr>
              <a:t>e.g., Beck &amp; Jackson, 2021c, </a:t>
            </a:r>
            <a:r>
              <a:rPr lang="en-US" sz="1600" i="1" dirty="0">
                <a:solidFill>
                  <a:schemeClr val="tx1"/>
                </a:solidFill>
                <a:latin typeface="Courier" pitchFamily="2" charset="0"/>
              </a:rPr>
              <a:t>JPSP</a:t>
            </a:r>
          </a:p>
        </p:txBody>
      </p:sp>
      <p:sp>
        <p:nvSpPr>
          <p:cNvPr id="20" name="Rectangle 19">
            <a:extLst>
              <a:ext uri="{FF2B5EF4-FFF2-40B4-BE49-F238E27FC236}">
                <a16:creationId xmlns:a16="http://schemas.microsoft.com/office/drawing/2014/main" id="{7FEF4413-51F9-4241-AA5E-6FBC5D3921F3}"/>
              </a:ext>
            </a:extLst>
          </p:cNvPr>
          <p:cNvSpPr/>
          <p:nvPr/>
        </p:nvSpPr>
        <p:spPr>
          <a:xfrm>
            <a:off x="3289849" y="5609054"/>
            <a:ext cx="2629093" cy="72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pitchFamily="2" charset="0"/>
              </a:rPr>
              <a:t>e.g., Beck &amp; Jackson, 2020a, </a:t>
            </a:r>
            <a:r>
              <a:rPr lang="en-US" sz="1600" i="1" dirty="0">
                <a:solidFill>
                  <a:schemeClr val="tx1"/>
                </a:solidFill>
                <a:latin typeface="Courier" pitchFamily="2" charset="0"/>
              </a:rPr>
              <a:t>JPSP</a:t>
            </a:r>
          </a:p>
        </p:txBody>
      </p:sp>
      <p:sp>
        <p:nvSpPr>
          <p:cNvPr id="21" name="Rectangle 20">
            <a:extLst>
              <a:ext uri="{FF2B5EF4-FFF2-40B4-BE49-F238E27FC236}">
                <a16:creationId xmlns:a16="http://schemas.microsoft.com/office/drawing/2014/main" id="{27412817-29DF-9C4C-9882-CDE482BE1BC2}"/>
              </a:ext>
            </a:extLst>
          </p:cNvPr>
          <p:cNvSpPr/>
          <p:nvPr/>
        </p:nvSpPr>
        <p:spPr>
          <a:xfrm>
            <a:off x="6256165" y="5634497"/>
            <a:ext cx="2629093" cy="72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pitchFamily="2" charset="0"/>
              </a:rPr>
              <a:t>e.g., Beck &amp; Jackson, in press, </a:t>
            </a:r>
            <a:r>
              <a:rPr lang="en-US" sz="1600" i="1" dirty="0">
                <a:solidFill>
                  <a:schemeClr val="tx1"/>
                </a:solidFill>
                <a:latin typeface="Courier" pitchFamily="2" charset="0"/>
              </a:rPr>
              <a:t>Psych Sci</a:t>
            </a:r>
          </a:p>
        </p:txBody>
      </p:sp>
      <p:sp>
        <p:nvSpPr>
          <p:cNvPr id="22" name="Rectangle 21">
            <a:extLst>
              <a:ext uri="{FF2B5EF4-FFF2-40B4-BE49-F238E27FC236}">
                <a16:creationId xmlns:a16="http://schemas.microsoft.com/office/drawing/2014/main" id="{821B17AF-C866-6544-96DD-937EF7008C8F}"/>
              </a:ext>
            </a:extLst>
          </p:cNvPr>
          <p:cNvSpPr/>
          <p:nvPr/>
        </p:nvSpPr>
        <p:spPr>
          <a:xfrm>
            <a:off x="9259780" y="5609054"/>
            <a:ext cx="2629093" cy="725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pitchFamily="2" charset="0"/>
              </a:rPr>
              <a:t>e.g., Beck &amp; Jackson, 2021d, </a:t>
            </a:r>
            <a:r>
              <a:rPr lang="en-US" sz="1600" i="1" dirty="0">
                <a:solidFill>
                  <a:schemeClr val="tx1"/>
                </a:solidFill>
                <a:latin typeface="Courier" pitchFamily="2" charset="0"/>
              </a:rPr>
              <a:t>EJP</a:t>
            </a:r>
          </a:p>
        </p:txBody>
      </p:sp>
    </p:spTree>
    <p:extLst>
      <p:ext uri="{BB962C8B-B14F-4D97-AF65-F5344CB8AC3E}">
        <p14:creationId xmlns:p14="http://schemas.microsoft.com/office/powerpoint/2010/main" val="205816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19" grpId="0"/>
      <p:bldP spid="20"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C27941-9462-3E45-B5F1-855B74159A79}"/>
              </a:ext>
            </a:extLst>
          </p:cNvPr>
          <p:cNvSpPr/>
          <p:nvPr/>
        </p:nvSpPr>
        <p:spPr>
          <a:xfrm flipH="1">
            <a:off x="4148666" y="3359747"/>
            <a:ext cx="7694991" cy="155448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r>
              <a:rPr lang="en-US" b="1" dirty="0">
                <a:solidFill>
                  <a:schemeClr val="tx1"/>
                </a:solidFill>
                <a:latin typeface="Helvetica" pitchFamily="2" charset="0"/>
              </a:rPr>
              <a:t>Beck</a:t>
            </a:r>
            <a:r>
              <a:rPr lang="en-US" dirty="0">
                <a:solidFill>
                  <a:schemeClr val="tx1"/>
                </a:solidFill>
                <a:latin typeface="Helvetica" pitchFamily="2" charset="0"/>
              </a:rPr>
              <a:t> &amp; Jackson (2020a, </a:t>
            </a:r>
            <a:r>
              <a:rPr lang="en-US" i="1" dirty="0">
                <a:solidFill>
                  <a:schemeClr val="tx1"/>
                </a:solidFill>
                <a:latin typeface="Helvetica" pitchFamily="2" charset="0"/>
              </a:rPr>
              <a:t>JPSP</a:t>
            </a:r>
            <a:r>
              <a:rPr lang="en-US" dirty="0">
                <a:solidFill>
                  <a:schemeClr val="tx1"/>
                </a:solidFill>
                <a:latin typeface="Helvetica" pitchFamily="2" charset="0"/>
              </a:rPr>
              <a:t>)</a:t>
            </a:r>
            <a:r>
              <a:rPr lang="en-US" baseline="30000" dirty="0">
                <a:solidFill>
                  <a:schemeClr val="tx1"/>
                </a:solidFill>
                <a:latin typeface="Helvetica" pitchFamily="2" charset="0"/>
              </a:rPr>
              <a:t>X</a:t>
            </a:r>
          </a:p>
          <a:p>
            <a:r>
              <a:rPr lang="en-US" b="1" dirty="0">
                <a:solidFill>
                  <a:schemeClr val="tx1"/>
                </a:solidFill>
                <a:latin typeface="Helvetica" pitchFamily="2" charset="0"/>
              </a:rPr>
              <a:t>Beck</a:t>
            </a:r>
            <a:r>
              <a:rPr lang="en-US" dirty="0">
                <a:solidFill>
                  <a:schemeClr val="tx1"/>
                </a:solidFill>
                <a:latin typeface="Helvetica" pitchFamily="2" charset="0"/>
              </a:rPr>
              <a:t> &amp; Jackson (2020b, </a:t>
            </a:r>
            <a:r>
              <a:rPr lang="en-US" i="1" dirty="0">
                <a:solidFill>
                  <a:schemeClr val="tx1"/>
                </a:solidFill>
                <a:latin typeface="Helvetica" pitchFamily="2" charset="0"/>
              </a:rPr>
              <a:t>CDPS</a:t>
            </a:r>
            <a:r>
              <a:rPr lang="en-US" dirty="0">
                <a:solidFill>
                  <a:schemeClr val="tx1"/>
                </a:solidFill>
                <a:latin typeface="Helvetica" pitchFamily="2" charset="0"/>
              </a:rPr>
              <a:t>)</a:t>
            </a:r>
          </a:p>
          <a:p>
            <a:r>
              <a:rPr lang="en-US" b="1" dirty="0">
                <a:solidFill>
                  <a:schemeClr val="tx1"/>
                </a:solidFill>
                <a:latin typeface="Helvetica" pitchFamily="2" charset="0"/>
              </a:rPr>
              <a:t>Beck</a:t>
            </a:r>
            <a:r>
              <a:rPr lang="en-US" dirty="0">
                <a:solidFill>
                  <a:schemeClr val="tx1"/>
                </a:solidFill>
                <a:latin typeface="Helvetica" pitchFamily="2" charset="0"/>
              </a:rPr>
              <a:t> &amp; Jackson (under revision, </a:t>
            </a:r>
            <a:r>
              <a:rPr lang="en-US" i="1" dirty="0">
                <a:solidFill>
                  <a:schemeClr val="tx1"/>
                </a:solidFill>
                <a:latin typeface="Helvetica" pitchFamily="2" charset="0"/>
              </a:rPr>
              <a:t>PS</a:t>
            </a:r>
            <a:r>
              <a:rPr lang="en-US" dirty="0">
                <a:solidFill>
                  <a:schemeClr val="tx1"/>
                </a:solidFill>
                <a:latin typeface="Helvetica" pitchFamily="2" charset="0"/>
              </a:rPr>
              <a:t>)</a:t>
            </a:r>
          </a:p>
          <a:p>
            <a:r>
              <a:rPr lang="en-US" b="1" dirty="0">
                <a:solidFill>
                  <a:schemeClr val="tx1"/>
                </a:solidFill>
                <a:latin typeface="Helvetica" pitchFamily="2" charset="0"/>
              </a:rPr>
              <a:t>Beck</a:t>
            </a:r>
            <a:r>
              <a:rPr lang="en-US" dirty="0">
                <a:solidFill>
                  <a:schemeClr val="tx1"/>
                </a:solidFill>
                <a:latin typeface="Helvetica" pitchFamily="2" charset="0"/>
              </a:rPr>
              <a:t> &amp; Jackson (2021b, </a:t>
            </a:r>
            <a:r>
              <a:rPr lang="en-US" i="1" dirty="0">
                <a:solidFill>
                  <a:schemeClr val="tx1"/>
                </a:solidFill>
                <a:latin typeface="Helvetica" pitchFamily="2" charset="0"/>
              </a:rPr>
              <a:t>EJP</a:t>
            </a:r>
            <a:r>
              <a:rPr lang="en-US" dirty="0">
                <a:solidFill>
                  <a:schemeClr val="tx1"/>
                </a:solidFill>
                <a:latin typeface="Helvetica" pitchFamily="2" charset="0"/>
              </a:rPr>
              <a:t>)</a:t>
            </a:r>
          </a:p>
          <a:p>
            <a:r>
              <a:rPr lang="en-US" b="1" dirty="0">
                <a:solidFill>
                  <a:schemeClr val="tx1"/>
                </a:solidFill>
                <a:latin typeface="Helvetica" pitchFamily="2" charset="0"/>
              </a:rPr>
              <a:t>Beck</a:t>
            </a:r>
            <a:r>
              <a:rPr lang="en-US" dirty="0">
                <a:solidFill>
                  <a:schemeClr val="tx1"/>
                </a:solidFill>
                <a:latin typeface="Helvetica" pitchFamily="2" charset="0"/>
              </a:rPr>
              <a:t> &amp; Jackson, (2021c, </a:t>
            </a:r>
            <a:r>
              <a:rPr lang="en-US" i="1" dirty="0">
                <a:solidFill>
                  <a:schemeClr val="tx1"/>
                </a:solidFill>
                <a:latin typeface="Helvetica" pitchFamily="2" charset="0"/>
              </a:rPr>
              <a:t>JPA</a:t>
            </a:r>
            <a:r>
              <a:rPr lang="en-US" dirty="0">
                <a:solidFill>
                  <a:schemeClr val="tx1"/>
                </a:solidFill>
                <a:latin typeface="Helvetica" pitchFamily="2" charset="0"/>
              </a:rPr>
              <a:t>)</a:t>
            </a:r>
          </a:p>
          <a:p>
            <a:r>
              <a:rPr lang="en-US" dirty="0">
                <a:solidFill>
                  <a:schemeClr val="tx1"/>
                </a:solidFill>
                <a:latin typeface="Helvetica" pitchFamily="2" charset="0"/>
              </a:rPr>
              <a:t>  Jackson &amp; </a:t>
            </a:r>
            <a:r>
              <a:rPr lang="en-US" b="1" dirty="0">
                <a:solidFill>
                  <a:schemeClr val="tx1"/>
                </a:solidFill>
                <a:latin typeface="Helvetica" pitchFamily="2" charset="0"/>
              </a:rPr>
              <a:t>Beck</a:t>
            </a:r>
            <a:r>
              <a:rPr lang="en-US" dirty="0">
                <a:solidFill>
                  <a:schemeClr val="tx1"/>
                </a:solidFill>
                <a:latin typeface="Helvetica" pitchFamily="2" charset="0"/>
              </a:rPr>
              <a:t> (2021b, </a:t>
            </a:r>
            <a:r>
              <a:rPr lang="en-US" i="1" dirty="0">
                <a:solidFill>
                  <a:schemeClr val="tx1"/>
                </a:solidFill>
                <a:latin typeface="Helvetica" pitchFamily="2" charset="0"/>
              </a:rPr>
              <a:t>JP</a:t>
            </a:r>
            <a:r>
              <a:rPr lang="en-US" dirty="0">
                <a:solidFill>
                  <a:schemeClr val="tx1"/>
                </a:solidFill>
                <a:latin typeface="Helvetica" pitchFamily="2" charset="0"/>
              </a:rPr>
              <a:t>)</a:t>
            </a:r>
          </a:p>
          <a:p>
            <a:r>
              <a:rPr lang="en-US" dirty="0">
                <a:solidFill>
                  <a:schemeClr val="tx1"/>
                </a:solidFill>
                <a:latin typeface="Helvetica" pitchFamily="2" charset="0"/>
              </a:rPr>
              <a:t>  </a:t>
            </a:r>
            <a:r>
              <a:rPr lang="en-US" dirty="0" err="1">
                <a:solidFill>
                  <a:schemeClr val="tx1"/>
                </a:solidFill>
                <a:latin typeface="Helvetica" pitchFamily="2" charset="0"/>
              </a:rPr>
              <a:t>Frumkin</a:t>
            </a:r>
            <a:r>
              <a:rPr lang="en-US" dirty="0">
                <a:solidFill>
                  <a:schemeClr val="tx1"/>
                </a:solidFill>
                <a:latin typeface="Helvetica" pitchFamily="2" charset="0"/>
              </a:rPr>
              <a:t> et al. (2020, </a:t>
            </a:r>
            <a:r>
              <a:rPr lang="en-US" i="1" dirty="0">
                <a:solidFill>
                  <a:schemeClr val="tx1"/>
                </a:solidFill>
                <a:latin typeface="Helvetica" pitchFamily="2" charset="0"/>
              </a:rPr>
              <a:t>PR</a:t>
            </a:r>
            <a:r>
              <a:rPr lang="en-US" dirty="0">
                <a:solidFill>
                  <a:schemeClr val="tx1"/>
                </a:solidFill>
                <a:latin typeface="Helvetica" pitchFamily="2" charset="0"/>
              </a:rPr>
              <a:t>)</a:t>
            </a:r>
          </a:p>
          <a:p>
            <a:r>
              <a:rPr lang="en-US" dirty="0">
                <a:solidFill>
                  <a:schemeClr val="tx1"/>
                </a:solidFill>
                <a:latin typeface="Helvetica" pitchFamily="2" charset="0"/>
              </a:rPr>
              <a:t>  </a:t>
            </a:r>
            <a:r>
              <a:rPr lang="en-US" dirty="0" err="1">
                <a:solidFill>
                  <a:schemeClr val="tx1"/>
                </a:solidFill>
                <a:latin typeface="Helvetica" pitchFamily="2" charset="0"/>
              </a:rPr>
              <a:t>Piccirillo</a:t>
            </a:r>
            <a:r>
              <a:rPr lang="en-US" dirty="0">
                <a:solidFill>
                  <a:schemeClr val="tx1"/>
                </a:solidFill>
                <a:latin typeface="Helvetica" pitchFamily="2" charset="0"/>
              </a:rPr>
              <a:t>, </a:t>
            </a:r>
            <a:r>
              <a:rPr lang="en-US" b="1" dirty="0">
                <a:solidFill>
                  <a:schemeClr val="tx1"/>
                </a:solidFill>
                <a:latin typeface="Helvetica" pitchFamily="2" charset="0"/>
              </a:rPr>
              <a:t>Beck</a:t>
            </a:r>
            <a:r>
              <a:rPr lang="en-US" dirty="0">
                <a:solidFill>
                  <a:schemeClr val="tx1"/>
                </a:solidFill>
                <a:latin typeface="Helvetica" pitchFamily="2" charset="0"/>
              </a:rPr>
              <a:t> et al. (2019, </a:t>
            </a:r>
            <a:r>
              <a:rPr lang="en-US" i="1" dirty="0">
                <a:solidFill>
                  <a:schemeClr val="tx1"/>
                </a:solidFill>
                <a:latin typeface="Helvetica" pitchFamily="2" charset="0"/>
              </a:rPr>
              <a:t>BT</a:t>
            </a:r>
            <a:r>
              <a:rPr lang="en-US" dirty="0">
                <a:solidFill>
                  <a:schemeClr val="tx1"/>
                </a:solidFill>
                <a:latin typeface="Helvetica" pitchFamily="2" charset="0"/>
              </a:rPr>
              <a:t>)</a:t>
            </a:r>
          </a:p>
        </p:txBody>
      </p:sp>
      <p:sp>
        <p:nvSpPr>
          <p:cNvPr id="8" name="Rectangle 7">
            <a:extLst>
              <a:ext uri="{FF2B5EF4-FFF2-40B4-BE49-F238E27FC236}">
                <a16:creationId xmlns:a16="http://schemas.microsoft.com/office/drawing/2014/main" id="{A5E3E27F-EB93-FF43-8334-E7A4406ABF27}"/>
              </a:ext>
            </a:extLst>
          </p:cNvPr>
          <p:cNvSpPr/>
          <p:nvPr/>
        </p:nvSpPr>
        <p:spPr>
          <a:xfrm flipH="1">
            <a:off x="4148666" y="197407"/>
            <a:ext cx="7694991" cy="120806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Helvetica" pitchFamily="2" charset="0"/>
              </a:rPr>
              <a:t>Beck</a:t>
            </a:r>
            <a:r>
              <a:rPr lang="en-US" dirty="0">
                <a:solidFill>
                  <a:schemeClr val="tx1"/>
                </a:solidFill>
                <a:latin typeface="Helvetica" pitchFamily="2" charset="0"/>
              </a:rPr>
              <a:t> &amp; Jackson (2021a, </a:t>
            </a:r>
            <a:r>
              <a:rPr lang="en-US" i="1" dirty="0">
                <a:solidFill>
                  <a:schemeClr val="tx1"/>
                </a:solidFill>
                <a:latin typeface="Helvetica" pitchFamily="2" charset="0"/>
              </a:rPr>
              <a:t>JPSP</a:t>
            </a:r>
            <a:r>
              <a:rPr lang="en-US" dirty="0">
                <a:solidFill>
                  <a:schemeClr val="tx1"/>
                </a:solidFill>
                <a:latin typeface="Helvetica" pitchFamily="2" charset="0"/>
              </a:rPr>
              <a:t>)</a:t>
            </a:r>
          </a:p>
          <a:p>
            <a:r>
              <a:rPr lang="en-US" b="1" dirty="0">
                <a:solidFill>
                  <a:schemeClr val="tx1"/>
                </a:solidFill>
                <a:latin typeface="Helvetica" pitchFamily="2" charset="0"/>
              </a:rPr>
              <a:t>Beck</a:t>
            </a:r>
            <a:r>
              <a:rPr lang="en-US" dirty="0">
                <a:solidFill>
                  <a:schemeClr val="tx1"/>
                </a:solidFill>
                <a:latin typeface="Helvetica" pitchFamily="2" charset="0"/>
              </a:rPr>
              <a:t>, Condon &amp; Jackson (revision submitted, </a:t>
            </a:r>
            <a:r>
              <a:rPr lang="en-US" i="1" dirty="0">
                <a:solidFill>
                  <a:schemeClr val="tx1"/>
                </a:solidFill>
                <a:latin typeface="Helvetica" pitchFamily="2" charset="0"/>
              </a:rPr>
              <a:t>EJP</a:t>
            </a:r>
            <a:r>
              <a:rPr lang="en-US" dirty="0">
                <a:solidFill>
                  <a:schemeClr val="tx1"/>
                </a:solidFill>
                <a:latin typeface="Helvetica" pitchFamily="2" charset="0"/>
              </a:rPr>
              <a:t>)</a:t>
            </a:r>
          </a:p>
          <a:p>
            <a:r>
              <a:rPr lang="en-US" dirty="0">
                <a:solidFill>
                  <a:schemeClr val="tx1"/>
                </a:solidFill>
                <a:latin typeface="Helvetica" pitchFamily="2" charset="0"/>
              </a:rPr>
              <a:t>Jackson &amp; </a:t>
            </a:r>
            <a:r>
              <a:rPr lang="en-US" b="1" dirty="0">
                <a:solidFill>
                  <a:schemeClr val="tx1"/>
                </a:solidFill>
                <a:latin typeface="Helvetica" pitchFamily="2" charset="0"/>
              </a:rPr>
              <a:t>Beck</a:t>
            </a:r>
            <a:r>
              <a:rPr lang="en-US" dirty="0">
                <a:solidFill>
                  <a:schemeClr val="tx1"/>
                </a:solidFill>
                <a:latin typeface="Helvetica" pitchFamily="2" charset="0"/>
              </a:rPr>
              <a:t> (2021a, </a:t>
            </a:r>
            <a:r>
              <a:rPr lang="en-US" i="1" dirty="0">
                <a:solidFill>
                  <a:schemeClr val="tx1"/>
                </a:solidFill>
                <a:latin typeface="Helvetica" pitchFamily="2" charset="0"/>
              </a:rPr>
              <a:t>JG:SB</a:t>
            </a:r>
            <a:r>
              <a:rPr lang="en-US" dirty="0">
                <a:solidFill>
                  <a:schemeClr val="tx1"/>
                </a:solidFill>
                <a:latin typeface="Helvetica" pitchFamily="2" charset="0"/>
              </a:rPr>
              <a:t>)</a:t>
            </a:r>
          </a:p>
          <a:p>
            <a:r>
              <a:rPr lang="en-US" dirty="0" err="1">
                <a:solidFill>
                  <a:schemeClr val="tx1"/>
                </a:solidFill>
                <a:latin typeface="Helvetica" pitchFamily="2" charset="0"/>
              </a:rPr>
              <a:t>Yoneda</a:t>
            </a:r>
            <a:r>
              <a:rPr lang="en-US" dirty="0">
                <a:solidFill>
                  <a:schemeClr val="tx1"/>
                </a:solidFill>
                <a:latin typeface="Helvetica" pitchFamily="2" charset="0"/>
              </a:rPr>
              <a:t> et al. (in press, </a:t>
            </a:r>
            <a:r>
              <a:rPr lang="en-US" i="1" dirty="0">
                <a:solidFill>
                  <a:schemeClr val="tx1"/>
                </a:solidFill>
                <a:latin typeface="Helvetica" pitchFamily="2" charset="0"/>
              </a:rPr>
              <a:t>Neuropsychology</a:t>
            </a:r>
            <a:r>
              <a:rPr lang="en-US" dirty="0">
                <a:solidFill>
                  <a:schemeClr val="tx1"/>
                </a:solidFill>
                <a:latin typeface="Helvetica" pitchFamily="2" charset="0"/>
              </a:rPr>
              <a:t>)</a:t>
            </a:r>
          </a:p>
        </p:txBody>
      </p:sp>
      <p:sp>
        <p:nvSpPr>
          <p:cNvPr id="9" name="Rectangle 8">
            <a:extLst>
              <a:ext uri="{FF2B5EF4-FFF2-40B4-BE49-F238E27FC236}">
                <a16:creationId xmlns:a16="http://schemas.microsoft.com/office/drawing/2014/main" id="{FCBF2DD8-81DA-DA44-B522-D62946681422}"/>
              </a:ext>
            </a:extLst>
          </p:cNvPr>
          <p:cNvSpPr/>
          <p:nvPr/>
        </p:nvSpPr>
        <p:spPr>
          <a:xfrm flipH="1">
            <a:off x="4148666" y="1605367"/>
            <a:ext cx="7694991" cy="155448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pitchFamily="2" charset="0"/>
              </a:rPr>
              <a:t>Hill, </a:t>
            </a:r>
            <a:r>
              <a:rPr lang="en-US" b="1" dirty="0">
                <a:solidFill>
                  <a:schemeClr val="tx1"/>
                </a:solidFill>
                <a:latin typeface="Helvetica" pitchFamily="2" charset="0"/>
              </a:rPr>
              <a:t>Beck</a:t>
            </a:r>
            <a:r>
              <a:rPr lang="en-US" dirty="0">
                <a:solidFill>
                  <a:schemeClr val="tx1"/>
                </a:solidFill>
                <a:latin typeface="Helvetica" pitchFamily="2" charset="0"/>
              </a:rPr>
              <a:t> &amp; Jackson (2021, </a:t>
            </a:r>
            <a:r>
              <a:rPr lang="en-US" i="1" dirty="0">
                <a:solidFill>
                  <a:schemeClr val="tx1"/>
                </a:solidFill>
                <a:latin typeface="Helvetica" pitchFamily="2" charset="0"/>
              </a:rPr>
              <a:t>JG:SB</a:t>
            </a:r>
            <a:r>
              <a:rPr lang="en-US" dirty="0">
                <a:solidFill>
                  <a:schemeClr val="tx1"/>
                </a:solidFill>
                <a:latin typeface="Helvetica" pitchFamily="2" charset="0"/>
              </a:rPr>
              <a:t>)</a:t>
            </a:r>
            <a:r>
              <a:rPr lang="en-US" baseline="30000" dirty="0">
                <a:solidFill>
                  <a:schemeClr val="tx1"/>
                </a:solidFill>
                <a:latin typeface="Helvetica" pitchFamily="2" charset="0"/>
              </a:rPr>
              <a:t>+</a:t>
            </a:r>
          </a:p>
          <a:p>
            <a:r>
              <a:rPr lang="en-US" dirty="0" err="1">
                <a:solidFill>
                  <a:schemeClr val="tx1"/>
                </a:solidFill>
                <a:latin typeface="Helvetica" pitchFamily="2" charset="0"/>
              </a:rPr>
              <a:t>Bollich</a:t>
            </a:r>
            <a:r>
              <a:rPr lang="en-US" dirty="0">
                <a:solidFill>
                  <a:schemeClr val="tx1"/>
                </a:solidFill>
                <a:latin typeface="Helvetica" pitchFamily="2" charset="0"/>
              </a:rPr>
              <a:t>, </a:t>
            </a:r>
            <a:r>
              <a:rPr lang="en-US" b="1" dirty="0">
                <a:solidFill>
                  <a:schemeClr val="tx1"/>
                </a:solidFill>
                <a:latin typeface="Helvetica" pitchFamily="2" charset="0"/>
              </a:rPr>
              <a:t>Beck</a:t>
            </a:r>
            <a:r>
              <a:rPr lang="en-US" dirty="0">
                <a:solidFill>
                  <a:schemeClr val="tx1"/>
                </a:solidFill>
                <a:latin typeface="Helvetica" pitchFamily="2" charset="0"/>
              </a:rPr>
              <a:t>, Hill, &amp; Jackson (2021, </a:t>
            </a:r>
            <a:r>
              <a:rPr lang="en-US" i="1" dirty="0">
                <a:solidFill>
                  <a:schemeClr val="tx1"/>
                </a:solidFill>
                <a:latin typeface="Helvetica" pitchFamily="2" charset="0"/>
              </a:rPr>
              <a:t>JPSP</a:t>
            </a:r>
            <a:r>
              <a:rPr lang="en-US" dirty="0">
                <a:solidFill>
                  <a:schemeClr val="tx1"/>
                </a:solidFill>
                <a:latin typeface="Helvetica" pitchFamily="2" charset="0"/>
              </a:rPr>
              <a:t>)</a:t>
            </a:r>
            <a:r>
              <a:rPr lang="en-US" baseline="30000" dirty="0">
                <a:solidFill>
                  <a:schemeClr val="tx1"/>
                </a:solidFill>
                <a:latin typeface="Helvetica" pitchFamily="2" charset="0"/>
              </a:rPr>
              <a:t>+</a:t>
            </a:r>
          </a:p>
          <a:p>
            <a:r>
              <a:rPr lang="en-US" dirty="0" err="1">
                <a:solidFill>
                  <a:schemeClr val="tx1"/>
                </a:solidFill>
                <a:latin typeface="Helvetica" pitchFamily="2" charset="0"/>
              </a:rPr>
              <a:t>Eldesouky</a:t>
            </a:r>
            <a:r>
              <a:rPr lang="en-US" dirty="0">
                <a:solidFill>
                  <a:schemeClr val="tx1"/>
                </a:solidFill>
                <a:latin typeface="Helvetica" pitchFamily="2" charset="0"/>
              </a:rPr>
              <a:t>, </a:t>
            </a:r>
            <a:r>
              <a:rPr lang="en-US" b="1" dirty="0">
                <a:solidFill>
                  <a:schemeClr val="tx1"/>
                </a:solidFill>
                <a:latin typeface="Helvetica" pitchFamily="2" charset="0"/>
              </a:rPr>
              <a:t>Beck</a:t>
            </a:r>
            <a:r>
              <a:rPr lang="en-US" dirty="0">
                <a:solidFill>
                  <a:schemeClr val="tx1"/>
                </a:solidFill>
                <a:latin typeface="Helvetica" pitchFamily="2" charset="0"/>
              </a:rPr>
              <a:t>, Gross, &amp; English (under review)</a:t>
            </a:r>
            <a:r>
              <a:rPr lang="en-US" baseline="30000" dirty="0">
                <a:solidFill>
                  <a:schemeClr val="tx1"/>
                </a:solidFill>
                <a:latin typeface="Helvetica" pitchFamily="2" charset="0"/>
              </a:rPr>
              <a:t>+</a:t>
            </a:r>
          </a:p>
          <a:p>
            <a:r>
              <a:rPr lang="en-US" dirty="0">
                <a:solidFill>
                  <a:schemeClr val="tx1"/>
                </a:solidFill>
                <a:latin typeface="Helvetica" pitchFamily="2" charset="0"/>
              </a:rPr>
              <a:t>*Cheung, *</a:t>
            </a:r>
            <a:r>
              <a:rPr lang="en-US" b="1" dirty="0">
                <a:solidFill>
                  <a:schemeClr val="tx1"/>
                </a:solidFill>
                <a:latin typeface="Helvetica" pitchFamily="2" charset="0"/>
              </a:rPr>
              <a:t>Beck</a:t>
            </a:r>
            <a:r>
              <a:rPr lang="en-US" dirty="0">
                <a:solidFill>
                  <a:schemeClr val="tx1"/>
                </a:solidFill>
                <a:latin typeface="Helvetica" pitchFamily="2" charset="0"/>
              </a:rPr>
              <a:t>, Thapa, &amp; Jackson (under review)</a:t>
            </a:r>
          </a:p>
          <a:p>
            <a:r>
              <a:rPr lang="en-US" b="1" dirty="0">
                <a:solidFill>
                  <a:schemeClr val="tx1"/>
                </a:solidFill>
                <a:latin typeface="Helvetica" pitchFamily="2" charset="0"/>
              </a:rPr>
              <a:t>Beck</a:t>
            </a:r>
            <a:r>
              <a:rPr lang="en-US" dirty="0">
                <a:solidFill>
                  <a:schemeClr val="tx1"/>
                </a:solidFill>
                <a:latin typeface="Helvetica" pitchFamily="2" charset="0"/>
              </a:rPr>
              <a:t>, Scott, et al. (in prep)</a:t>
            </a:r>
          </a:p>
        </p:txBody>
      </p:sp>
      <p:sp>
        <p:nvSpPr>
          <p:cNvPr id="10" name="Rectangle 9">
            <a:extLst>
              <a:ext uri="{FF2B5EF4-FFF2-40B4-BE49-F238E27FC236}">
                <a16:creationId xmlns:a16="http://schemas.microsoft.com/office/drawing/2014/main" id="{A771D719-F3FA-DB44-9031-2C931A34A04C}"/>
              </a:ext>
            </a:extLst>
          </p:cNvPr>
          <p:cNvSpPr/>
          <p:nvPr/>
        </p:nvSpPr>
        <p:spPr>
          <a:xfrm flipH="1">
            <a:off x="348344" y="197407"/>
            <a:ext cx="3630990" cy="1208060"/>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Helvetica" pitchFamily="2" charset="0"/>
              </a:rPr>
              <a:t>Between-Person / Nomothetic</a:t>
            </a:r>
          </a:p>
        </p:txBody>
      </p:sp>
      <p:sp>
        <p:nvSpPr>
          <p:cNvPr id="11" name="Rectangle 10">
            <a:extLst>
              <a:ext uri="{FF2B5EF4-FFF2-40B4-BE49-F238E27FC236}">
                <a16:creationId xmlns:a16="http://schemas.microsoft.com/office/drawing/2014/main" id="{C055372E-578B-B041-A9C1-95284D27BD4A}"/>
              </a:ext>
            </a:extLst>
          </p:cNvPr>
          <p:cNvSpPr/>
          <p:nvPr/>
        </p:nvSpPr>
        <p:spPr>
          <a:xfrm flipH="1">
            <a:off x="348343" y="1605367"/>
            <a:ext cx="3630990" cy="1554480"/>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Helvetica" pitchFamily="2" charset="0"/>
              </a:rPr>
              <a:t>Within-Person</a:t>
            </a:r>
          </a:p>
        </p:txBody>
      </p:sp>
      <p:sp>
        <p:nvSpPr>
          <p:cNvPr id="12" name="Rectangle 11">
            <a:extLst>
              <a:ext uri="{FF2B5EF4-FFF2-40B4-BE49-F238E27FC236}">
                <a16:creationId xmlns:a16="http://schemas.microsoft.com/office/drawing/2014/main" id="{AB7F9917-C0B6-4740-97A5-999C08135387}"/>
              </a:ext>
            </a:extLst>
          </p:cNvPr>
          <p:cNvSpPr/>
          <p:nvPr/>
        </p:nvSpPr>
        <p:spPr>
          <a:xfrm flipH="1">
            <a:off x="348343" y="3359747"/>
            <a:ext cx="3630990" cy="1554480"/>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Helvetica" pitchFamily="2" charset="0"/>
              </a:rPr>
              <a:t>Idiographic</a:t>
            </a:r>
          </a:p>
        </p:txBody>
      </p:sp>
      <p:sp>
        <p:nvSpPr>
          <p:cNvPr id="14" name="Rectangle 13">
            <a:extLst>
              <a:ext uri="{FF2B5EF4-FFF2-40B4-BE49-F238E27FC236}">
                <a16:creationId xmlns:a16="http://schemas.microsoft.com/office/drawing/2014/main" id="{3A971ECC-90BF-7141-ADF7-2D9A7307E045}"/>
              </a:ext>
            </a:extLst>
          </p:cNvPr>
          <p:cNvSpPr/>
          <p:nvPr/>
        </p:nvSpPr>
        <p:spPr>
          <a:xfrm>
            <a:off x="0" y="6341303"/>
            <a:ext cx="12192000" cy="516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urier" pitchFamily="2" charset="0"/>
              </a:rPr>
              <a:t>* = Equal contributions, + = cross-listed with B/w person, x = cross-listed with within-person</a:t>
            </a:r>
          </a:p>
        </p:txBody>
      </p:sp>
      <p:sp>
        <p:nvSpPr>
          <p:cNvPr id="15" name="Rectangle 14">
            <a:extLst>
              <a:ext uri="{FF2B5EF4-FFF2-40B4-BE49-F238E27FC236}">
                <a16:creationId xmlns:a16="http://schemas.microsoft.com/office/drawing/2014/main" id="{21C1FD2C-3C23-8042-A85A-DADFD3B7EAA2}"/>
              </a:ext>
            </a:extLst>
          </p:cNvPr>
          <p:cNvSpPr/>
          <p:nvPr/>
        </p:nvSpPr>
        <p:spPr>
          <a:xfrm flipH="1">
            <a:off x="4148666" y="5114126"/>
            <a:ext cx="7694991" cy="109653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r>
              <a:rPr lang="en-US" dirty="0" err="1">
                <a:solidFill>
                  <a:schemeClr val="tx1"/>
                </a:solidFill>
                <a:latin typeface="Helvetica" pitchFamily="2" charset="0"/>
              </a:rPr>
              <a:t>Nosek</a:t>
            </a:r>
            <a:r>
              <a:rPr lang="en-US" dirty="0">
                <a:solidFill>
                  <a:schemeClr val="tx1"/>
                </a:solidFill>
                <a:latin typeface="Helvetica" pitchFamily="2" charset="0"/>
              </a:rPr>
              <a:t>, </a:t>
            </a:r>
            <a:r>
              <a:rPr lang="en-US" b="1" dirty="0">
                <a:solidFill>
                  <a:schemeClr val="tx1"/>
                </a:solidFill>
                <a:latin typeface="Helvetica" pitchFamily="2" charset="0"/>
              </a:rPr>
              <a:t>Beck</a:t>
            </a:r>
            <a:r>
              <a:rPr lang="en-US" dirty="0">
                <a:solidFill>
                  <a:schemeClr val="tx1"/>
                </a:solidFill>
                <a:latin typeface="Helvetica" pitchFamily="2" charset="0"/>
              </a:rPr>
              <a:t> et al. (2019, </a:t>
            </a:r>
            <a:r>
              <a:rPr lang="en-US" i="1" dirty="0" err="1">
                <a:solidFill>
                  <a:schemeClr val="tx1"/>
                </a:solidFill>
                <a:latin typeface="Helvetica" pitchFamily="2" charset="0"/>
              </a:rPr>
              <a:t>TiCS</a:t>
            </a:r>
            <a:r>
              <a:rPr lang="en-US" dirty="0">
                <a:solidFill>
                  <a:schemeClr val="tx1"/>
                </a:solidFill>
                <a:latin typeface="Helvetica" pitchFamily="2" charset="0"/>
              </a:rPr>
              <a:t>)</a:t>
            </a:r>
          </a:p>
          <a:p>
            <a:r>
              <a:rPr lang="en-US" b="1" dirty="0">
                <a:solidFill>
                  <a:schemeClr val="tx1"/>
                </a:solidFill>
                <a:latin typeface="Helvetica" pitchFamily="2" charset="0"/>
              </a:rPr>
              <a:t>Beck</a:t>
            </a:r>
            <a:r>
              <a:rPr lang="en-US" dirty="0">
                <a:solidFill>
                  <a:schemeClr val="tx1"/>
                </a:solidFill>
                <a:latin typeface="Helvetica" pitchFamily="2" charset="0"/>
              </a:rPr>
              <a:t> &amp; Jackson (2021c, </a:t>
            </a:r>
            <a:r>
              <a:rPr lang="en-US" i="1" dirty="0">
                <a:solidFill>
                  <a:schemeClr val="tx1"/>
                </a:solidFill>
                <a:latin typeface="Helvetica" pitchFamily="2" charset="0"/>
              </a:rPr>
              <a:t>JPA</a:t>
            </a:r>
            <a:r>
              <a:rPr lang="en-US" dirty="0">
                <a:solidFill>
                  <a:schemeClr val="tx1"/>
                </a:solidFill>
                <a:latin typeface="Helvetica" pitchFamily="2" charset="0"/>
              </a:rPr>
              <a:t>)</a:t>
            </a:r>
          </a:p>
          <a:p>
            <a:r>
              <a:rPr lang="en-US" b="1" dirty="0">
                <a:solidFill>
                  <a:schemeClr val="tx1"/>
                </a:solidFill>
                <a:latin typeface="Helvetica" pitchFamily="2" charset="0"/>
              </a:rPr>
              <a:t>Beck</a:t>
            </a:r>
            <a:r>
              <a:rPr lang="en-US" dirty="0">
                <a:solidFill>
                  <a:schemeClr val="tx1"/>
                </a:solidFill>
                <a:latin typeface="Helvetica" pitchFamily="2" charset="0"/>
              </a:rPr>
              <a:t> et al. (2021, </a:t>
            </a:r>
            <a:r>
              <a:rPr lang="en-US" i="1" dirty="0" err="1">
                <a:solidFill>
                  <a:schemeClr val="tx1"/>
                </a:solidFill>
                <a:latin typeface="Helvetica" pitchFamily="2" charset="0"/>
              </a:rPr>
              <a:t>PersSci</a:t>
            </a:r>
            <a:r>
              <a:rPr lang="en-US" dirty="0">
                <a:solidFill>
                  <a:schemeClr val="tx1"/>
                </a:solidFill>
                <a:latin typeface="Helvetica" pitchFamily="2" charset="0"/>
              </a:rPr>
              <a:t>) </a:t>
            </a:r>
          </a:p>
          <a:p>
            <a:r>
              <a:rPr lang="en-US" b="1" dirty="0">
                <a:solidFill>
                  <a:schemeClr val="tx1"/>
                </a:solidFill>
                <a:latin typeface="Helvetica" pitchFamily="2" charset="0"/>
              </a:rPr>
              <a:t>  Beck</a:t>
            </a:r>
            <a:r>
              <a:rPr lang="en-US" dirty="0">
                <a:solidFill>
                  <a:schemeClr val="tx1"/>
                </a:solidFill>
                <a:latin typeface="Helvetica" pitchFamily="2" charset="0"/>
              </a:rPr>
              <a:t>, </a:t>
            </a:r>
            <a:r>
              <a:rPr lang="en-US" dirty="0" err="1">
                <a:solidFill>
                  <a:schemeClr val="tx1"/>
                </a:solidFill>
                <a:latin typeface="Helvetica" pitchFamily="2" charset="0"/>
              </a:rPr>
              <a:t>Willroth</a:t>
            </a:r>
            <a:r>
              <a:rPr lang="en-US" dirty="0">
                <a:solidFill>
                  <a:schemeClr val="tx1"/>
                </a:solidFill>
                <a:latin typeface="Helvetica" pitchFamily="2" charset="0"/>
              </a:rPr>
              <a:t>, et al. (in prep)</a:t>
            </a:r>
          </a:p>
          <a:p>
            <a:r>
              <a:rPr lang="en-US" b="1" dirty="0">
                <a:solidFill>
                  <a:schemeClr val="tx1"/>
                </a:solidFill>
                <a:latin typeface="Helvetica" pitchFamily="2" charset="0"/>
              </a:rPr>
              <a:t>  Beck</a:t>
            </a:r>
            <a:r>
              <a:rPr lang="en-US" dirty="0">
                <a:solidFill>
                  <a:schemeClr val="tx1"/>
                </a:solidFill>
                <a:latin typeface="Helvetica" pitchFamily="2" charset="0"/>
              </a:rPr>
              <a:t> &amp; Jackson (2020a, </a:t>
            </a:r>
            <a:r>
              <a:rPr lang="en-US" i="1" dirty="0">
                <a:solidFill>
                  <a:schemeClr val="tx1"/>
                </a:solidFill>
                <a:latin typeface="Helvetica" pitchFamily="2" charset="0"/>
              </a:rPr>
              <a:t>JPSP</a:t>
            </a:r>
            <a:r>
              <a:rPr lang="en-US" dirty="0">
                <a:solidFill>
                  <a:schemeClr val="tx1"/>
                </a:solidFill>
                <a:latin typeface="Helvetica" pitchFamily="2" charset="0"/>
              </a:rPr>
              <a:t>)</a:t>
            </a:r>
          </a:p>
          <a:p>
            <a:r>
              <a:rPr lang="en-US" b="1" dirty="0">
                <a:solidFill>
                  <a:schemeClr val="tx1"/>
                </a:solidFill>
                <a:latin typeface="Helvetica" pitchFamily="2" charset="0"/>
              </a:rPr>
              <a:t>  Beck</a:t>
            </a:r>
            <a:r>
              <a:rPr lang="en-US" dirty="0">
                <a:solidFill>
                  <a:schemeClr val="tx1"/>
                </a:solidFill>
                <a:latin typeface="Helvetica" pitchFamily="2" charset="0"/>
              </a:rPr>
              <a:t> &amp; Jackson (2021a, </a:t>
            </a:r>
            <a:r>
              <a:rPr lang="en-US" i="1" dirty="0">
                <a:solidFill>
                  <a:schemeClr val="tx1"/>
                </a:solidFill>
                <a:latin typeface="Helvetica" pitchFamily="2" charset="0"/>
              </a:rPr>
              <a:t>JPSP</a:t>
            </a:r>
            <a:r>
              <a:rPr lang="en-US" dirty="0">
                <a:solidFill>
                  <a:schemeClr val="tx1"/>
                </a:solidFill>
                <a:latin typeface="Helvetica" pitchFamily="2" charset="0"/>
              </a:rPr>
              <a:t>)</a:t>
            </a:r>
          </a:p>
        </p:txBody>
      </p:sp>
      <p:sp>
        <p:nvSpPr>
          <p:cNvPr id="16" name="Rectangle 15">
            <a:extLst>
              <a:ext uri="{FF2B5EF4-FFF2-40B4-BE49-F238E27FC236}">
                <a16:creationId xmlns:a16="http://schemas.microsoft.com/office/drawing/2014/main" id="{CCA50DF1-4607-934E-AD13-75826EBE4E23}"/>
              </a:ext>
            </a:extLst>
          </p:cNvPr>
          <p:cNvSpPr/>
          <p:nvPr/>
        </p:nvSpPr>
        <p:spPr>
          <a:xfrm flipH="1">
            <a:off x="348344" y="5114126"/>
            <a:ext cx="3630990" cy="1096530"/>
          </a:xfrm>
          <a:prstGeom prst="rect">
            <a:avLst/>
          </a:prstGeom>
          <a:solidFill>
            <a:srgbClr val="7030A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Helvetica" pitchFamily="2" charset="0"/>
              </a:rPr>
              <a:t>Methods</a:t>
            </a:r>
          </a:p>
        </p:txBody>
      </p:sp>
    </p:spTree>
    <p:extLst>
      <p:ext uri="{BB962C8B-B14F-4D97-AF65-F5344CB8AC3E}">
        <p14:creationId xmlns:p14="http://schemas.microsoft.com/office/powerpoint/2010/main" val="377873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4B7D67-38E1-A140-A661-D7AD6422C0C5}"/>
              </a:ext>
            </a:extLst>
          </p:cNvPr>
          <p:cNvSpPr/>
          <p:nvPr/>
        </p:nvSpPr>
        <p:spPr>
          <a:xfrm>
            <a:off x="2622465" y="2660073"/>
            <a:ext cx="6947065" cy="12706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The Theory-Method Gap</a:t>
            </a:r>
          </a:p>
        </p:txBody>
      </p:sp>
      <p:sp>
        <p:nvSpPr>
          <p:cNvPr id="5" name="Rectangle 4">
            <a:extLst>
              <a:ext uri="{FF2B5EF4-FFF2-40B4-BE49-F238E27FC236}">
                <a16:creationId xmlns:a16="http://schemas.microsoft.com/office/drawing/2014/main" id="{B38459B5-4CB3-F648-8CA7-67A7689D2808}"/>
              </a:ext>
            </a:extLst>
          </p:cNvPr>
          <p:cNvSpPr/>
          <p:nvPr/>
        </p:nvSpPr>
        <p:spPr>
          <a:xfrm>
            <a:off x="1007422" y="3826153"/>
            <a:ext cx="10177153" cy="1009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Personality is what personality tests test.</a:t>
            </a:r>
          </a:p>
        </p:txBody>
      </p:sp>
    </p:spTree>
    <p:extLst>
      <p:ext uri="{BB962C8B-B14F-4D97-AF65-F5344CB8AC3E}">
        <p14:creationId xmlns:p14="http://schemas.microsoft.com/office/powerpoint/2010/main" val="3668355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4B7D67-38E1-A140-A661-D7AD6422C0C5}"/>
              </a:ext>
            </a:extLst>
          </p:cNvPr>
          <p:cNvSpPr/>
          <p:nvPr/>
        </p:nvSpPr>
        <p:spPr>
          <a:xfrm>
            <a:off x="2622465" y="2660073"/>
            <a:ext cx="6947065" cy="12706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The Theory-Method Gap</a:t>
            </a:r>
          </a:p>
        </p:txBody>
      </p:sp>
      <p:sp>
        <p:nvSpPr>
          <p:cNvPr id="5" name="Rectangle 4">
            <a:extLst>
              <a:ext uri="{FF2B5EF4-FFF2-40B4-BE49-F238E27FC236}">
                <a16:creationId xmlns:a16="http://schemas.microsoft.com/office/drawing/2014/main" id="{B38459B5-4CB3-F648-8CA7-67A7689D2808}"/>
              </a:ext>
            </a:extLst>
          </p:cNvPr>
          <p:cNvSpPr/>
          <p:nvPr/>
        </p:nvSpPr>
        <p:spPr>
          <a:xfrm>
            <a:off x="1007422" y="3826153"/>
            <a:ext cx="10177153" cy="1009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Dynamics</a:t>
            </a:r>
          </a:p>
        </p:txBody>
      </p:sp>
    </p:spTree>
    <p:extLst>
      <p:ext uri="{BB962C8B-B14F-4D97-AF65-F5344CB8AC3E}">
        <p14:creationId xmlns:p14="http://schemas.microsoft.com/office/powerpoint/2010/main" val="1209712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D451AA-FB92-7242-8CD3-9836362C1477}"/>
              </a:ext>
            </a:extLst>
          </p:cNvPr>
          <p:cNvSpPr/>
          <p:nvPr/>
        </p:nvSpPr>
        <p:spPr>
          <a:xfrm>
            <a:off x="4596676" y="988621"/>
            <a:ext cx="7148946" cy="4880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“Personality is the dynamic organization within the individual of those psychophysical systems that determine his unique adjustments to the environment.”</a:t>
            </a:r>
          </a:p>
          <a:p>
            <a:pPr algn="ctr"/>
            <a:endParaRPr lang="en-US" dirty="0">
              <a:solidFill>
                <a:schemeClr val="tx1"/>
              </a:solidFill>
            </a:endParaRPr>
          </a:p>
          <a:p>
            <a:pPr algn="ctr"/>
            <a:r>
              <a:rPr lang="en-US" dirty="0">
                <a:solidFill>
                  <a:schemeClr val="tx1"/>
                </a:solidFill>
              </a:rPr>
              <a:t>-Allport, 1937, p. </a:t>
            </a:r>
          </a:p>
        </p:txBody>
      </p:sp>
      <p:pic>
        <p:nvPicPr>
          <p:cNvPr id="5" name="Picture 4">
            <a:extLst>
              <a:ext uri="{FF2B5EF4-FFF2-40B4-BE49-F238E27FC236}">
                <a16:creationId xmlns:a16="http://schemas.microsoft.com/office/drawing/2014/main" id="{768D8809-41A8-6948-ADD7-B73A6EFB50B2}"/>
              </a:ext>
            </a:extLst>
          </p:cNvPr>
          <p:cNvPicPr>
            <a:picLocks noChangeAspect="1"/>
          </p:cNvPicPr>
          <p:nvPr/>
        </p:nvPicPr>
        <p:blipFill>
          <a:blip r:embed="rId2"/>
          <a:stretch>
            <a:fillRect/>
          </a:stretch>
        </p:blipFill>
        <p:spPr>
          <a:xfrm>
            <a:off x="330422" y="813734"/>
            <a:ext cx="3690431" cy="5230532"/>
          </a:xfrm>
          <a:prstGeom prst="rect">
            <a:avLst/>
          </a:prstGeom>
        </p:spPr>
      </p:pic>
    </p:spTree>
    <p:extLst>
      <p:ext uri="{BB962C8B-B14F-4D97-AF65-F5344CB8AC3E}">
        <p14:creationId xmlns:p14="http://schemas.microsoft.com/office/powerpoint/2010/main" val="2186037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E3BCD3-D89C-1C48-8291-74A5543A8AF2}"/>
              </a:ext>
            </a:extLst>
          </p:cNvPr>
          <p:cNvPicPr>
            <a:picLocks noChangeAspect="1"/>
          </p:cNvPicPr>
          <p:nvPr/>
        </p:nvPicPr>
        <p:blipFill rotWithShape="1">
          <a:blip r:embed="rId3">
            <a:grayscl/>
          </a:blip>
          <a:srcRect l="5136" r="19863"/>
          <a:stretch/>
        </p:blipFill>
        <p:spPr>
          <a:xfrm>
            <a:off x="0" y="4669562"/>
            <a:ext cx="2154264" cy="2154264"/>
          </a:xfrm>
          <a:prstGeom prst="ellipse">
            <a:avLst/>
          </a:prstGeom>
        </p:spPr>
      </p:pic>
      <p:pic>
        <p:nvPicPr>
          <p:cNvPr id="3" name="Picture 2" descr="A picture containing outdoor, person, tree, person&#10;&#10;Description automatically generated">
            <a:extLst>
              <a:ext uri="{FF2B5EF4-FFF2-40B4-BE49-F238E27FC236}">
                <a16:creationId xmlns:a16="http://schemas.microsoft.com/office/drawing/2014/main" id="{B9718C97-C2BF-B545-A1B4-4153563A9702}"/>
              </a:ext>
            </a:extLst>
          </p:cNvPr>
          <p:cNvPicPr>
            <a:picLocks noChangeAspect="1"/>
          </p:cNvPicPr>
          <p:nvPr/>
        </p:nvPicPr>
        <p:blipFill rotWithShape="1">
          <a:blip r:embed="rId4">
            <a:grayscl/>
          </a:blip>
          <a:srcRect t="1779" b="23336"/>
          <a:stretch/>
        </p:blipFill>
        <p:spPr>
          <a:xfrm>
            <a:off x="-3767" y="2317795"/>
            <a:ext cx="2157589" cy="2154264"/>
          </a:xfrm>
          <a:prstGeom prst="ellipse">
            <a:avLst/>
          </a:prstGeom>
        </p:spPr>
      </p:pic>
      <p:pic>
        <p:nvPicPr>
          <p:cNvPr id="10" name="Picture 9" descr="A group of people posing for a photo&#10;&#10;Description automatically generated">
            <a:extLst>
              <a:ext uri="{FF2B5EF4-FFF2-40B4-BE49-F238E27FC236}">
                <a16:creationId xmlns:a16="http://schemas.microsoft.com/office/drawing/2014/main" id="{EE43689F-3261-6149-9C10-642E1A5D58D5}"/>
              </a:ext>
            </a:extLst>
          </p:cNvPr>
          <p:cNvPicPr>
            <a:picLocks noChangeAspect="1"/>
          </p:cNvPicPr>
          <p:nvPr/>
        </p:nvPicPr>
        <p:blipFill rotWithShape="1">
          <a:blip r:embed="rId5">
            <a:grayscl/>
          </a:blip>
          <a:srcRect l="37504" t="16548" r="47209" b="63422"/>
          <a:stretch/>
        </p:blipFill>
        <p:spPr>
          <a:xfrm>
            <a:off x="-3767" y="0"/>
            <a:ext cx="2157589" cy="2120292"/>
          </a:xfrm>
          <a:prstGeom prst="ellipse">
            <a:avLst/>
          </a:prstGeom>
        </p:spPr>
      </p:pic>
      <p:sp>
        <p:nvSpPr>
          <p:cNvPr id="13" name="Rectangle 12">
            <a:extLst>
              <a:ext uri="{FF2B5EF4-FFF2-40B4-BE49-F238E27FC236}">
                <a16:creationId xmlns:a16="http://schemas.microsoft.com/office/drawing/2014/main" id="{E1C61367-C1B1-6345-9F58-B4D549E4CE65}"/>
              </a:ext>
            </a:extLst>
          </p:cNvPr>
          <p:cNvSpPr/>
          <p:nvPr/>
        </p:nvSpPr>
        <p:spPr>
          <a:xfrm>
            <a:off x="3003621" y="6358088"/>
            <a:ext cx="9188379"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e.g., Mischel &amp; Shoda, 2005; Wright &amp; Mischel, 1987;</a:t>
            </a:r>
          </a:p>
          <a:p>
            <a:pPr algn="r"/>
            <a:r>
              <a:rPr lang="en-US" dirty="0">
                <a:solidFill>
                  <a:schemeClr val="tx1"/>
                </a:solidFill>
                <a:latin typeface="Courier" pitchFamily="2" charset="0"/>
              </a:rPr>
              <a:t>Shoda, Mischel, &amp; Wright, 1993; Mischel, 1973</a:t>
            </a:r>
          </a:p>
        </p:txBody>
      </p:sp>
      <p:sp>
        <p:nvSpPr>
          <p:cNvPr id="2" name="Rectangle 1">
            <a:extLst>
              <a:ext uri="{FF2B5EF4-FFF2-40B4-BE49-F238E27FC236}">
                <a16:creationId xmlns:a16="http://schemas.microsoft.com/office/drawing/2014/main" id="{D74A916B-E726-764F-8E07-881717950474}"/>
              </a:ext>
            </a:extLst>
          </p:cNvPr>
          <p:cNvSpPr/>
          <p:nvPr/>
        </p:nvSpPr>
        <p:spPr>
          <a:xfrm>
            <a:off x="2671763" y="2120292"/>
            <a:ext cx="2586037" cy="780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i="1" dirty="0">
                <a:solidFill>
                  <a:schemeClr val="tx1"/>
                </a:solidFill>
              </a:rPr>
              <a:t>if</a:t>
            </a:r>
          </a:p>
        </p:txBody>
      </p:sp>
      <p:sp>
        <p:nvSpPr>
          <p:cNvPr id="14" name="Rectangle 13">
            <a:extLst>
              <a:ext uri="{FF2B5EF4-FFF2-40B4-BE49-F238E27FC236}">
                <a16:creationId xmlns:a16="http://schemas.microsoft.com/office/drawing/2014/main" id="{F005FF55-2F37-6744-9E4E-54CB588CD880}"/>
              </a:ext>
            </a:extLst>
          </p:cNvPr>
          <p:cNvSpPr/>
          <p:nvPr/>
        </p:nvSpPr>
        <p:spPr>
          <a:xfrm>
            <a:off x="5510213" y="2106005"/>
            <a:ext cx="2586037" cy="780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i="1" dirty="0">
                <a:solidFill>
                  <a:schemeClr val="tx1"/>
                </a:solidFill>
              </a:rPr>
              <a:t>…</a:t>
            </a:r>
          </a:p>
        </p:txBody>
      </p:sp>
      <p:sp>
        <p:nvSpPr>
          <p:cNvPr id="15" name="Rectangle 14">
            <a:extLst>
              <a:ext uri="{FF2B5EF4-FFF2-40B4-BE49-F238E27FC236}">
                <a16:creationId xmlns:a16="http://schemas.microsoft.com/office/drawing/2014/main" id="{72233154-527D-B542-8C73-26BA3810EAF8}"/>
              </a:ext>
            </a:extLst>
          </p:cNvPr>
          <p:cNvSpPr/>
          <p:nvPr/>
        </p:nvSpPr>
        <p:spPr>
          <a:xfrm>
            <a:off x="8614191" y="2106004"/>
            <a:ext cx="2586037" cy="780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0" b="1" i="1" dirty="0">
                <a:solidFill>
                  <a:schemeClr val="tx1"/>
                </a:solidFill>
              </a:rPr>
              <a:t>then</a:t>
            </a:r>
          </a:p>
        </p:txBody>
      </p:sp>
      <p:sp>
        <p:nvSpPr>
          <p:cNvPr id="16" name="Rectangle 15">
            <a:extLst>
              <a:ext uri="{FF2B5EF4-FFF2-40B4-BE49-F238E27FC236}">
                <a16:creationId xmlns:a16="http://schemas.microsoft.com/office/drawing/2014/main" id="{9E9C420F-6BA9-CE45-9EE9-A488FF21B447}"/>
              </a:ext>
            </a:extLst>
          </p:cNvPr>
          <p:cNvSpPr/>
          <p:nvPr/>
        </p:nvSpPr>
        <p:spPr>
          <a:xfrm>
            <a:off x="2671763" y="3834867"/>
            <a:ext cx="3743326" cy="780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i="1" dirty="0">
                <a:solidFill>
                  <a:schemeClr val="tx1"/>
                </a:solidFill>
              </a:rPr>
              <a:t>Context</a:t>
            </a:r>
          </a:p>
          <a:p>
            <a:r>
              <a:rPr lang="en-US" sz="3000" b="1" i="1" dirty="0">
                <a:solidFill>
                  <a:schemeClr val="tx1"/>
                </a:solidFill>
              </a:rPr>
              <a:t>Situation perception</a:t>
            </a:r>
          </a:p>
          <a:p>
            <a:r>
              <a:rPr lang="en-US" sz="3000" b="1" i="1" dirty="0">
                <a:solidFill>
                  <a:schemeClr val="tx1"/>
                </a:solidFill>
              </a:rPr>
              <a:t>Experience</a:t>
            </a:r>
          </a:p>
          <a:p>
            <a:r>
              <a:rPr lang="en-US" sz="3000" b="1" i="1" dirty="0">
                <a:solidFill>
                  <a:schemeClr val="tx1"/>
                </a:solidFill>
              </a:rPr>
              <a:t>Etc.</a:t>
            </a:r>
          </a:p>
        </p:txBody>
      </p:sp>
      <p:sp>
        <p:nvSpPr>
          <p:cNvPr id="17" name="Rectangle 16">
            <a:extLst>
              <a:ext uri="{FF2B5EF4-FFF2-40B4-BE49-F238E27FC236}">
                <a16:creationId xmlns:a16="http://schemas.microsoft.com/office/drawing/2014/main" id="{5A33B1B9-CEC2-0B49-8A13-5F77855CC2FC}"/>
              </a:ext>
            </a:extLst>
          </p:cNvPr>
          <p:cNvSpPr/>
          <p:nvPr/>
        </p:nvSpPr>
        <p:spPr>
          <a:xfrm>
            <a:off x="8614191" y="3718640"/>
            <a:ext cx="3103978" cy="780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i="1" dirty="0">
                <a:solidFill>
                  <a:schemeClr val="tx1"/>
                </a:solidFill>
              </a:rPr>
              <a:t>Behavior</a:t>
            </a:r>
          </a:p>
          <a:p>
            <a:r>
              <a:rPr lang="en-US" sz="3000" b="1" i="1" dirty="0">
                <a:solidFill>
                  <a:schemeClr val="tx1"/>
                </a:solidFill>
              </a:rPr>
              <a:t>Experience</a:t>
            </a:r>
          </a:p>
          <a:p>
            <a:r>
              <a:rPr lang="en-US" sz="3000" b="1" i="1" dirty="0">
                <a:solidFill>
                  <a:schemeClr val="tx1"/>
                </a:solidFill>
              </a:rPr>
              <a:t>Etc. </a:t>
            </a:r>
          </a:p>
        </p:txBody>
      </p:sp>
    </p:spTree>
    <p:extLst>
      <p:ext uri="{BB962C8B-B14F-4D97-AF65-F5344CB8AC3E}">
        <p14:creationId xmlns:p14="http://schemas.microsoft.com/office/powerpoint/2010/main" val="249353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E3BCD3-D89C-1C48-8291-74A5543A8AF2}"/>
              </a:ext>
            </a:extLst>
          </p:cNvPr>
          <p:cNvPicPr>
            <a:picLocks noChangeAspect="1"/>
          </p:cNvPicPr>
          <p:nvPr/>
        </p:nvPicPr>
        <p:blipFill rotWithShape="1">
          <a:blip r:embed="rId3">
            <a:grayscl/>
          </a:blip>
          <a:srcRect l="5136" r="19863"/>
          <a:stretch/>
        </p:blipFill>
        <p:spPr>
          <a:xfrm>
            <a:off x="0" y="4669562"/>
            <a:ext cx="2154264" cy="2154264"/>
          </a:xfrm>
          <a:prstGeom prst="ellipse">
            <a:avLst/>
          </a:prstGeom>
        </p:spPr>
      </p:pic>
      <p:pic>
        <p:nvPicPr>
          <p:cNvPr id="3" name="Picture 2" descr="A picture containing outdoor, person, tree, person&#10;&#10;Description automatically generated">
            <a:extLst>
              <a:ext uri="{FF2B5EF4-FFF2-40B4-BE49-F238E27FC236}">
                <a16:creationId xmlns:a16="http://schemas.microsoft.com/office/drawing/2014/main" id="{B9718C97-C2BF-B545-A1B4-4153563A9702}"/>
              </a:ext>
            </a:extLst>
          </p:cNvPr>
          <p:cNvPicPr>
            <a:picLocks noChangeAspect="1"/>
          </p:cNvPicPr>
          <p:nvPr/>
        </p:nvPicPr>
        <p:blipFill rotWithShape="1">
          <a:blip r:embed="rId4">
            <a:grayscl/>
          </a:blip>
          <a:srcRect t="1779" b="23336"/>
          <a:stretch/>
        </p:blipFill>
        <p:spPr>
          <a:xfrm>
            <a:off x="-3767" y="2317795"/>
            <a:ext cx="2157589" cy="2154264"/>
          </a:xfrm>
          <a:prstGeom prst="ellipse">
            <a:avLst/>
          </a:prstGeom>
        </p:spPr>
      </p:pic>
      <p:pic>
        <p:nvPicPr>
          <p:cNvPr id="10" name="Picture 9" descr="A group of people posing for a photo&#10;&#10;Description automatically generated">
            <a:extLst>
              <a:ext uri="{FF2B5EF4-FFF2-40B4-BE49-F238E27FC236}">
                <a16:creationId xmlns:a16="http://schemas.microsoft.com/office/drawing/2014/main" id="{EE43689F-3261-6149-9C10-642E1A5D58D5}"/>
              </a:ext>
            </a:extLst>
          </p:cNvPr>
          <p:cNvPicPr>
            <a:picLocks noChangeAspect="1"/>
          </p:cNvPicPr>
          <p:nvPr/>
        </p:nvPicPr>
        <p:blipFill rotWithShape="1">
          <a:blip r:embed="rId5">
            <a:grayscl/>
          </a:blip>
          <a:srcRect l="37504" t="16548" r="47209" b="63422"/>
          <a:stretch/>
        </p:blipFill>
        <p:spPr>
          <a:xfrm>
            <a:off x="-3767" y="0"/>
            <a:ext cx="2157589" cy="2120292"/>
          </a:xfrm>
          <a:prstGeom prst="ellipse">
            <a:avLst/>
          </a:prstGeom>
        </p:spPr>
      </p:pic>
      <p:sp>
        <p:nvSpPr>
          <p:cNvPr id="13" name="Rectangle 12">
            <a:extLst>
              <a:ext uri="{FF2B5EF4-FFF2-40B4-BE49-F238E27FC236}">
                <a16:creationId xmlns:a16="http://schemas.microsoft.com/office/drawing/2014/main" id="{E1C61367-C1B1-6345-9F58-B4D549E4CE65}"/>
              </a:ext>
            </a:extLst>
          </p:cNvPr>
          <p:cNvSpPr/>
          <p:nvPr/>
        </p:nvSpPr>
        <p:spPr>
          <a:xfrm>
            <a:off x="3003621" y="6358088"/>
            <a:ext cx="9188379"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e.g., Mischel &amp; Shoda, 2005; Wright &amp; Mischel, 1987;</a:t>
            </a:r>
          </a:p>
          <a:p>
            <a:pPr algn="r"/>
            <a:r>
              <a:rPr lang="en-US" dirty="0">
                <a:solidFill>
                  <a:schemeClr val="tx1"/>
                </a:solidFill>
                <a:latin typeface="Courier" pitchFamily="2" charset="0"/>
              </a:rPr>
              <a:t>Shoda, Mischel, &amp; Wright, 1993; Mischel, 1973</a:t>
            </a:r>
          </a:p>
        </p:txBody>
      </p:sp>
      <p:pic>
        <p:nvPicPr>
          <p:cNvPr id="4" name="Picture 3">
            <a:extLst>
              <a:ext uri="{FF2B5EF4-FFF2-40B4-BE49-F238E27FC236}">
                <a16:creationId xmlns:a16="http://schemas.microsoft.com/office/drawing/2014/main" id="{DC10B346-ABB3-9C46-802F-7BFCDF10A144}"/>
              </a:ext>
            </a:extLst>
          </p:cNvPr>
          <p:cNvPicPr>
            <a:picLocks noChangeAspect="1"/>
          </p:cNvPicPr>
          <p:nvPr/>
        </p:nvPicPr>
        <p:blipFill>
          <a:blip r:embed="rId6"/>
          <a:stretch>
            <a:fillRect/>
          </a:stretch>
        </p:blipFill>
        <p:spPr>
          <a:xfrm>
            <a:off x="2795798" y="1005649"/>
            <a:ext cx="6600403" cy="5075901"/>
          </a:xfrm>
          <a:prstGeom prst="rect">
            <a:avLst/>
          </a:prstGeom>
        </p:spPr>
      </p:pic>
    </p:spTree>
    <p:extLst>
      <p:ext uri="{BB962C8B-B14F-4D97-AF65-F5344CB8AC3E}">
        <p14:creationId xmlns:p14="http://schemas.microsoft.com/office/powerpoint/2010/main" val="4246205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747DA9-8352-C74A-A539-B17B33EEE269}"/>
              </a:ext>
            </a:extLst>
          </p:cNvPr>
          <p:cNvGrpSpPr>
            <a:grpSpLocks noChangeAspect="1"/>
          </p:cNvGrpSpPr>
          <p:nvPr/>
        </p:nvGrpSpPr>
        <p:grpSpPr>
          <a:xfrm>
            <a:off x="2454934" y="1677601"/>
            <a:ext cx="9737066" cy="3886289"/>
            <a:chOff x="2160410" y="1724097"/>
            <a:chExt cx="6770914" cy="2702429"/>
          </a:xfrm>
        </p:grpSpPr>
        <p:pic>
          <p:nvPicPr>
            <p:cNvPr id="5" name="Picture 4" descr="A picture containing text&#10;&#10;Description automatically generated">
              <a:extLst>
                <a:ext uri="{FF2B5EF4-FFF2-40B4-BE49-F238E27FC236}">
                  <a16:creationId xmlns:a16="http://schemas.microsoft.com/office/drawing/2014/main" id="{DBF9B42B-4FFA-1B4C-8624-462C182D63EA}"/>
                </a:ext>
              </a:extLst>
            </p:cNvPr>
            <p:cNvPicPr>
              <a:picLocks noChangeAspect="1"/>
            </p:cNvPicPr>
            <p:nvPr/>
          </p:nvPicPr>
          <p:blipFill rotWithShape="1">
            <a:blip r:embed="rId3"/>
            <a:srcRect t="15715" b="10412"/>
            <a:stretch/>
          </p:blipFill>
          <p:spPr>
            <a:xfrm>
              <a:off x="2160410" y="1724097"/>
              <a:ext cx="6770914" cy="2702429"/>
            </a:xfrm>
            <a:prstGeom prst="rect">
              <a:avLst/>
            </a:prstGeom>
          </p:spPr>
        </p:pic>
        <p:sp>
          <p:nvSpPr>
            <p:cNvPr id="6" name="Rectangle 5">
              <a:extLst>
                <a:ext uri="{FF2B5EF4-FFF2-40B4-BE49-F238E27FC236}">
                  <a16:creationId xmlns:a16="http://schemas.microsoft.com/office/drawing/2014/main" id="{61BC9655-4E44-4E43-B1B3-B9F497A2EA04}"/>
                </a:ext>
              </a:extLst>
            </p:cNvPr>
            <p:cNvSpPr/>
            <p:nvPr/>
          </p:nvSpPr>
          <p:spPr>
            <a:xfrm>
              <a:off x="7224458"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592CA1-C84B-734E-A896-7507CAC15695}"/>
                </a:ext>
              </a:extLst>
            </p:cNvPr>
            <p:cNvSpPr/>
            <p:nvPr/>
          </p:nvSpPr>
          <p:spPr>
            <a:xfrm>
              <a:off x="4531891"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432B88-9235-7B4C-B7B8-1BF3476513B6}"/>
                </a:ext>
              </a:extLst>
            </p:cNvPr>
            <p:cNvSpPr/>
            <p:nvPr/>
          </p:nvSpPr>
          <p:spPr>
            <a:xfrm>
              <a:off x="7224457" y="4250912"/>
              <a:ext cx="321087" cy="175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05E3BCD3-D89C-1C48-8291-74A5543A8AF2}"/>
              </a:ext>
            </a:extLst>
          </p:cNvPr>
          <p:cNvPicPr>
            <a:picLocks noChangeAspect="1"/>
          </p:cNvPicPr>
          <p:nvPr/>
        </p:nvPicPr>
        <p:blipFill rotWithShape="1">
          <a:blip r:embed="rId4">
            <a:grayscl/>
          </a:blip>
          <a:srcRect l="5136" r="19863"/>
          <a:stretch/>
        </p:blipFill>
        <p:spPr>
          <a:xfrm>
            <a:off x="0" y="4669562"/>
            <a:ext cx="2154264" cy="2154264"/>
          </a:xfrm>
          <a:prstGeom prst="ellipse">
            <a:avLst/>
          </a:prstGeom>
        </p:spPr>
      </p:pic>
      <p:pic>
        <p:nvPicPr>
          <p:cNvPr id="3" name="Picture 2" descr="A picture containing outdoor, person, tree, person&#10;&#10;Description automatically generated">
            <a:extLst>
              <a:ext uri="{FF2B5EF4-FFF2-40B4-BE49-F238E27FC236}">
                <a16:creationId xmlns:a16="http://schemas.microsoft.com/office/drawing/2014/main" id="{B9718C97-C2BF-B545-A1B4-4153563A9702}"/>
              </a:ext>
            </a:extLst>
          </p:cNvPr>
          <p:cNvPicPr>
            <a:picLocks noChangeAspect="1"/>
          </p:cNvPicPr>
          <p:nvPr/>
        </p:nvPicPr>
        <p:blipFill rotWithShape="1">
          <a:blip r:embed="rId5">
            <a:grayscl/>
          </a:blip>
          <a:srcRect t="1779" b="23336"/>
          <a:stretch/>
        </p:blipFill>
        <p:spPr>
          <a:xfrm>
            <a:off x="-3767" y="2317795"/>
            <a:ext cx="2157589" cy="2154264"/>
          </a:xfrm>
          <a:prstGeom prst="ellipse">
            <a:avLst/>
          </a:prstGeom>
        </p:spPr>
      </p:pic>
      <p:pic>
        <p:nvPicPr>
          <p:cNvPr id="10" name="Picture 9" descr="A group of people posing for a photo&#10;&#10;Description automatically generated">
            <a:extLst>
              <a:ext uri="{FF2B5EF4-FFF2-40B4-BE49-F238E27FC236}">
                <a16:creationId xmlns:a16="http://schemas.microsoft.com/office/drawing/2014/main" id="{EE43689F-3261-6149-9C10-642E1A5D58D5}"/>
              </a:ext>
            </a:extLst>
          </p:cNvPr>
          <p:cNvPicPr>
            <a:picLocks noChangeAspect="1"/>
          </p:cNvPicPr>
          <p:nvPr/>
        </p:nvPicPr>
        <p:blipFill rotWithShape="1">
          <a:blip r:embed="rId6">
            <a:grayscl/>
          </a:blip>
          <a:srcRect l="37504" t="16548" r="47209" b="63422"/>
          <a:stretch/>
        </p:blipFill>
        <p:spPr>
          <a:xfrm>
            <a:off x="-3767" y="0"/>
            <a:ext cx="2157589" cy="2120292"/>
          </a:xfrm>
          <a:prstGeom prst="ellipse">
            <a:avLst/>
          </a:prstGeom>
        </p:spPr>
      </p:pic>
      <p:sp>
        <p:nvSpPr>
          <p:cNvPr id="13" name="Rectangle 12">
            <a:extLst>
              <a:ext uri="{FF2B5EF4-FFF2-40B4-BE49-F238E27FC236}">
                <a16:creationId xmlns:a16="http://schemas.microsoft.com/office/drawing/2014/main" id="{E1C61367-C1B1-6345-9F58-B4D549E4CE65}"/>
              </a:ext>
            </a:extLst>
          </p:cNvPr>
          <p:cNvSpPr/>
          <p:nvPr/>
        </p:nvSpPr>
        <p:spPr>
          <a:xfrm>
            <a:off x="3003621" y="6358088"/>
            <a:ext cx="9188379"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e.g., Mischel &amp; Shoda, 2005; Wright &amp; Mischel, 1987;</a:t>
            </a:r>
          </a:p>
          <a:p>
            <a:pPr algn="r"/>
            <a:r>
              <a:rPr lang="en-US" dirty="0">
                <a:solidFill>
                  <a:schemeClr val="tx1"/>
                </a:solidFill>
                <a:latin typeface="Courier" pitchFamily="2" charset="0"/>
              </a:rPr>
              <a:t>Shoda, Mischel, &amp; Wright, 1993; Mischel, 1973</a:t>
            </a:r>
          </a:p>
        </p:txBody>
      </p:sp>
      <p:sp>
        <p:nvSpPr>
          <p:cNvPr id="2" name="Rectangle 1">
            <a:extLst>
              <a:ext uri="{FF2B5EF4-FFF2-40B4-BE49-F238E27FC236}">
                <a16:creationId xmlns:a16="http://schemas.microsoft.com/office/drawing/2014/main" id="{754EC0CB-CA18-1B40-988B-E50C5794D05E}"/>
              </a:ext>
            </a:extLst>
          </p:cNvPr>
          <p:cNvSpPr/>
          <p:nvPr/>
        </p:nvSpPr>
        <p:spPr>
          <a:xfrm>
            <a:off x="2607276" y="-30604"/>
            <a:ext cx="7195693" cy="537624"/>
          </a:xfrm>
          <a:prstGeom prst="rect">
            <a:avLst/>
          </a:prstGeom>
          <a:solidFill>
            <a:srgbClr val="FFFF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A Cognitive Affective Processing System (CAPS)</a:t>
            </a:r>
          </a:p>
        </p:txBody>
      </p:sp>
      <p:sp>
        <p:nvSpPr>
          <p:cNvPr id="14" name="Oval 13">
            <a:extLst>
              <a:ext uri="{FF2B5EF4-FFF2-40B4-BE49-F238E27FC236}">
                <a16:creationId xmlns:a16="http://schemas.microsoft.com/office/drawing/2014/main" id="{4E2EDF1A-C340-1940-AE99-FE46D1FD72EB}"/>
              </a:ext>
            </a:extLst>
          </p:cNvPr>
          <p:cNvSpPr/>
          <p:nvPr/>
        </p:nvSpPr>
        <p:spPr>
          <a:xfrm>
            <a:off x="6201492" y="1748921"/>
            <a:ext cx="3766782" cy="3743648"/>
          </a:xfrm>
          <a:prstGeom prst="ellipse">
            <a:avLst/>
          </a:prstGeom>
          <a:solidFill>
            <a:srgbClr val="FFFF0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5AD9073-204B-984A-804B-724477C62FDE}"/>
              </a:ext>
            </a:extLst>
          </p:cNvPr>
          <p:cNvSpPr/>
          <p:nvPr/>
        </p:nvSpPr>
        <p:spPr>
          <a:xfrm>
            <a:off x="2607276" y="1693968"/>
            <a:ext cx="2310714" cy="3743648"/>
          </a:xfrm>
          <a:prstGeom prst="rect">
            <a:avLst/>
          </a:prstGeom>
          <a:solidFill>
            <a:srgbClr val="FFFF0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2824D6-8CA2-8F47-9AEC-6D96DA994513}"/>
              </a:ext>
            </a:extLst>
          </p:cNvPr>
          <p:cNvSpPr/>
          <p:nvPr/>
        </p:nvSpPr>
        <p:spPr>
          <a:xfrm>
            <a:off x="11251775" y="1738091"/>
            <a:ext cx="752785" cy="3743648"/>
          </a:xfrm>
          <a:prstGeom prst="rect">
            <a:avLst/>
          </a:prstGeom>
          <a:solidFill>
            <a:srgbClr val="FFFF0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07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AAA642-64E5-5B45-BF55-A126ED634B7E}"/>
              </a:ext>
            </a:extLst>
          </p:cNvPr>
          <p:cNvSpPr/>
          <p:nvPr/>
        </p:nvSpPr>
        <p:spPr>
          <a:xfrm>
            <a:off x="3894268" y="172116"/>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5" name="Rectangle 4">
            <a:extLst>
              <a:ext uri="{FF2B5EF4-FFF2-40B4-BE49-F238E27FC236}">
                <a16:creationId xmlns:a16="http://schemas.microsoft.com/office/drawing/2014/main" id="{F89067DF-58D6-474A-A327-23179623B643}"/>
              </a:ext>
            </a:extLst>
          </p:cNvPr>
          <p:cNvSpPr/>
          <p:nvPr/>
        </p:nvSpPr>
        <p:spPr>
          <a:xfrm>
            <a:off x="1786532" y="1699065"/>
            <a:ext cx="1598221" cy="641267"/>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6" name="Rectangle 5">
            <a:extLst>
              <a:ext uri="{FF2B5EF4-FFF2-40B4-BE49-F238E27FC236}">
                <a16:creationId xmlns:a16="http://schemas.microsoft.com/office/drawing/2014/main" id="{B395AD6F-D11B-2141-93F0-C78C7015A671}"/>
              </a:ext>
            </a:extLst>
          </p:cNvPr>
          <p:cNvSpPr/>
          <p:nvPr/>
        </p:nvSpPr>
        <p:spPr>
          <a:xfrm>
            <a:off x="3535486" y="1699066"/>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7" name="Rectangle 6">
            <a:extLst>
              <a:ext uri="{FF2B5EF4-FFF2-40B4-BE49-F238E27FC236}">
                <a16:creationId xmlns:a16="http://schemas.microsoft.com/office/drawing/2014/main" id="{8FE49CF1-D348-FC4C-83AE-F4A5BE90251F}"/>
              </a:ext>
            </a:extLst>
          </p:cNvPr>
          <p:cNvSpPr/>
          <p:nvPr/>
        </p:nvSpPr>
        <p:spPr>
          <a:xfrm>
            <a:off x="5284440" y="1699065"/>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8" name="Rectangle 7">
            <a:extLst>
              <a:ext uri="{FF2B5EF4-FFF2-40B4-BE49-F238E27FC236}">
                <a16:creationId xmlns:a16="http://schemas.microsoft.com/office/drawing/2014/main" id="{C75C7DCB-5065-4041-A618-642992A96154}"/>
              </a:ext>
            </a:extLst>
          </p:cNvPr>
          <p:cNvSpPr/>
          <p:nvPr/>
        </p:nvSpPr>
        <p:spPr>
          <a:xfrm>
            <a:off x="7033394" y="1699066"/>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9" name="Rectangle 8">
            <a:extLst>
              <a:ext uri="{FF2B5EF4-FFF2-40B4-BE49-F238E27FC236}">
                <a16:creationId xmlns:a16="http://schemas.microsoft.com/office/drawing/2014/main" id="{5D08A521-D727-9C49-93BD-75CEB451A855}"/>
              </a:ext>
            </a:extLst>
          </p:cNvPr>
          <p:cNvSpPr/>
          <p:nvPr/>
        </p:nvSpPr>
        <p:spPr>
          <a:xfrm>
            <a:off x="8782348" y="1699067"/>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sp>
        <p:nvSpPr>
          <p:cNvPr id="10" name="Rectangle 9">
            <a:extLst>
              <a:ext uri="{FF2B5EF4-FFF2-40B4-BE49-F238E27FC236}">
                <a16:creationId xmlns:a16="http://schemas.microsoft.com/office/drawing/2014/main" id="{9E825158-E4B1-E442-BFFB-C3310EF69D89}"/>
              </a:ext>
            </a:extLst>
          </p:cNvPr>
          <p:cNvSpPr/>
          <p:nvPr/>
        </p:nvSpPr>
        <p:spPr>
          <a:xfrm>
            <a:off x="1800214"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Move in with Partner (+)</a:t>
            </a:r>
          </a:p>
          <a:p>
            <a:pPr algn="ctr"/>
            <a:r>
              <a:rPr lang="en-US" sz="1000" b="1" dirty="0">
                <a:solidFill>
                  <a:schemeClr val="tx1"/>
                </a:solidFill>
              </a:rPr>
              <a:t>(Specht et al., 2011)</a:t>
            </a:r>
          </a:p>
        </p:txBody>
      </p:sp>
      <p:sp>
        <p:nvSpPr>
          <p:cNvPr id="11" name="Rectangle 10">
            <a:extLst>
              <a:ext uri="{FF2B5EF4-FFF2-40B4-BE49-F238E27FC236}">
                <a16:creationId xmlns:a16="http://schemas.microsoft.com/office/drawing/2014/main" id="{BE361EBD-DBC2-C842-BA12-D932179717D7}"/>
              </a:ext>
            </a:extLst>
          </p:cNvPr>
          <p:cNvSpPr/>
          <p:nvPr/>
        </p:nvSpPr>
        <p:spPr>
          <a:xfrm>
            <a:off x="1786532"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Romantic Relationships (+)</a:t>
            </a:r>
          </a:p>
          <a:p>
            <a:pPr algn="ctr"/>
            <a:r>
              <a:rPr lang="en-US" sz="1000" b="1" dirty="0">
                <a:solidFill>
                  <a:schemeClr val="tx1"/>
                </a:solidFill>
              </a:rPr>
              <a:t>(Wagner et al., 2015)</a:t>
            </a:r>
          </a:p>
        </p:txBody>
      </p:sp>
      <p:sp>
        <p:nvSpPr>
          <p:cNvPr id="12" name="Rectangle 11">
            <a:extLst>
              <a:ext uri="{FF2B5EF4-FFF2-40B4-BE49-F238E27FC236}">
                <a16:creationId xmlns:a16="http://schemas.microsoft.com/office/drawing/2014/main" id="{74736786-E8A5-6646-BE8F-E6D14575C11D}"/>
              </a:ext>
            </a:extLst>
          </p:cNvPr>
          <p:cNvSpPr/>
          <p:nvPr/>
        </p:nvSpPr>
        <p:spPr>
          <a:xfrm>
            <a:off x="1786532"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Have Children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13" name="Rectangle 12">
            <a:extLst>
              <a:ext uri="{FF2B5EF4-FFF2-40B4-BE49-F238E27FC236}">
                <a16:creationId xmlns:a16="http://schemas.microsoft.com/office/drawing/2014/main" id="{B5A6C01B-424B-1944-8999-981FE196AF4B}"/>
              </a:ext>
            </a:extLst>
          </p:cNvPr>
          <p:cNvSpPr/>
          <p:nvPr/>
        </p:nvSpPr>
        <p:spPr>
          <a:xfrm>
            <a:off x="3549168"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Become Unemployed (+)</a:t>
            </a:r>
          </a:p>
          <a:p>
            <a:pPr algn="ctr"/>
            <a:r>
              <a:rPr lang="en-US" sz="1000" b="1" dirty="0">
                <a:solidFill>
                  <a:schemeClr val="tx1"/>
                </a:solidFill>
              </a:rPr>
              <a:t>(Specht et al., 2011)</a:t>
            </a:r>
          </a:p>
        </p:txBody>
      </p:sp>
      <p:sp>
        <p:nvSpPr>
          <p:cNvPr id="14" name="Rectangle 13">
            <a:extLst>
              <a:ext uri="{FF2B5EF4-FFF2-40B4-BE49-F238E27FC236}">
                <a16:creationId xmlns:a16="http://schemas.microsoft.com/office/drawing/2014/main" id="{38369032-8280-A547-9E64-42DB5BB7EC62}"/>
              </a:ext>
            </a:extLst>
          </p:cNvPr>
          <p:cNvSpPr/>
          <p:nvPr/>
        </p:nvSpPr>
        <p:spPr>
          <a:xfrm>
            <a:off x="3535486"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Do Military Service (-)</a:t>
            </a:r>
          </a:p>
          <a:p>
            <a:pPr algn="ctr"/>
            <a:r>
              <a:rPr lang="en-US" sz="1000" b="1" dirty="0">
                <a:solidFill>
                  <a:schemeClr val="tx1"/>
                </a:solidFill>
              </a:rPr>
              <a:t>Jackson et al., 2012)</a:t>
            </a:r>
          </a:p>
        </p:txBody>
      </p:sp>
      <p:sp>
        <p:nvSpPr>
          <p:cNvPr id="15" name="Rectangle 14">
            <a:extLst>
              <a:ext uri="{FF2B5EF4-FFF2-40B4-BE49-F238E27FC236}">
                <a16:creationId xmlns:a16="http://schemas.microsoft.com/office/drawing/2014/main" id="{6512738C-68BF-6249-95AF-D2016B5F82CA}"/>
              </a:ext>
            </a:extLst>
          </p:cNvPr>
          <p:cNvSpPr/>
          <p:nvPr/>
        </p:nvSpPr>
        <p:spPr>
          <a:xfrm>
            <a:off x="3535486"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Separate from Partner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16" name="Rectangle 15">
            <a:extLst>
              <a:ext uri="{FF2B5EF4-FFF2-40B4-BE49-F238E27FC236}">
                <a16:creationId xmlns:a16="http://schemas.microsoft.com/office/drawing/2014/main" id="{3956F174-FCF1-4340-B66B-CC37F7CAD1AE}"/>
              </a:ext>
            </a:extLst>
          </p:cNvPr>
          <p:cNvSpPr/>
          <p:nvPr/>
        </p:nvSpPr>
        <p:spPr>
          <a:xfrm>
            <a:off x="5298122"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Mortality (-)</a:t>
            </a:r>
          </a:p>
          <a:p>
            <a:pPr algn="ctr"/>
            <a:r>
              <a:rPr lang="en-US" sz="1000" b="1" dirty="0">
                <a:solidFill>
                  <a:schemeClr val="tx1"/>
                </a:solidFill>
              </a:rPr>
              <a:t>(Specht et al., 2011)</a:t>
            </a:r>
          </a:p>
        </p:txBody>
      </p:sp>
      <p:sp>
        <p:nvSpPr>
          <p:cNvPr id="17" name="Rectangle 16">
            <a:extLst>
              <a:ext uri="{FF2B5EF4-FFF2-40B4-BE49-F238E27FC236}">
                <a16:creationId xmlns:a16="http://schemas.microsoft.com/office/drawing/2014/main" id="{34CA5D8A-3F26-2B4F-AEE1-2C72E7942F46}"/>
              </a:ext>
            </a:extLst>
          </p:cNvPr>
          <p:cNvSpPr/>
          <p:nvPr/>
        </p:nvSpPr>
        <p:spPr>
          <a:xfrm>
            <a:off x="5284440"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Work Experiences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18" name="Rectangle 17">
            <a:extLst>
              <a:ext uri="{FF2B5EF4-FFF2-40B4-BE49-F238E27FC236}">
                <a16:creationId xmlns:a16="http://schemas.microsoft.com/office/drawing/2014/main" id="{D5184439-5EC5-D344-9D60-DB96944D40C7}"/>
              </a:ext>
            </a:extLst>
          </p:cNvPr>
          <p:cNvSpPr/>
          <p:nvPr/>
        </p:nvSpPr>
        <p:spPr>
          <a:xfrm>
            <a:off x="5284440"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Health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19" name="Rectangle 18">
            <a:extLst>
              <a:ext uri="{FF2B5EF4-FFF2-40B4-BE49-F238E27FC236}">
                <a16:creationId xmlns:a16="http://schemas.microsoft.com/office/drawing/2014/main" id="{4BB75F06-1C1F-1748-A1C5-A28B6F1719BF}"/>
              </a:ext>
            </a:extLst>
          </p:cNvPr>
          <p:cNvSpPr/>
          <p:nvPr/>
        </p:nvSpPr>
        <p:spPr>
          <a:xfrm>
            <a:off x="7047076"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Mortality (+)</a:t>
            </a:r>
          </a:p>
          <a:p>
            <a:pPr algn="ctr"/>
            <a:r>
              <a:rPr lang="en-US" sz="1000" b="1" dirty="0">
                <a:solidFill>
                  <a:schemeClr val="tx1"/>
                </a:solidFill>
              </a:rPr>
              <a:t>(Specht et al., 2011)</a:t>
            </a:r>
          </a:p>
        </p:txBody>
      </p:sp>
      <p:sp>
        <p:nvSpPr>
          <p:cNvPr id="20" name="Rectangle 19">
            <a:extLst>
              <a:ext uri="{FF2B5EF4-FFF2-40B4-BE49-F238E27FC236}">
                <a16:creationId xmlns:a16="http://schemas.microsoft.com/office/drawing/2014/main" id="{2A7E3DD5-CF2A-8344-8F60-9258AC7A518F}"/>
              </a:ext>
            </a:extLst>
          </p:cNvPr>
          <p:cNvSpPr/>
          <p:nvPr/>
        </p:nvSpPr>
        <p:spPr>
          <a:xfrm>
            <a:off x="7033394"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Leave Parents’ Home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21" name="Rectangle 20">
            <a:extLst>
              <a:ext uri="{FF2B5EF4-FFF2-40B4-BE49-F238E27FC236}">
                <a16:creationId xmlns:a16="http://schemas.microsoft.com/office/drawing/2014/main" id="{B9626F4D-FA71-9445-B2DB-882DB7BDE8C6}"/>
              </a:ext>
            </a:extLst>
          </p:cNvPr>
          <p:cNvSpPr/>
          <p:nvPr/>
        </p:nvSpPr>
        <p:spPr>
          <a:xfrm>
            <a:off x="7033394"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Health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22" name="Rectangle 21">
            <a:extLst>
              <a:ext uri="{FF2B5EF4-FFF2-40B4-BE49-F238E27FC236}">
                <a16:creationId xmlns:a16="http://schemas.microsoft.com/office/drawing/2014/main" id="{8C0247F9-8989-E842-A11B-14EA7245D0CA}"/>
              </a:ext>
            </a:extLst>
          </p:cNvPr>
          <p:cNvSpPr/>
          <p:nvPr/>
        </p:nvSpPr>
        <p:spPr>
          <a:xfrm>
            <a:off x="8796030"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First Job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23" name="Rectangle 22">
            <a:extLst>
              <a:ext uri="{FF2B5EF4-FFF2-40B4-BE49-F238E27FC236}">
                <a16:creationId xmlns:a16="http://schemas.microsoft.com/office/drawing/2014/main" id="{D7A4AD7E-9E53-D748-9EEE-02BF6A3CB7C6}"/>
              </a:ext>
            </a:extLst>
          </p:cNvPr>
          <p:cNvSpPr/>
          <p:nvPr/>
        </p:nvSpPr>
        <p:spPr>
          <a:xfrm>
            <a:off x="8782348"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Retirement (+)</a:t>
            </a:r>
          </a:p>
          <a:p>
            <a:pPr algn="ctr"/>
            <a:r>
              <a:rPr lang="en-US" sz="1000" b="1" dirty="0">
                <a:solidFill>
                  <a:schemeClr val="tx1"/>
                </a:solidFill>
              </a:rPr>
              <a:t>(Specht et al., 2011)</a:t>
            </a:r>
          </a:p>
        </p:txBody>
      </p:sp>
      <p:sp>
        <p:nvSpPr>
          <p:cNvPr id="24" name="Rectangle 23">
            <a:extLst>
              <a:ext uri="{FF2B5EF4-FFF2-40B4-BE49-F238E27FC236}">
                <a16:creationId xmlns:a16="http://schemas.microsoft.com/office/drawing/2014/main" id="{68F1D100-BA86-B04F-9E8B-D90768A2A0B8}"/>
              </a:ext>
            </a:extLst>
          </p:cNvPr>
          <p:cNvSpPr/>
          <p:nvPr/>
        </p:nvSpPr>
        <p:spPr>
          <a:xfrm>
            <a:off x="8782348"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End Relationship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25" name="Down Arrow 24">
            <a:extLst>
              <a:ext uri="{FF2B5EF4-FFF2-40B4-BE49-F238E27FC236}">
                <a16:creationId xmlns:a16="http://schemas.microsoft.com/office/drawing/2014/main" id="{C1A3BFEE-C3F6-D541-AF38-51D1CC97C3C1}"/>
              </a:ext>
            </a:extLst>
          </p:cNvPr>
          <p:cNvSpPr/>
          <p:nvPr/>
        </p:nvSpPr>
        <p:spPr>
          <a:xfrm>
            <a:off x="2359731"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E1CBAC98-C077-2B48-8287-1C2DCC892743}"/>
              </a:ext>
            </a:extLst>
          </p:cNvPr>
          <p:cNvSpPr/>
          <p:nvPr/>
        </p:nvSpPr>
        <p:spPr>
          <a:xfrm>
            <a:off x="4108685"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C8B3DCAE-14F6-B246-AE9F-2B181E5FD73D}"/>
              </a:ext>
            </a:extLst>
          </p:cNvPr>
          <p:cNvSpPr/>
          <p:nvPr/>
        </p:nvSpPr>
        <p:spPr>
          <a:xfrm>
            <a:off x="5857639"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BD871F5B-54B8-364D-AEEC-F3C543BFAD44}"/>
              </a:ext>
            </a:extLst>
          </p:cNvPr>
          <p:cNvSpPr/>
          <p:nvPr/>
        </p:nvSpPr>
        <p:spPr>
          <a:xfrm>
            <a:off x="7606593"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58126F10-DD2F-EE40-A237-D38B252482C5}"/>
              </a:ext>
            </a:extLst>
          </p:cNvPr>
          <p:cNvSpPr/>
          <p:nvPr/>
        </p:nvSpPr>
        <p:spPr>
          <a:xfrm>
            <a:off x="9355547" y="239582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02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cxnSp>
        <p:nvCxnSpPr>
          <p:cNvPr id="6" name="Straight Connector 5">
            <a:extLst>
              <a:ext uri="{FF2B5EF4-FFF2-40B4-BE49-F238E27FC236}">
                <a16:creationId xmlns:a16="http://schemas.microsoft.com/office/drawing/2014/main" id="{3694EFED-3CF2-7FBE-4F3A-3BAE5F5C3CD9}"/>
              </a:ext>
            </a:extLst>
          </p:cNvPr>
          <p:cNvCxnSpPr/>
          <p:nvPr/>
        </p:nvCxnSpPr>
        <p:spPr>
          <a:xfrm>
            <a:off x="4059836" y="1573967"/>
            <a:ext cx="0" cy="48867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04ED9E1-5CB3-C4B6-C068-DAF76893CD35}"/>
              </a:ext>
            </a:extLst>
          </p:cNvPr>
          <p:cNvCxnSpPr/>
          <p:nvPr/>
        </p:nvCxnSpPr>
        <p:spPr>
          <a:xfrm>
            <a:off x="8119672" y="1573967"/>
            <a:ext cx="0" cy="48867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1" name="Rectangle 10">
            <a:extLst>
              <a:ext uri="{FF2B5EF4-FFF2-40B4-BE49-F238E27FC236}">
                <a16:creationId xmlns:a16="http://schemas.microsoft.com/office/drawing/2014/main" id="{92D68D97-656C-589E-4D8C-9A28C33DC27B}"/>
              </a:ext>
            </a:extLst>
          </p:cNvPr>
          <p:cNvSpPr/>
          <p:nvPr/>
        </p:nvSpPr>
        <p:spPr>
          <a:xfrm>
            <a:off x="8664320" y="1304144"/>
            <a:ext cx="3282840" cy="809469"/>
          </a:xfrm>
          <a:prstGeom prst="rect">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Workshop</a:t>
            </a:r>
          </a:p>
        </p:txBody>
      </p:sp>
      <p:sp>
        <p:nvSpPr>
          <p:cNvPr id="12" name="Rectangle 11">
            <a:extLst>
              <a:ext uri="{FF2B5EF4-FFF2-40B4-BE49-F238E27FC236}">
                <a16:creationId xmlns:a16="http://schemas.microsoft.com/office/drawing/2014/main" id="{17AF42C5-739D-8CDC-BD5C-27CC471A7DCD}"/>
              </a:ext>
            </a:extLst>
          </p:cNvPr>
          <p:cNvSpPr/>
          <p:nvPr/>
        </p:nvSpPr>
        <p:spPr>
          <a:xfrm>
            <a:off x="4405863" y="1304144"/>
            <a:ext cx="3282840" cy="809469"/>
          </a:xfrm>
          <a:prstGeom prst="rect">
            <a:avLst/>
          </a:prstGeom>
          <a:solidFill>
            <a:srgbClr val="0432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Seminar</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1" name="Rectangle 20">
            <a:extLst>
              <a:ext uri="{FF2B5EF4-FFF2-40B4-BE49-F238E27FC236}">
                <a16:creationId xmlns:a16="http://schemas.microsoft.com/office/drawing/2014/main" id="{4E8D613D-20A0-A74C-A4E0-E3CBC34C4557}"/>
              </a:ext>
            </a:extLst>
          </p:cNvPr>
          <p:cNvSpPr/>
          <p:nvPr/>
        </p:nvSpPr>
        <p:spPr>
          <a:xfrm>
            <a:off x="8969115" y="2762121"/>
            <a:ext cx="2758191" cy="284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Methods from the Talk</a:t>
            </a:r>
          </a:p>
        </p:txBody>
      </p:sp>
      <p:sp>
        <p:nvSpPr>
          <p:cNvPr id="25" name="Rectangle 24">
            <a:extLst>
              <a:ext uri="{FF2B5EF4-FFF2-40B4-BE49-F238E27FC236}">
                <a16:creationId xmlns:a16="http://schemas.microsoft.com/office/drawing/2014/main" id="{AF30E3BA-392D-ADD0-7F3C-47BF354E7B1B}"/>
              </a:ext>
            </a:extLst>
          </p:cNvPr>
          <p:cNvSpPr/>
          <p:nvPr/>
        </p:nvSpPr>
        <p:spPr>
          <a:xfrm>
            <a:off x="8827334" y="2109866"/>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Applying (some) Dynamic Models to Real Data</a:t>
            </a:r>
          </a:p>
        </p:txBody>
      </p:sp>
      <p:sp>
        <p:nvSpPr>
          <p:cNvPr id="26" name="Rectangle 25">
            <a:extLst>
              <a:ext uri="{FF2B5EF4-FFF2-40B4-BE49-F238E27FC236}">
                <a16:creationId xmlns:a16="http://schemas.microsoft.com/office/drawing/2014/main" id="{B028184D-6E2B-828C-D4DA-04F809EF783A}"/>
              </a:ext>
            </a:extLst>
          </p:cNvPr>
          <p:cNvSpPr/>
          <p:nvPr/>
        </p:nvSpPr>
        <p:spPr>
          <a:xfrm>
            <a:off x="4526409" y="211894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Assessment and Its Link to Dynamics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31" name="Rectangle 30">
            <a:extLst>
              <a:ext uri="{FF2B5EF4-FFF2-40B4-BE49-F238E27FC236}">
                <a16:creationId xmlns:a16="http://schemas.microsoft.com/office/drawing/2014/main" id="{13D49920-4379-A9A3-C646-049AEBD807E9}"/>
              </a:ext>
            </a:extLst>
          </p:cNvPr>
          <p:cNvSpPr/>
          <p:nvPr/>
        </p:nvSpPr>
        <p:spPr>
          <a:xfrm>
            <a:off x="4448333" y="3106711"/>
            <a:ext cx="3282840" cy="84694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Deconstructing Definitions</a:t>
            </a:r>
          </a:p>
        </p:txBody>
      </p:sp>
      <p:sp>
        <p:nvSpPr>
          <p:cNvPr id="32" name="Rectangle 31">
            <a:extLst>
              <a:ext uri="{FF2B5EF4-FFF2-40B4-BE49-F238E27FC236}">
                <a16:creationId xmlns:a16="http://schemas.microsoft.com/office/drawing/2014/main" id="{439FA672-82F1-3ECB-7685-89ACB93B5091}"/>
              </a:ext>
            </a:extLst>
          </p:cNvPr>
          <p:cNvSpPr/>
          <p:nvPr/>
        </p:nvSpPr>
        <p:spPr>
          <a:xfrm>
            <a:off x="4448333" y="4053508"/>
            <a:ext cx="3282840" cy="84694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Small Group Work</a:t>
            </a:r>
          </a:p>
        </p:txBody>
      </p:sp>
      <p:sp>
        <p:nvSpPr>
          <p:cNvPr id="33" name="Rectangle 32">
            <a:extLst>
              <a:ext uri="{FF2B5EF4-FFF2-40B4-BE49-F238E27FC236}">
                <a16:creationId xmlns:a16="http://schemas.microsoft.com/office/drawing/2014/main" id="{57D465C1-3DBE-F14E-15E3-93F743A9CD04}"/>
              </a:ext>
            </a:extLst>
          </p:cNvPr>
          <p:cNvSpPr/>
          <p:nvPr/>
        </p:nvSpPr>
        <p:spPr>
          <a:xfrm>
            <a:off x="4448333" y="5000305"/>
            <a:ext cx="3282840" cy="846944"/>
          </a:xfrm>
          <a:prstGeom prst="rect">
            <a:avLst/>
          </a:prstGeom>
          <a:noFill/>
          <a:ln w="28575">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Presentation and Integration</a:t>
            </a:r>
          </a:p>
        </p:txBody>
      </p:sp>
      <p:sp>
        <p:nvSpPr>
          <p:cNvPr id="34" name="Rectangle 33">
            <a:extLst>
              <a:ext uri="{FF2B5EF4-FFF2-40B4-BE49-F238E27FC236}">
                <a16:creationId xmlns:a16="http://schemas.microsoft.com/office/drawing/2014/main" id="{C024C961-3926-D9A0-6CB1-806051F79A0F}"/>
              </a:ext>
            </a:extLst>
          </p:cNvPr>
          <p:cNvSpPr/>
          <p:nvPr/>
        </p:nvSpPr>
        <p:spPr>
          <a:xfrm>
            <a:off x="8664320" y="3106711"/>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(Basic) Time Series </a:t>
            </a:r>
          </a:p>
        </p:txBody>
      </p:sp>
      <p:sp>
        <p:nvSpPr>
          <p:cNvPr id="35" name="Rectangle 34">
            <a:extLst>
              <a:ext uri="{FF2B5EF4-FFF2-40B4-BE49-F238E27FC236}">
                <a16:creationId xmlns:a16="http://schemas.microsoft.com/office/drawing/2014/main" id="{FC179087-9A43-98EB-1E76-0B155C5F244B}"/>
              </a:ext>
            </a:extLst>
          </p:cNvPr>
          <p:cNvSpPr/>
          <p:nvPr/>
        </p:nvSpPr>
        <p:spPr>
          <a:xfrm>
            <a:off x="8671188" y="3706330"/>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 Dynamics Metrics</a:t>
            </a:r>
          </a:p>
        </p:txBody>
      </p:sp>
      <p:sp>
        <p:nvSpPr>
          <p:cNvPr id="36" name="Rectangle 35">
            <a:extLst>
              <a:ext uri="{FF2B5EF4-FFF2-40B4-BE49-F238E27FC236}">
                <a16:creationId xmlns:a16="http://schemas.microsoft.com/office/drawing/2014/main" id="{E87B39EC-F9E5-02B3-B9FD-5B6F86EE1DFE}"/>
              </a:ext>
            </a:extLst>
          </p:cNvPr>
          <p:cNvSpPr/>
          <p:nvPr/>
        </p:nvSpPr>
        <p:spPr>
          <a:xfrm>
            <a:off x="8664320" y="4305949"/>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Multilevel “Process” Models</a:t>
            </a:r>
          </a:p>
        </p:txBody>
      </p:sp>
      <p:sp>
        <p:nvSpPr>
          <p:cNvPr id="37" name="Rectangle 36">
            <a:extLst>
              <a:ext uri="{FF2B5EF4-FFF2-40B4-BE49-F238E27FC236}">
                <a16:creationId xmlns:a16="http://schemas.microsoft.com/office/drawing/2014/main" id="{6F7EEDF2-1DA2-76CA-473A-A38685075503}"/>
              </a:ext>
            </a:extLst>
          </p:cNvPr>
          <p:cNvSpPr/>
          <p:nvPr/>
        </p:nvSpPr>
        <p:spPr>
          <a:xfrm>
            <a:off x="8671188" y="4905568"/>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(Applied) Machine Learning</a:t>
            </a:r>
          </a:p>
        </p:txBody>
      </p:sp>
      <p:sp>
        <p:nvSpPr>
          <p:cNvPr id="38" name="Rectangle 37">
            <a:extLst>
              <a:ext uri="{FF2B5EF4-FFF2-40B4-BE49-F238E27FC236}">
                <a16:creationId xmlns:a16="http://schemas.microsoft.com/office/drawing/2014/main" id="{322A6E30-0BBC-77F3-963A-EF98B152FAA4}"/>
              </a:ext>
            </a:extLst>
          </p:cNvPr>
          <p:cNvSpPr/>
          <p:nvPr/>
        </p:nvSpPr>
        <p:spPr>
          <a:xfrm>
            <a:off x="8664320" y="5505187"/>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Dynamic EGA</a:t>
            </a:r>
          </a:p>
        </p:txBody>
      </p:sp>
      <p:sp>
        <p:nvSpPr>
          <p:cNvPr id="39" name="Rectangle 38">
            <a:extLst>
              <a:ext uri="{FF2B5EF4-FFF2-40B4-BE49-F238E27FC236}">
                <a16:creationId xmlns:a16="http://schemas.microsoft.com/office/drawing/2014/main" id="{6244EE89-A2FA-E63D-9F37-2E3F3A0DABBF}"/>
              </a:ext>
            </a:extLst>
          </p:cNvPr>
          <p:cNvSpPr/>
          <p:nvPr/>
        </p:nvSpPr>
        <p:spPr>
          <a:xfrm>
            <a:off x="8671188" y="6104805"/>
            <a:ext cx="3282840" cy="5133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(Maybe) Growth Models</a:t>
            </a:r>
          </a:p>
        </p:txBody>
      </p:sp>
    </p:spTree>
    <p:extLst>
      <p:ext uri="{BB962C8B-B14F-4D97-AF65-F5344CB8AC3E}">
        <p14:creationId xmlns:p14="http://schemas.microsoft.com/office/powerpoint/2010/main" val="339062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og licking a person's hand&#10;&#10;Description automatically generated with medium confidence">
            <a:extLst>
              <a:ext uri="{FF2B5EF4-FFF2-40B4-BE49-F238E27FC236}">
                <a16:creationId xmlns:a16="http://schemas.microsoft.com/office/drawing/2014/main" id="{18FB9F4F-A0A0-3661-4508-39EAE71BD512}"/>
              </a:ext>
            </a:extLst>
          </p:cNvPr>
          <p:cNvPicPr>
            <a:picLocks noChangeAspect="1"/>
          </p:cNvPicPr>
          <p:nvPr/>
        </p:nvPicPr>
        <p:blipFill>
          <a:blip r:embed="rId2"/>
          <a:stretch>
            <a:fillRect/>
          </a:stretch>
        </p:blipFill>
        <p:spPr>
          <a:xfrm>
            <a:off x="2732403" y="0"/>
            <a:ext cx="6727193" cy="6858000"/>
          </a:xfrm>
          <a:prstGeom prst="rect">
            <a:avLst/>
          </a:prstGeom>
        </p:spPr>
      </p:pic>
    </p:spTree>
    <p:extLst>
      <p:ext uri="{BB962C8B-B14F-4D97-AF65-F5344CB8AC3E}">
        <p14:creationId xmlns:p14="http://schemas.microsoft.com/office/powerpoint/2010/main" val="346831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C29F488-3270-7B9D-4BD1-F82DC0E57068}"/>
              </a:ext>
            </a:extLst>
          </p:cNvPr>
          <p:cNvGrpSpPr>
            <a:grpSpLocks noChangeAspect="1"/>
          </p:cNvGrpSpPr>
          <p:nvPr/>
        </p:nvGrpSpPr>
        <p:grpSpPr>
          <a:xfrm>
            <a:off x="3842472" y="2441330"/>
            <a:ext cx="8078598" cy="3224356"/>
            <a:chOff x="2160410" y="1724097"/>
            <a:chExt cx="6770914" cy="2702429"/>
          </a:xfrm>
        </p:grpSpPr>
        <p:pic>
          <p:nvPicPr>
            <p:cNvPr id="43" name="Picture 42" descr="A picture containing text&#10;&#10;Description automatically generated">
              <a:extLst>
                <a:ext uri="{FF2B5EF4-FFF2-40B4-BE49-F238E27FC236}">
                  <a16:creationId xmlns:a16="http://schemas.microsoft.com/office/drawing/2014/main" id="{19059D2F-CEDF-C691-DEC5-515137BB0079}"/>
                </a:ext>
              </a:extLst>
            </p:cNvPr>
            <p:cNvPicPr>
              <a:picLocks noChangeAspect="1"/>
            </p:cNvPicPr>
            <p:nvPr/>
          </p:nvPicPr>
          <p:blipFill rotWithShape="1">
            <a:blip r:embed="rId3"/>
            <a:srcRect t="15715" b="10412"/>
            <a:stretch/>
          </p:blipFill>
          <p:spPr>
            <a:xfrm>
              <a:off x="2160410" y="1724097"/>
              <a:ext cx="6770914" cy="2702429"/>
            </a:xfrm>
            <a:prstGeom prst="rect">
              <a:avLst/>
            </a:prstGeom>
          </p:spPr>
        </p:pic>
        <p:sp>
          <p:nvSpPr>
            <p:cNvPr id="44" name="Rectangle 43">
              <a:extLst>
                <a:ext uri="{FF2B5EF4-FFF2-40B4-BE49-F238E27FC236}">
                  <a16:creationId xmlns:a16="http://schemas.microsoft.com/office/drawing/2014/main" id="{94ED208B-5F7B-5613-907B-AC47FC3B9336}"/>
                </a:ext>
              </a:extLst>
            </p:cNvPr>
            <p:cNvSpPr/>
            <p:nvPr/>
          </p:nvSpPr>
          <p:spPr>
            <a:xfrm>
              <a:off x="7224458"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58F6DB9-7077-35C0-A239-F09AABA55B9E}"/>
                </a:ext>
              </a:extLst>
            </p:cNvPr>
            <p:cNvSpPr/>
            <p:nvPr/>
          </p:nvSpPr>
          <p:spPr>
            <a:xfrm>
              <a:off x="4531891"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72EF030-7197-48CF-ABBD-0522A8DD069F}"/>
                </a:ext>
              </a:extLst>
            </p:cNvPr>
            <p:cNvSpPr/>
            <p:nvPr/>
          </p:nvSpPr>
          <p:spPr>
            <a:xfrm>
              <a:off x="7224457" y="4250912"/>
              <a:ext cx="321087" cy="175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solidFill>
            <a:srgbClr val="04814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2" name="Rectangle 1">
            <a:extLst>
              <a:ext uri="{FF2B5EF4-FFF2-40B4-BE49-F238E27FC236}">
                <a16:creationId xmlns:a16="http://schemas.microsoft.com/office/drawing/2014/main" id="{B0AF2BDE-23C5-7D45-6831-6D3397B3F94F}"/>
              </a:ext>
            </a:extLst>
          </p:cNvPr>
          <p:cNvSpPr/>
          <p:nvPr/>
        </p:nvSpPr>
        <p:spPr>
          <a:xfrm>
            <a:off x="0" y="4008904"/>
            <a:ext cx="3836020" cy="2938307"/>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FB5E740-4336-9A6A-6AD8-8B0E718424B7}"/>
              </a:ext>
            </a:extLst>
          </p:cNvPr>
          <p:cNvSpPr/>
          <p:nvPr/>
        </p:nvSpPr>
        <p:spPr>
          <a:xfrm>
            <a:off x="7005141" y="2542073"/>
            <a:ext cx="3036677" cy="3017520"/>
          </a:xfrm>
          <a:prstGeom prst="ellipse">
            <a:avLst/>
          </a:prstGeom>
          <a:solidFill>
            <a:srgbClr val="FFFF0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40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b="1" dirty="0">
                <a:solidFill>
                  <a:srgbClr val="30A561"/>
                </a:solidFill>
                <a:latin typeface="Helvetica" charset="0"/>
                <a:ea typeface="Helvetica" charset="0"/>
                <a:cs typeface="Helvetica" charset="0"/>
              </a:rPr>
              <a:t>Methods</a:t>
            </a:r>
          </a:p>
        </p:txBody>
      </p:sp>
      <p:sp>
        <p:nvSpPr>
          <p:cNvPr id="3" name="Content Placeholder 2"/>
          <p:cNvSpPr>
            <a:spLocks noGrp="1"/>
          </p:cNvSpPr>
          <p:nvPr>
            <p:ph idx="1"/>
          </p:nvPr>
        </p:nvSpPr>
        <p:spPr/>
        <p:txBody>
          <a:bodyPr>
            <a:normAutofit lnSpcReduction="10000"/>
          </a:bodyPr>
          <a:lstStyle/>
          <a:p>
            <a:pPr marL="0" indent="0">
              <a:buNone/>
            </a:pPr>
            <a:r>
              <a:rPr lang="en-US" dirty="0">
                <a:latin typeface="Helvetica" charset="0"/>
                <a:ea typeface="Helvetica" charset="0"/>
                <a:cs typeface="Helvetica" charset="0"/>
              </a:rPr>
              <a:t>2 years of ESM responses from the Personality and Interpersonal Roles Study (PAIRS)</a:t>
            </a:r>
          </a:p>
          <a:p>
            <a:pPr marL="0" indent="0">
              <a:buNone/>
            </a:pPr>
            <a:r>
              <a:rPr lang="en-US" dirty="0">
                <a:latin typeface="Helvetica" charset="0"/>
                <a:ea typeface="Helvetica" charset="0"/>
                <a:cs typeface="Helvetica" charset="0"/>
              </a:rPr>
              <a:t>N = 372 Wash U undergrads, total assessments N = 17,715 </a:t>
            </a:r>
          </a:p>
          <a:p>
            <a:pPr marL="0" indent="0">
              <a:buNone/>
            </a:pPr>
            <a:endParaRPr lang="en-US" dirty="0">
              <a:latin typeface="Helvetica" charset="0"/>
              <a:ea typeface="Helvetica" charset="0"/>
              <a:cs typeface="Helvetica" charset="0"/>
            </a:endParaRPr>
          </a:p>
          <a:p>
            <a:pPr marL="0" indent="0">
              <a:buNone/>
            </a:pPr>
            <a:r>
              <a:rPr lang="en-US" b="1" dirty="0">
                <a:solidFill>
                  <a:srgbClr val="30A561"/>
                </a:solidFill>
                <a:latin typeface="Helvetica" charset="0"/>
                <a:ea typeface="Helvetica" charset="0"/>
                <a:cs typeface="Helvetica" charset="0"/>
              </a:rPr>
              <a:t>Measures</a:t>
            </a:r>
          </a:p>
          <a:p>
            <a:pPr marL="411480" lvl="1" indent="0">
              <a:buNone/>
            </a:pPr>
            <a:r>
              <a:rPr lang="en-US" dirty="0">
                <a:latin typeface="Helvetica" charset="0"/>
                <a:ea typeface="Helvetica" charset="0"/>
                <a:cs typeface="Helvetica" charset="0"/>
              </a:rPr>
              <a:t>9 items from the Big Five Inventory (BFI)</a:t>
            </a:r>
          </a:p>
          <a:p>
            <a:pPr marL="0" indent="0">
              <a:buNone/>
            </a:pPr>
            <a:r>
              <a:rPr lang="en-US" b="1" dirty="0">
                <a:solidFill>
                  <a:srgbClr val="30A561"/>
                </a:solidFill>
                <a:latin typeface="Helvetica" charset="0"/>
                <a:ea typeface="Helvetica" charset="0"/>
                <a:cs typeface="Helvetica" charset="0"/>
              </a:rPr>
              <a:t>Procedure</a:t>
            </a:r>
          </a:p>
          <a:p>
            <a:pPr marL="411480" lvl="1" indent="0">
              <a:buNone/>
            </a:pPr>
            <a:r>
              <a:rPr lang="en-US" dirty="0">
                <a:latin typeface="Helvetica" charset="0"/>
                <a:ea typeface="Helvetica" charset="0"/>
                <a:cs typeface="Helvetica" charset="0"/>
              </a:rPr>
              <a:t>4 assessments / day for 15 days</a:t>
            </a:r>
          </a:p>
          <a:p>
            <a:pPr marL="0" indent="0">
              <a:buNone/>
            </a:pPr>
            <a:r>
              <a:rPr lang="en-US" b="1" dirty="0">
                <a:solidFill>
                  <a:srgbClr val="30A561"/>
                </a:solidFill>
                <a:latin typeface="Helvetica" charset="0"/>
                <a:ea typeface="Helvetica" charset="0"/>
                <a:cs typeface="Helvetica" charset="0"/>
              </a:rPr>
              <a:t>Modeling</a:t>
            </a:r>
          </a:p>
          <a:p>
            <a:pPr marL="411480" lvl="1" indent="0">
              <a:buNone/>
            </a:pPr>
            <a:r>
              <a:rPr lang="en-US" dirty="0">
                <a:latin typeface="Helvetica" charset="0"/>
                <a:ea typeface="Helvetica" charset="0"/>
                <a:cs typeface="Helvetica" charset="0"/>
              </a:rPr>
              <a:t>Graphical vector autoregression</a:t>
            </a:r>
          </a:p>
        </p:txBody>
      </p:sp>
      <p:sp>
        <p:nvSpPr>
          <p:cNvPr id="8" name="Rectangle 7">
            <a:extLst>
              <a:ext uri="{FF2B5EF4-FFF2-40B4-BE49-F238E27FC236}">
                <a16:creationId xmlns:a16="http://schemas.microsoft.com/office/drawing/2014/main" id="{D931599C-7F5D-2449-92E0-DF98252432F9}"/>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 2021b, </a:t>
            </a:r>
            <a:r>
              <a:rPr lang="en-US" i="1" dirty="0">
                <a:solidFill>
                  <a:schemeClr val="tx1"/>
                </a:solidFill>
              </a:rPr>
              <a:t>EJP</a:t>
            </a:r>
            <a:r>
              <a:rPr lang="en-US" dirty="0">
                <a:solidFill>
                  <a:schemeClr val="tx1"/>
                </a:solidFill>
              </a:rPr>
              <a:t>)</a:t>
            </a:r>
          </a:p>
        </p:txBody>
      </p:sp>
      <p:pic>
        <p:nvPicPr>
          <p:cNvPr id="9" name="Picture 8" descr="Icon&#10;&#10;Description automatically generated">
            <a:extLst>
              <a:ext uri="{FF2B5EF4-FFF2-40B4-BE49-F238E27FC236}">
                <a16:creationId xmlns:a16="http://schemas.microsoft.com/office/drawing/2014/main" id="{E18583AC-AD23-984A-B78C-5475CFF2ABA5}"/>
              </a:ext>
            </a:extLst>
          </p:cNvPr>
          <p:cNvPicPr>
            <a:picLocks noChangeAspect="1"/>
          </p:cNvPicPr>
          <p:nvPr/>
        </p:nvPicPr>
        <p:blipFill>
          <a:blip r:embed="rId3"/>
          <a:stretch>
            <a:fillRect/>
          </a:stretch>
        </p:blipFill>
        <p:spPr>
          <a:xfrm>
            <a:off x="10319363" y="6031048"/>
            <a:ext cx="363998" cy="405598"/>
          </a:xfrm>
          <a:prstGeom prst="rect">
            <a:avLst/>
          </a:prstGeom>
        </p:spPr>
      </p:pic>
      <p:pic>
        <p:nvPicPr>
          <p:cNvPr id="10" name="Picture 9" descr="Icon&#10;&#10;Description automatically generated">
            <a:extLst>
              <a:ext uri="{FF2B5EF4-FFF2-40B4-BE49-F238E27FC236}">
                <a16:creationId xmlns:a16="http://schemas.microsoft.com/office/drawing/2014/main" id="{DFEBE8CB-6036-9646-A8EC-E16BE42D3E7A}"/>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1" name="Picture 10" descr="Text&#10;&#10;Description automatically generated">
            <a:extLst>
              <a:ext uri="{FF2B5EF4-FFF2-40B4-BE49-F238E27FC236}">
                <a16:creationId xmlns:a16="http://schemas.microsoft.com/office/drawing/2014/main" id="{3C90B229-B597-4844-B43B-E74CB7E0B4EF}"/>
              </a:ext>
            </a:extLst>
          </p:cNvPr>
          <p:cNvPicPr>
            <a:picLocks noChangeAspect="1"/>
          </p:cNvPicPr>
          <p:nvPr/>
        </p:nvPicPr>
        <p:blipFill>
          <a:blip r:embed="rId5"/>
          <a:stretch>
            <a:fillRect/>
          </a:stretch>
        </p:blipFill>
        <p:spPr>
          <a:xfrm>
            <a:off x="9886171" y="6031048"/>
            <a:ext cx="421941" cy="421941"/>
          </a:xfrm>
          <a:prstGeom prst="rect">
            <a:avLst/>
          </a:prstGeom>
        </p:spPr>
      </p:pic>
      <p:pic>
        <p:nvPicPr>
          <p:cNvPr id="12" name="Picture 11" descr="A picture containing text, sign, businesscard&#10;&#10;Description automatically generated">
            <a:extLst>
              <a:ext uri="{FF2B5EF4-FFF2-40B4-BE49-F238E27FC236}">
                <a16:creationId xmlns:a16="http://schemas.microsoft.com/office/drawing/2014/main" id="{0080CDBE-A15F-4043-8CD0-E0F86011AC36}"/>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795DF8FC-9F6A-7647-B269-6B97DB46696E}"/>
              </a:ext>
            </a:extLst>
          </p:cNvPr>
          <p:cNvPicPr>
            <a:picLocks noChangeAspect="1"/>
          </p:cNvPicPr>
          <p:nvPr/>
        </p:nvPicPr>
        <p:blipFill>
          <a:blip r:embed="rId7"/>
          <a:stretch>
            <a:fillRect/>
          </a:stretch>
        </p:blipFill>
        <p:spPr>
          <a:xfrm>
            <a:off x="10743280" y="6022876"/>
            <a:ext cx="378665" cy="421941"/>
          </a:xfrm>
          <a:prstGeom prst="rect">
            <a:avLst/>
          </a:prstGeom>
        </p:spPr>
      </p:pic>
      <p:graphicFrame>
        <p:nvGraphicFramePr>
          <p:cNvPr id="15" name="Table 2">
            <a:extLst>
              <a:ext uri="{FF2B5EF4-FFF2-40B4-BE49-F238E27FC236}">
                <a16:creationId xmlns:a16="http://schemas.microsoft.com/office/drawing/2014/main" id="{20E8814B-4913-4D4B-A29C-1731A39226DE}"/>
              </a:ext>
            </a:extLst>
          </p:cNvPr>
          <p:cNvGraphicFramePr>
            <a:graphicFrameLocks noGrp="1"/>
          </p:cNvGraphicFramePr>
          <p:nvPr>
            <p:extLst>
              <p:ext uri="{D42A27DB-BD31-4B8C-83A1-F6EECF244321}">
                <p14:modId xmlns:p14="http://schemas.microsoft.com/office/powerpoint/2010/main" val="1609562148"/>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pic>
        <p:nvPicPr>
          <p:cNvPr id="14" name="Picture 13">
            <a:extLst>
              <a:ext uri="{FF2B5EF4-FFF2-40B4-BE49-F238E27FC236}">
                <a16:creationId xmlns:a16="http://schemas.microsoft.com/office/drawing/2014/main" id="{1A3739CA-753B-694F-AC2F-B0096DDCA365}"/>
              </a:ext>
            </a:extLst>
          </p:cNvPr>
          <p:cNvPicPr>
            <a:picLocks noChangeAspect="1"/>
          </p:cNvPicPr>
          <p:nvPr/>
        </p:nvPicPr>
        <p:blipFill>
          <a:blip r:embed="rId8"/>
          <a:stretch>
            <a:fillRect/>
          </a:stretch>
        </p:blipFill>
        <p:spPr>
          <a:xfrm>
            <a:off x="10743280" y="3553289"/>
            <a:ext cx="1378436" cy="2278407"/>
          </a:xfrm>
          <a:prstGeom prst="rect">
            <a:avLst/>
          </a:prstGeom>
        </p:spPr>
      </p:pic>
    </p:spTree>
    <p:extLst>
      <p:ext uri="{BB962C8B-B14F-4D97-AF65-F5344CB8AC3E}">
        <p14:creationId xmlns:p14="http://schemas.microsoft.com/office/powerpoint/2010/main" val="40058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8F14C8C-9CFD-5647-926F-BF9058B0DDCA}"/>
              </a:ext>
            </a:extLst>
          </p:cNvPr>
          <p:cNvGraphicFramePr>
            <a:graphicFrameLocks noGrp="1"/>
          </p:cNvGraphicFramePr>
          <p:nvPr/>
        </p:nvGraphicFramePr>
        <p:xfrm>
          <a:off x="1791628" y="2386982"/>
          <a:ext cx="3947531" cy="2787015"/>
        </p:xfrm>
        <a:graphic>
          <a:graphicData uri="http://schemas.openxmlformats.org/drawingml/2006/table">
            <a:tbl>
              <a:tblPr/>
              <a:tblGrid>
                <a:gridCol w="367991">
                  <a:extLst>
                    <a:ext uri="{9D8B030D-6E8A-4147-A177-3AD203B41FA5}">
                      <a16:colId xmlns:a16="http://schemas.microsoft.com/office/drawing/2014/main" val="3865082084"/>
                    </a:ext>
                  </a:extLst>
                </a:gridCol>
                <a:gridCol w="715908">
                  <a:extLst>
                    <a:ext uri="{9D8B030D-6E8A-4147-A177-3AD203B41FA5}">
                      <a16:colId xmlns:a16="http://schemas.microsoft.com/office/drawing/2014/main" val="1562168433"/>
                    </a:ext>
                  </a:extLst>
                </a:gridCol>
                <a:gridCol w="715908">
                  <a:extLst>
                    <a:ext uri="{9D8B030D-6E8A-4147-A177-3AD203B41FA5}">
                      <a16:colId xmlns:a16="http://schemas.microsoft.com/office/drawing/2014/main" val="2470718591"/>
                    </a:ext>
                  </a:extLst>
                </a:gridCol>
                <a:gridCol w="715908">
                  <a:extLst>
                    <a:ext uri="{9D8B030D-6E8A-4147-A177-3AD203B41FA5}">
                      <a16:colId xmlns:a16="http://schemas.microsoft.com/office/drawing/2014/main" val="2706837999"/>
                    </a:ext>
                  </a:extLst>
                </a:gridCol>
                <a:gridCol w="715908">
                  <a:extLst>
                    <a:ext uri="{9D8B030D-6E8A-4147-A177-3AD203B41FA5}">
                      <a16:colId xmlns:a16="http://schemas.microsoft.com/office/drawing/2014/main" val="1837199400"/>
                    </a:ext>
                  </a:extLst>
                </a:gridCol>
                <a:gridCol w="715908">
                  <a:extLst>
                    <a:ext uri="{9D8B030D-6E8A-4147-A177-3AD203B41FA5}">
                      <a16:colId xmlns:a16="http://schemas.microsoft.com/office/drawing/2014/main" val="4281058920"/>
                    </a:ext>
                  </a:extLst>
                </a:gridCol>
              </a:tblGrid>
              <a:tr h="203200">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374815"/>
                  </a:ext>
                </a:extLst>
              </a:tr>
              <a:tr h="203200">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58560"/>
                  </a:ext>
                </a:extLst>
              </a:tr>
              <a:tr h="203200">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1834321"/>
                  </a:ext>
                </a:extLst>
              </a:tr>
              <a:tr h="203200">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2504469"/>
                  </a:ext>
                </a:extLst>
              </a:tr>
              <a:tr h="203200">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4904434"/>
                  </a:ext>
                </a:extLst>
              </a:tr>
              <a:tr h="203200">
                <a:tc>
                  <a:txBody>
                    <a:bodyPr/>
                    <a:lstStyle/>
                    <a:p>
                      <a:pPr algn="ctr" fontAlgn="b"/>
                      <a:r>
                        <a:rPr lang="en-US" sz="1600" b="1" i="0" u="none" strike="noStrike" dirty="0">
                          <a:solidFill>
                            <a:srgbClr val="000000"/>
                          </a:solidFill>
                          <a:effectLst/>
                          <a:latin typeface="Calibri" panose="020F0502020204030204"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833396"/>
                  </a:ext>
                </a:extLst>
              </a:tr>
              <a:tr h="203200">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044599"/>
                  </a:ext>
                </a:extLst>
              </a:tr>
              <a:tr h="203200">
                <a:tc>
                  <a:txBody>
                    <a:bodyPr/>
                    <a:lstStyle/>
                    <a:p>
                      <a:pPr algn="ctr" fontAlgn="b"/>
                      <a:r>
                        <a:rPr lang="en-US" sz="1600" b="1" i="0" u="none" strike="noStrike" dirty="0">
                          <a:solidFill>
                            <a:srgbClr val="000000"/>
                          </a:solidFill>
                          <a:effectLst/>
                          <a:latin typeface="Calibri" panose="020F0502020204030204" pitchFamily="34" charset="0"/>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62569"/>
                  </a:ext>
                </a:extLst>
              </a:tr>
              <a:tr h="203200">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544229"/>
                  </a:ext>
                </a:extLst>
              </a:tr>
              <a:tr h="203200">
                <a:tc>
                  <a:txBody>
                    <a:bodyPr/>
                    <a:lstStyle/>
                    <a:p>
                      <a:pPr algn="ctr" fontAlgn="b"/>
                      <a:r>
                        <a:rPr lang="en-US" sz="1600" b="1" i="0" u="none" strike="noStrike" dirty="0">
                          <a:solidFill>
                            <a:srgbClr val="000000"/>
                          </a:solidFill>
                          <a:effectLst/>
                          <a:latin typeface="Calibri" panose="020F050202020403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539059"/>
                  </a:ext>
                </a:extLst>
              </a:tr>
              <a:tr h="203200">
                <a:tc>
                  <a:txBody>
                    <a:bodyPr/>
                    <a:lstStyle/>
                    <a:p>
                      <a:pPr algn="ctr" fontAlgn="b"/>
                      <a:r>
                        <a:rPr lang="en-US" sz="1600" b="1" i="0" u="none" strike="noStrike" dirty="0">
                          <a:solidFill>
                            <a:srgbClr val="000000"/>
                          </a:solidFill>
                          <a:effectLst/>
                          <a:latin typeface="Calibri" panose="020F050202020403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704596"/>
                  </a:ext>
                </a:extLst>
              </a:tr>
            </a:tbl>
          </a:graphicData>
        </a:graphic>
      </p:graphicFrame>
      <p:sp>
        <p:nvSpPr>
          <p:cNvPr id="7" name="Rectangle 6">
            <a:extLst>
              <a:ext uri="{FF2B5EF4-FFF2-40B4-BE49-F238E27FC236}">
                <a16:creationId xmlns:a16="http://schemas.microsoft.com/office/drawing/2014/main" id="{AF66C099-D4D3-8C48-A192-12AC4213F04B}"/>
              </a:ext>
            </a:extLst>
          </p:cNvPr>
          <p:cNvSpPr/>
          <p:nvPr/>
        </p:nvSpPr>
        <p:spPr>
          <a:xfrm>
            <a:off x="2214165" y="1728305"/>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8" name="Rectangle 7">
            <a:extLst>
              <a:ext uri="{FF2B5EF4-FFF2-40B4-BE49-F238E27FC236}">
                <a16:creationId xmlns:a16="http://schemas.microsoft.com/office/drawing/2014/main" id="{9550A7C2-D936-F74A-A628-5E5DF9258B47}"/>
              </a:ext>
            </a:extLst>
          </p:cNvPr>
          <p:cNvSpPr/>
          <p:nvPr/>
        </p:nvSpPr>
        <p:spPr>
          <a:xfrm>
            <a:off x="4354539" y="1728305"/>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9" name="Rectangle 8">
            <a:extLst>
              <a:ext uri="{FF2B5EF4-FFF2-40B4-BE49-F238E27FC236}">
                <a16:creationId xmlns:a16="http://schemas.microsoft.com/office/drawing/2014/main" id="{85693F38-E353-C347-82A2-BF2B3E311826}"/>
              </a:ext>
            </a:extLst>
          </p:cNvPr>
          <p:cNvSpPr/>
          <p:nvPr/>
        </p:nvSpPr>
        <p:spPr>
          <a:xfrm>
            <a:off x="3641081" y="1728305"/>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0" name="Rectangle 9">
            <a:extLst>
              <a:ext uri="{FF2B5EF4-FFF2-40B4-BE49-F238E27FC236}">
                <a16:creationId xmlns:a16="http://schemas.microsoft.com/office/drawing/2014/main" id="{4667582E-2D9A-C348-83FE-599A59FFD1B9}"/>
              </a:ext>
            </a:extLst>
          </p:cNvPr>
          <p:cNvSpPr/>
          <p:nvPr/>
        </p:nvSpPr>
        <p:spPr>
          <a:xfrm>
            <a:off x="2927623" y="1728305"/>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1" name="Rectangle 10">
            <a:extLst>
              <a:ext uri="{FF2B5EF4-FFF2-40B4-BE49-F238E27FC236}">
                <a16:creationId xmlns:a16="http://schemas.microsoft.com/office/drawing/2014/main" id="{EE094ED3-9471-B048-B5B3-3C14E6636C8F}"/>
              </a:ext>
            </a:extLst>
          </p:cNvPr>
          <p:cNvSpPr/>
          <p:nvPr/>
        </p:nvSpPr>
        <p:spPr>
          <a:xfrm>
            <a:off x="5067996" y="1728305"/>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graphicFrame>
        <p:nvGraphicFramePr>
          <p:cNvPr id="13" name="Table 12">
            <a:extLst>
              <a:ext uri="{FF2B5EF4-FFF2-40B4-BE49-F238E27FC236}">
                <a16:creationId xmlns:a16="http://schemas.microsoft.com/office/drawing/2014/main" id="{6ECB60FB-2A3E-624A-A69E-8F24F7FA4C98}"/>
              </a:ext>
            </a:extLst>
          </p:cNvPr>
          <p:cNvGraphicFramePr>
            <a:graphicFrameLocks noGrp="1"/>
          </p:cNvGraphicFramePr>
          <p:nvPr/>
        </p:nvGraphicFramePr>
        <p:xfrm>
          <a:off x="6452846" y="2386980"/>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a:solidFill>
                            <a:srgbClr val="000000"/>
                          </a:solidFill>
                          <a:effectLst/>
                          <a:latin typeface="Calibri" panose="020F0502020204030204" pitchFamily="34" charset="0"/>
                        </a:rPr>
                        <a:t>0.64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19" name="Rectangle 18">
            <a:extLst>
              <a:ext uri="{FF2B5EF4-FFF2-40B4-BE49-F238E27FC236}">
                <a16:creationId xmlns:a16="http://schemas.microsoft.com/office/drawing/2014/main" id="{EB890D59-339F-1A43-B40C-133CC18875BF}"/>
              </a:ext>
            </a:extLst>
          </p:cNvPr>
          <p:cNvSpPr/>
          <p:nvPr/>
        </p:nvSpPr>
        <p:spPr>
          <a:xfrm>
            <a:off x="6535001" y="1684006"/>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20" name="Rectangle 19">
            <a:extLst>
              <a:ext uri="{FF2B5EF4-FFF2-40B4-BE49-F238E27FC236}">
                <a16:creationId xmlns:a16="http://schemas.microsoft.com/office/drawing/2014/main" id="{0089250F-C72F-C14C-B98C-2A8DD58F3921}"/>
              </a:ext>
            </a:extLst>
          </p:cNvPr>
          <p:cNvSpPr/>
          <p:nvPr/>
        </p:nvSpPr>
        <p:spPr>
          <a:xfrm>
            <a:off x="8675375" y="1684006"/>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21" name="Rectangle 20">
            <a:extLst>
              <a:ext uri="{FF2B5EF4-FFF2-40B4-BE49-F238E27FC236}">
                <a16:creationId xmlns:a16="http://schemas.microsoft.com/office/drawing/2014/main" id="{012DD900-E0C3-7544-811E-0819B3262178}"/>
              </a:ext>
            </a:extLst>
          </p:cNvPr>
          <p:cNvSpPr/>
          <p:nvPr/>
        </p:nvSpPr>
        <p:spPr>
          <a:xfrm>
            <a:off x="7961917" y="1684006"/>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22" name="Rectangle 21">
            <a:extLst>
              <a:ext uri="{FF2B5EF4-FFF2-40B4-BE49-F238E27FC236}">
                <a16:creationId xmlns:a16="http://schemas.microsoft.com/office/drawing/2014/main" id="{DB9CB05E-9B20-EB49-ACAA-F7703F362505}"/>
              </a:ext>
            </a:extLst>
          </p:cNvPr>
          <p:cNvSpPr/>
          <p:nvPr/>
        </p:nvSpPr>
        <p:spPr>
          <a:xfrm>
            <a:off x="7248459" y="1684006"/>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23" name="Rectangle 22">
            <a:extLst>
              <a:ext uri="{FF2B5EF4-FFF2-40B4-BE49-F238E27FC236}">
                <a16:creationId xmlns:a16="http://schemas.microsoft.com/office/drawing/2014/main" id="{E745E484-A35B-5949-BB03-B7543FE3FAEC}"/>
              </a:ext>
            </a:extLst>
          </p:cNvPr>
          <p:cNvSpPr/>
          <p:nvPr/>
        </p:nvSpPr>
        <p:spPr>
          <a:xfrm>
            <a:off x="9388832" y="1684006"/>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sp>
        <p:nvSpPr>
          <p:cNvPr id="30" name="Rectangle 29">
            <a:extLst>
              <a:ext uri="{FF2B5EF4-FFF2-40B4-BE49-F238E27FC236}">
                <a16:creationId xmlns:a16="http://schemas.microsoft.com/office/drawing/2014/main" id="{17B9DA5B-5229-444F-8942-3C1FB08CE0BB}"/>
              </a:ext>
            </a:extLst>
          </p:cNvPr>
          <p:cNvSpPr/>
          <p:nvPr/>
        </p:nvSpPr>
        <p:spPr>
          <a:xfrm>
            <a:off x="5984874" y="2475571"/>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a:t>
            </a:r>
          </a:p>
        </p:txBody>
      </p:sp>
      <p:sp>
        <p:nvSpPr>
          <p:cNvPr id="31" name="Rectangle 30">
            <a:extLst>
              <a:ext uri="{FF2B5EF4-FFF2-40B4-BE49-F238E27FC236}">
                <a16:creationId xmlns:a16="http://schemas.microsoft.com/office/drawing/2014/main" id="{581C1211-5136-9540-82E9-0FF3003A8099}"/>
              </a:ext>
            </a:extLst>
          </p:cNvPr>
          <p:cNvSpPr/>
          <p:nvPr/>
        </p:nvSpPr>
        <p:spPr>
          <a:xfrm>
            <a:off x="5984874" y="3026600"/>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a:t>
            </a:r>
          </a:p>
        </p:txBody>
      </p:sp>
      <p:sp>
        <p:nvSpPr>
          <p:cNvPr id="32" name="Rectangle 31">
            <a:extLst>
              <a:ext uri="{FF2B5EF4-FFF2-40B4-BE49-F238E27FC236}">
                <a16:creationId xmlns:a16="http://schemas.microsoft.com/office/drawing/2014/main" id="{82B8F594-2D98-EC47-9361-1D909BFD47F4}"/>
              </a:ext>
            </a:extLst>
          </p:cNvPr>
          <p:cNvSpPr/>
          <p:nvPr/>
        </p:nvSpPr>
        <p:spPr>
          <a:xfrm>
            <a:off x="5984874" y="3577629"/>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t>
            </a:r>
          </a:p>
        </p:txBody>
      </p:sp>
      <p:sp>
        <p:nvSpPr>
          <p:cNvPr id="33" name="Rectangle 32">
            <a:extLst>
              <a:ext uri="{FF2B5EF4-FFF2-40B4-BE49-F238E27FC236}">
                <a16:creationId xmlns:a16="http://schemas.microsoft.com/office/drawing/2014/main" id="{D81074F0-66F2-9345-8332-9883FEF90277}"/>
              </a:ext>
            </a:extLst>
          </p:cNvPr>
          <p:cNvSpPr/>
          <p:nvPr/>
        </p:nvSpPr>
        <p:spPr>
          <a:xfrm>
            <a:off x="5984874" y="4128658"/>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N</a:t>
            </a:r>
          </a:p>
        </p:txBody>
      </p:sp>
      <p:sp>
        <p:nvSpPr>
          <p:cNvPr id="34" name="Rectangle 33">
            <a:extLst>
              <a:ext uri="{FF2B5EF4-FFF2-40B4-BE49-F238E27FC236}">
                <a16:creationId xmlns:a16="http://schemas.microsoft.com/office/drawing/2014/main" id="{83EC48C8-41B1-E84B-BBE5-F94E43A856B3}"/>
              </a:ext>
            </a:extLst>
          </p:cNvPr>
          <p:cNvSpPr/>
          <p:nvPr/>
        </p:nvSpPr>
        <p:spPr>
          <a:xfrm>
            <a:off x="5984874" y="4679686"/>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a:t>
            </a:r>
          </a:p>
        </p:txBody>
      </p:sp>
      <p:sp>
        <p:nvSpPr>
          <p:cNvPr id="37" name="Rectangle 36">
            <a:extLst>
              <a:ext uri="{FF2B5EF4-FFF2-40B4-BE49-F238E27FC236}">
                <a16:creationId xmlns:a16="http://schemas.microsoft.com/office/drawing/2014/main" id="{05B16189-95A2-4C4E-AF56-0125776D4E56}"/>
              </a:ext>
            </a:extLst>
          </p:cNvPr>
          <p:cNvSpPr/>
          <p:nvPr/>
        </p:nvSpPr>
        <p:spPr>
          <a:xfrm>
            <a:off x="2922495" y="5740058"/>
            <a:ext cx="5992009"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 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
        <p:nvSpPr>
          <p:cNvPr id="2" name="Rectangle 1">
            <a:extLst>
              <a:ext uri="{FF2B5EF4-FFF2-40B4-BE49-F238E27FC236}">
                <a16:creationId xmlns:a16="http://schemas.microsoft.com/office/drawing/2014/main" id="{6C4557E1-D10A-5D4A-81BB-E32AB9B159C2}"/>
              </a:ext>
            </a:extLst>
          </p:cNvPr>
          <p:cNvSpPr/>
          <p:nvPr/>
        </p:nvSpPr>
        <p:spPr>
          <a:xfrm rot="16200000">
            <a:off x="1588800" y="1896409"/>
            <a:ext cx="783933" cy="29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pitchFamily="2" charset="0"/>
              </a:rPr>
              <a:t>time</a:t>
            </a:r>
          </a:p>
        </p:txBody>
      </p:sp>
      <p:sp>
        <p:nvSpPr>
          <p:cNvPr id="3" name="Rectangle 2">
            <a:extLst>
              <a:ext uri="{FF2B5EF4-FFF2-40B4-BE49-F238E27FC236}">
                <a16:creationId xmlns:a16="http://schemas.microsoft.com/office/drawing/2014/main" id="{CE00C5E3-4762-4248-BE0C-1DF54D9D822E}"/>
              </a:ext>
            </a:extLst>
          </p:cNvPr>
          <p:cNvSpPr/>
          <p:nvPr/>
        </p:nvSpPr>
        <p:spPr>
          <a:xfrm>
            <a:off x="2170365" y="2393166"/>
            <a:ext cx="3637136" cy="2799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AA311F2-B79F-B342-8CD7-A3055F468956}"/>
              </a:ext>
            </a:extLst>
          </p:cNvPr>
          <p:cNvPicPr>
            <a:picLocks noChangeAspect="1"/>
          </p:cNvPicPr>
          <p:nvPr/>
        </p:nvPicPr>
        <p:blipFill>
          <a:blip r:embed="rId3"/>
          <a:stretch>
            <a:fillRect/>
          </a:stretch>
        </p:blipFill>
        <p:spPr>
          <a:xfrm>
            <a:off x="70336" y="1264694"/>
            <a:ext cx="1398619" cy="1400905"/>
          </a:xfrm>
          <a:prstGeom prst="rect">
            <a:avLst/>
          </a:prstGeom>
        </p:spPr>
      </p:pic>
      <p:graphicFrame>
        <p:nvGraphicFramePr>
          <p:cNvPr id="26" name="Table 2">
            <a:extLst>
              <a:ext uri="{FF2B5EF4-FFF2-40B4-BE49-F238E27FC236}">
                <a16:creationId xmlns:a16="http://schemas.microsoft.com/office/drawing/2014/main" id="{5D04124C-DD22-2A4C-8C04-D909EFE6EEC1}"/>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335349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9" grpId="0" animBg="1"/>
      <p:bldP spid="20" grpId="0" animBg="1"/>
      <p:bldP spid="21" grpId="0" animBg="1"/>
      <p:bldP spid="22" grpId="0" animBg="1"/>
      <p:bldP spid="23" grpId="0" animBg="1"/>
      <p:bldP spid="30" grpId="0" animBg="1"/>
      <p:bldP spid="31" grpId="0" animBg="1"/>
      <p:bldP spid="32" grpId="0" animBg="1"/>
      <p:bldP spid="33" grpId="0" animBg="1"/>
      <p:bldP spid="34" grpId="0" animBg="1"/>
      <p:bldP spid="37" grpId="0" animBg="1"/>
      <p:bldP spid="2" grpId="0"/>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8F14C8C-9CFD-5647-926F-BF9058B0DDCA}"/>
              </a:ext>
            </a:extLst>
          </p:cNvPr>
          <p:cNvGraphicFramePr>
            <a:graphicFrameLocks noGrp="1"/>
          </p:cNvGraphicFramePr>
          <p:nvPr/>
        </p:nvGraphicFramePr>
        <p:xfrm>
          <a:off x="1791628" y="2386982"/>
          <a:ext cx="3947531" cy="2787015"/>
        </p:xfrm>
        <a:graphic>
          <a:graphicData uri="http://schemas.openxmlformats.org/drawingml/2006/table">
            <a:tbl>
              <a:tblPr/>
              <a:tblGrid>
                <a:gridCol w="367991">
                  <a:extLst>
                    <a:ext uri="{9D8B030D-6E8A-4147-A177-3AD203B41FA5}">
                      <a16:colId xmlns:a16="http://schemas.microsoft.com/office/drawing/2014/main" val="3865082084"/>
                    </a:ext>
                  </a:extLst>
                </a:gridCol>
                <a:gridCol w="715908">
                  <a:extLst>
                    <a:ext uri="{9D8B030D-6E8A-4147-A177-3AD203B41FA5}">
                      <a16:colId xmlns:a16="http://schemas.microsoft.com/office/drawing/2014/main" val="1562168433"/>
                    </a:ext>
                  </a:extLst>
                </a:gridCol>
                <a:gridCol w="715908">
                  <a:extLst>
                    <a:ext uri="{9D8B030D-6E8A-4147-A177-3AD203B41FA5}">
                      <a16:colId xmlns:a16="http://schemas.microsoft.com/office/drawing/2014/main" val="2470718591"/>
                    </a:ext>
                  </a:extLst>
                </a:gridCol>
                <a:gridCol w="715908">
                  <a:extLst>
                    <a:ext uri="{9D8B030D-6E8A-4147-A177-3AD203B41FA5}">
                      <a16:colId xmlns:a16="http://schemas.microsoft.com/office/drawing/2014/main" val="2706837999"/>
                    </a:ext>
                  </a:extLst>
                </a:gridCol>
                <a:gridCol w="715908">
                  <a:extLst>
                    <a:ext uri="{9D8B030D-6E8A-4147-A177-3AD203B41FA5}">
                      <a16:colId xmlns:a16="http://schemas.microsoft.com/office/drawing/2014/main" val="1837199400"/>
                    </a:ext>
                  </a:extLst>
                </a:gridCol>
                <a:gridCol w="715908">
                  <a:extLst>
                    <a:ext uri="{9D8B030D-6E8A-4147-A177-3AD203B41FA5}">
                      <a16:colId xmlns:a16="http://schemas.microsoft.com/office/drawing/2014/main" val="4281058920"/>
                    </a:ext>
                  </a:extLst>
                </a:gridCol>
              </a:tblGrid>
              <a:tr h="203200">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374815"/>
                  </a:ext>
                </a:extLst>
              </a:tr>
              <a:tr h="203200">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58560"/>
                  </a:ext>
                </a:extLst>
              </a:tr>
              <a:tr h="203200">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1834321"/>
                  </a:ext>
                </a:extLst>
              </a:tr>
              <a:tr h="203200">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2504469"/>
                  </a:ext>
                </a:extLst>
              </a:tr>
              <a:tr h="203200">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4904434"/>
                  </a:ext>
                </a:extLst>
              </a:tr>
              <a:tr h="203200">
                <a:tc>
                  <a:txBody>
                    <a:bodyPr/>
                    <a:lstStyle/>
                    <a:p>
                      <a:pPr algn="ctr" fontAlgn="b"/>
                      <a:r>
                        <a:rPr lang="en-US" sz="1600" b="1" i="0" u="none" strike="noStrike" dirty="0">
                          <a:solidFill>
                            <a:srgbClr val="000000"/>
                          </a:solidFill>
                          <a:effectLst/>
                          <a:latin typeface="Calibri" panose="020F0502020204030204"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833396"/>
                  </a:ext>
                </a:extLst>
              </a:tr>
              <a:tr h="203200">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044599"/>
                  </a:ext>
                </a:extLst>
              </a:tr>
              <a:tr h="203200">
                <a:tc>
                  <a:txBody>
                    <a:bodyPr/>
                    <a:lstStyle/>
                    <a:p>
                      <a:pPr algn="ctr" fontAlgn="b"/>
                      <a:r>
                        <a:rPr lang="en-US" sz="1600" b="1" i="0" u="none" strike="noStrike" dirty="0">
                          <a:solidFill>
                            <a:srgbClr val="000000"/>
                          </a:solidFill>
                          <a:effectLst/>
                          <a:latin typeface="Calibri" panose="020F0502020204030204" pitchFamily="34" charset="0"/>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62569"/>
                  </a:ext>
                </a:extLst>
              </a:tr>
              <a:tr h="203200">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544229"/>
                  </a:ext>
                </a:extLst>
              </a:tr>
              <a:tr h="203200">
                <a:tc>
                  <a:txBody>
                    <a:bodyPr/>
                    <a:lstStyle/>
                    <a:p>
                      <a:pPr algn="ctr" fontAlgn="b"/>
                      <a:r>
                        <a:rPr lang="en-US" sz="1600" b="1" i="0" u="none" strike="noStrike" dirty="0">
                          <a:solidFill>
                            <a:srgbClr val="000000"/>
                          </a:solidFill>
                          <a:effectLst/>
                          <a:latin typeface="Calibri" panose="020F050202020403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539059"/>
                  </a:ext>
                </a:extLst>
              </a:tr>
              <a:tr h="203200">
                <a:tc>
                  <a:txBody>
                    <a:bodyPr/>
                    <a:lstStyle/>
                    <a:p>
                      <a:pPr algn="ctr" fontAlgn="b"/>
                      <a:r>
                        <a:rPr lang="en-US" sz="1600" b="1" i="0" u="none" strike="noStrike" dirty="0">
                          <a:solidFill>
                            <a:srgbClr val="000000"/>
                          </a:solidFill>
                          <a:effectLst/>
                          <a:latin typeface="Calibri" panose="020F050202020403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704596"/>
                  </a:ext>
                </a:extLst>
              </a:tr>
            </a:tbl>
          </a:graphicData>
        </a:graphic>
      </p:graphicFrame>
      <p:sp>
        <p:nvSpPr>
          <p:cNvPr id="7" name="Rectangle 6">
            <a:extLst>
              <a:ext uri="{FF2B5EF4-FFF2-40B4-BE49-F238E27FC236}">
                <a16:creationId xmlns:a16="http://schemas.microsoft.com/office/drawing/2014/main" id="{AF66C099-D4D3-8C48-A192-12AC4213F04B}"/>
              </a:ext>
            </a:extLst>
          </p:cNvPr>
          <p:cNvSpPr/>
          <p:nvPr/>
        </p:nvSpPr>
        <p:spPr>
          <a:xfrm>
            <a:off x="2214165" y="1728305"/>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8" name="Rectangle 7">
            <a:extLst>
              <a:ext uri="{FF2B5EF4-FFF2-40B4-BE49-F238E27FC236}">
                <a16:creationId xmlns:a16="http://schemas.microsoft.com/office/drawing/2014/main" id="{9550A7C2-D936-F74A-A628-5E5DF9258B47}"/>
              </a:ext>
            </a:extLst>
          </p:cNvPr>
          <p:cNvSpPr/>
          <p:nvPr/>
        </p:nvSpPr>
        <p:spPr>
          <a:xfrm>
            <a:off x="4354539" y="1728305"/>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9" name="Rectangle 8">
            <a:extLst>
              <a:ext uri="{FF2B5EF4-FFF2-40B4-BE49-F238E27FC236}">
                <a16:creationId xmlns:a16="http://schemas.microsoft.com/office/drawing/2014/main" id="{85693F38-E353-C347-82A2-BF2B3E311826}"/>
              </a:ext>
            </a:extLst>
          </p:cNvPr>
          <p:cNvSpPr/>
          <p:nvPr/>
        </p:nvSpPr>
        <p:spPr>
          <a:xfrm>
            <a:off x="3641081" y="1728305"/>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0" name="Rectangle 9">
            <a:extLst>
              <a:ext uri="{FF2B5EF4-FFF2-40B4-BE49-F238E27FC236}">
                <a16:creationId xmlns:a16="http://schemas.microsoft.com/office/drawing/2014/main" id="{4667582E-2D9A-C348-83FE-599A59FFD1B9}"/>
              </a:ext>
            </a:extLst>
          </p:cNvPr>
          <p:cNvSpPr/>
          <p:nvPr/>
        </p:nvSpPr>
        <p:spPr>
          <a:xfrm>
            <a:off x="2927623" y="1728305"/>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1" name="Rectangle 10">
            <a:extLst>
              <a:ext uri="{FF2B5EF4-FFF2-40B4-BE49-F238E27FC236}">
                <a16:creationId xmlns:a16="http://schemas.microsoft.com/office/drawing/2014/main" id="{EE094ED3-9471-B048-B5B3-3C14E6636C8F}"/>
              </a:ext>
            </a:extLst>
          </p:cNvPr>
          <p:cNvSpPr/>
          <p:nvPr/>
        </p:nvSpPr>
        <p:spPr>
          <a:xfrm>
            <a:off x="5067996" y="1728305"/>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pic>
        <p:nvPicPr>
          <p:cNvPr id="12" name="Content Placeholder 4">
            <a:extLst>
              <a:ext uri="{FF2B5EF4-FFF2-40B4-BE49-F238E27FC236}">
                <a16:creationId xmlns:a16="http://schemas.microsoft.com/office/drawing/2014/main" id="{C748083E-6145-7D4E-9C7D-E5F29EE397EA}"/>
              </a:ext>
            </a:extLst>
          </p:cNvPr>
          <p:cNvPicPr>
            <a:picLocks noChangeAspect="1"/>
          </p:cNvPicPr>
          <p:nvPr/>
        </p:nvPicPr>
        <p:blipFill>
          <a:blip r:embed="rId3"/>
          <a:stretch>
            <a:fillRect/>
          </a:stretch>
        </p:blipFill>
        <p:spPr>
          <a:xfrm>
            <a:off x="6356423" y="1932417"/>
            <a:ext cx="3621412" cy="3397696"/>
          </a:xfrm>
          <a:prstGeom prst="rect">
            <a:avLst/>
          </a:prstGeom>
        </p:spPr>
      </p:pic>
      <p:sp>
        <p:nvSpPr>
          <p:cNvPr id="14" name="Rectangle 13">
            <a:extLst>
              <a:ext uri="{FF2B5EF4-FFF2-40B4-BE49-F238E27FC236}">
                <a16:creationId xmlns:a16="http://schemas.microsoft.com/office/drawing/2014/main" id="{5A66CC80-A102-9642-839F-7C4FEC186B48}"/>
              </a:ext>
            </a:extLst>
          </p:cNvPr>
          <p:cNvSpPr/>
          <p:nvPr/>
        </p:nvSpPr>
        <p:spPr>
          <a:xfrm>
            <a:off x="2922495" y="5740058"/>
            <a:ext cx="5992009"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 Within Time-Points </a:t>
            </a: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pic>
        <p:nvPicPr>
          <p:cNvPr id="16" name="Picture 15">
            <a:extLst>
              <a:ext uri="{FF2B5EF4-FFF2-40B4-BE49-F238E27FC236}">
                <a16:creationId xmlns:a16="http://schemas.microsoft.com/office/drawing/2014/main" id="{6EB0839D-68A7-1C47-8C98-982C70030329}"/>
              </a:ext>
            </a:extLst>
          </p:cNvPr>
          <p:cNvPicPr>
            <a:picLocks noChangeAspect="1"/>
          </p:cNvPicPr>
          <p:nvPr/>
        </p:nvPicPr>
        <p:blipFill>
          <a:blip r:embed="rId4"/>
          <a:stretch>
            <a:fillRect/>
          </a:stretch>
        </p:blipFill>
        <p:spPr>
          <a:xfrm>
            <a:off x="70336" y="1264694"/>
            <a:ext cx="1398619" cy="1400905"/>
          </a:xfrm>
          <a:prstGeom prst="rect">
            <a:avLst/>
          </a:prstGeom>
        </p:spPr>
      </p:pic>
      <p:sp>
        <p:nvSpPr>
          <p:cNvPr id="17" name="Rectangle 16">
            <a:extLst>
              <a:ext uri="{FF2B5EF4-FFF2-40B4-BE49-F238E27FC236}">
                <a16:creationId xmlns:a16="http://schemas.microsoft.com/office/drawing/2014/main" id="{6EC617A1-7F13-7A4D-BE4C-FF33204E6399}"/>
              </a:ext>
            </a:extLst>
          </p:cNvPr>
          <p:cNvSpPr/>
          <p:nvPr/>
        </p:nvSpPr>
        <p:spPr>
          <a:xfrm rot="16200000">
            <a:off x="1588800" y="1896409"/>
            <a:ext cx="783933" cy="29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pitchFamily="2" charset="0"/>
              </a:rPr>
              <a:t>time</a:t>
            </a:r>
          </a:p>
        </p:txBody>
      </p:sp>
      <p:graphicFrame>
        <p:nvGraphicFramePr>
          <p:cNvPr id="18" name="Table 2">
            <a:extLst>
              <a:ext uri="{FF2B5EF4-FFF2-40B4-BE49-F238E27FC236}">
                <a16:creationId xmlns:a16="http://schemas.microsoft.com/office/drawing/2014/main" id="{F3FF0EFE-A94B-C84E-B350-258EB25AD4C0}"/>
              </a:ext>
            </a:extLst>
          </p:cNvPr>
          <p:cNvGraphicFramePr>
            <a:graphicFrameLocks noGrp="1"/>
          </p:cNvGraphicFramePr>
          <p:nvPr>
            <p:extLst>
              <p:ext uri="{D42A27DB-BD31-4B8C-83A1-F6EECF244321}">
                <p14:modId xmlns:p14="http://schemas.microsoft.com/office/powerpoint/2010/main" val="891080954"/>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3289359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6646975-D528-3F48-B287-8631D827380E}"/>
              </a:ext>
            </a:extLst>
          </p:cNvPr>
          <p:cNvPicPr>
            <a:picLocks noChangeAspect="1"/>
          </p:cNvPicPr>
          <p:nvPr/>
        </p:nvPicPr>
        <p:blipFill rotWithShape="1">
          <a:blip r:embed="rId2"/>
          <a:srcRect t="10312" b="11123"/>
          <a:stretch/>
        </p:blipFill>
        <p:spPr>
          <a:xfrm>
            <a:off x="1166982" y="1381086"/>
            <a:ext cx="9858036" cy="4184544"/>
          </a:xfrm>
          <a:prstGeom prst="rect">
            <a:avLst/>
          </a:prstGeom>
        </p:spPr>
      </p:pic>
      <p:graphicFrame>
        <p:nvGraphicFramePr>
          <p:cNvPr id="3" name="Table 2">
            <a:extLst>
              <a:ext uri="{FF2B5EF4-FFF2-40B4-BE49-F238E27FC236}">
                <a16:creationId xmlns:a16="http://schemas.microsoft.com/office/drawing/2014/main" id="{ED5E2D80-F67D-154B-9DAB-9BD7CC60024B}"/>
              </a:ext>
            </a:extLst>
          </p:cNvPr>
          <p:cNvGraphicFramePr>
            <a:graphicFrameLocks noGrp="1"/>
          </p:cNvGraphicFramePr>
          <p:nvPr>
            <p:extLst>
              <p:ext uri="{D42A27DB-BD31-4B8C-83A1-F6EECF244321}">
                <p14:modId xmlns:p14="http://schemas.microsoft.com/office/powerpoint/2010/main" val="2805518116"/>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4" name="Oval 3">
            <a:extLst>
              <a:ext uri="{FF2B5EF4-FFF2-40B4-BE49-F238E27FC236}">
                <a16:creationId xmlns:a16="http://schemas.microsoft.com/office/drawing/2014/main" id="{6FA8E212-984B-C649-9BFD-77E96CE54AAE}"/>
              </a:ext>
            </a:extLst>
          </p:cNvPr>
          <p:cNvSpPr/>
          <p:nvPr/>
        </p:nvSpPr>
        <p:spPr>
          <a:xfrm>
            <a:off x="4404360" y="1122006"/>
            <a:ext cx="4983480" cy="5065434"/>
          </a:xfrm>
          <a:prstGeom prst="ellipse">
            <a:avLst/>
          </a:prstGeom>
          <a:solidFill>
            <a:srgbClr val="FFFF0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028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7886" y="1240227"/>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8" name="Rectangle 7"/>
          <p:cNvSpPr/>
          <p:nvPr/>
        </p:nvSpPr>
        <p:spPr>
          <a:xfrm>
            <a:off x="3480833" y="1240228"/>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9" name="Rectangle 8"/>
          <p:cNvSpPr/>
          <p:nvPr/>
        </p:nvSpPr>
        <p:spPr>
          <a:xfrm>
            <a:off x="5283780" y="1240227"/>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ysClr val="windowText" lastClr="000000"/>
              </a:solidFill>
            </a:endParaRPr>
          </a:p>
        </p:txBody>
      </p:sp>
      <p:sp>
        <p:nvSpPr>
          <p:cNvPr id="10" name="Rectangle 9"/>
          <p:cNvSpPr/>
          <p:nvPr/>
        </p:nvSpPr>
        <p:spPr>
          <a:xfrm>
            <a:off x="7086727" y="1240228"/>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1" name="Rectangle 10"/>
          <p:cNvSpPr/>
          <p:nvPr/>
        </p:nvSpPr>
        <p:spPr>
          <a:xfrm>
            <a:off x="8889672" y="1240229"/>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cxnSp>
        <p:nvCxnSpPr>
          <p:cNvPr id="17" name="Straight Arrow Connector 16"/>
          <p:cNvCxnSpPr/>
          <p:nvPr/>
        </p:nvCxnSpPr>
        <p:spPr>
          <a:xfrm>
            <a:off x="2476996" y="2017073"/>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584377"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179374"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430491"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082578" y="2033646"/>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508518" y="5368290"/>
            <a:ext cx="5174964"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0432FF"/>
                </a:solidFill>
                <a:latin typeface="Courier" pitchFamily="2" charset="0"/>
              </a:rPr>
              <a:t>Idiographic</a:t>
            </a:r>
          </a:p>
          <a:p>
            <a:pPr algn="ctr"/>
            <a:r>
              <a:rPr lang="en-US" sz="4050" b="1" dirty="0">
                <a:solidFill>
                  <a:srgbClr val="0432FF"/>
                </a:solidFill>
                <a:latin typeface="Courier" pitchFamily="2" charset="0"/>
              </a:rPr>
              <a:t>Person-Centered</a:t>
            </a:r>
          </a:p>
        </p:txBody>
      </p:sp>
      <p:pic>
        <p:nvPicPr>
          <p:cNvPr id="16" name="Picture 15"/>
          <p:cNvPicPr>
            <a:picLocks noChangeAspect="1"/>
          </p:cNvPicPr>
          <p:nvPr/>
        </p:nvPicPr>
        <p:blipFill>
          <a:blip r:embed="rId3"/>
          <a:stretch>
            <a:fillRect/>
          </a:stretch>
        </p:blipFill>
        <p:spPr>
          <a:xfrm>
            <a:off x="5110482" y="3139896"/>
            <a:ext cx="2019809" cy="2023110"/>
          </a:xfrm>
          <a:prstGeom prst="rect">
            <a:avLst/>
          </a:prstGeom>
        </p:spPr>
      </p:pic>
      <p:sp>
        <p:nvSpPr>
          <p:cNvPr id="15" name="Rectangle 14">
            <a:extLst>
              <a:ext uri="{FF2B5EF4-FFF2-40B4-BE49-F238E27FC236}">
                <a16:creationId xmlns:a16="http://schemas.microsoft.com/office/drawing/2014/main" id="{774BF549-C491-7046-B524-8562AABCCB41}"/>
              </a:ext>
            </a:extLst>
          </p:cNvPr>
          <p:cNvSpPr/>
          <p:nvPr/>
        </p:nvSpPr>
        <p:spPr>
          <a:xfrm>
            <a:off x="5554638" y="6564086"/>
            <a:ext cx="6727461"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e.g., Beck &amp; Jackson, 2020a, </a:t>
            </a:r>
            <a:r>
              <a:rPr lang="en-US" i="1" dirty="0">
                <a:solidFill>
                  <a:schemeClr val="tx1"/>
                </a:solidFill>
                <a:latin typeface="Courier" pitchFamily="2" charset="0"/>
              </a:rPr>
              <a:t>JPSP;</a:t>
            </a:r>
            <a:r>
              <a:rPr lang="en-US" dirty="0">
                <a:solidFill>
                  <a:schemeClr val="tx1"/>
                </a:solidFill>
                <a:latin typeface="Courier" pitchFamily="2" charset="0"/>
              </a:rPr>
              <a:t> 2020b, </a:t>
            </a:r>
            <a:r>
              <a:rPr lang="en-US" i="1" dirty="0">
                <a:solidFill>
                  <a:schemeClr val="tx1"/>
                </a:solidFill>
                <a:latin typeface="Courier" pitchFamily="2" charset="0"/>
              </a:rPr>
              <a:t>CDPS</a:t>
            </a:r>
          </a:p>
        </p:txBody>
      </p:sp>
      <p:graphicFrame>
        <p:nvGraphicFramePr>
          <p:cNvPr id="22" name="Table 2">
            <a:extLst>
              <a:ext uri="{FF2B5EF4-FFF2-40B4-BE49-F238E27FC236}">
                <a16:creationId xmlns:a16="http://schemas.microsoft.com/office/drawing/2014/main" id="{88E21162-AC1F-5F45-AD6F-B13516A2D1EA}"/>
              </a:ext>
            </a:extLst>
          </p:cNvPr>
          <p:cNvGraphicFramePr>
            <a:graphicFrameLocks noGrp="1"/>
          </p:cNvGraphicFramePr>
          <p:nvPr>
            <p:extLst>
              <p:ext uri="{D42A27DB-BD31-4B8C-83A1-F6EECF244321}">
                <p14:modId xmlns:p14="http://schemas.microsoft.com/office/powerpoint/2010/main" val="2327341963"/>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602119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398" y="1137752"/>
            <a:ext cx="1344925" cy="1254882"/>
          </a:xfrm>
          <a:prstGeom prst="rect">
            <a:avLst/>
          </a:prstGeom>
        </p:spPr>
      </p:pic>
      <p:pic>
        <p:nvPicPr>
          <p:cNvPr id="4" name="Picture 3"/>
          <p:cNvPicPr>
            <a:picLocks noChangeAspect="1"/>
          </p:cNvPicPr>
          <p:nvPr/>
        </p:nvPicPr>
        <p:blipFill>
          <a:blip r:embed="rId4"/>
          <a:stretch>
            <a:fillRect/>
          </a:stretch>
        </p:blipFill>
        <p:spPr>
          <a:xfrm>
            <a:off x="2101883" y="3139896"/>
            <a:ext cx="2019809" cy="2023110"/>
          </a:xfrm>
          <a:prstGeom prst="rect">
            <a:avLst/>
          </a:prstGeom>
        </p:spPr>
      </p:pic>
      <p:pic>
        <p:nvPicPr>
          <p:cNvPr id="5" name="Picture 4"/>
          <p:cNvPicPr>
            <a:picLocks noChangeAspect="1"/>
          </p:cNvPicPr>
          <p:nvPr/>
        </p:nvPicPr>
        <p:blipFill>
          <a:blip r:embed="rId4">
            <a:duotone>
              <a:schemeClr val="bg2">
                <a:shade val="45000"/>
                <a:satMod val="135000"/>
              </a:schemeClr>
              <a:prstClr val="white"/>
            </a:duotone>
          </a:blip>
          <a:stretch>
            <a:fillRect/>
          </a:stretch>
        </p:blipFill>
        <p:spPr>
          <a:xfrm>
            <a:off x="3606906" y="3139896"/>
            <a:ext cx="2019809" cy="2023110"/>
          </a:xfrm>
          <a:prstGeom prst="rect">
            <a:avLst/>
          </a:prstGeom>
        </p:spPr>
      </p:pic>
      <p:pic>
        <p:nvPicPr>
          <p:cNvPr id="6" name="Picture 5"/>
          <p:cNvPicPr>
            <a:picLocks noChangeAspect="1"/>
          </p:cNvPicPr>
          <p:nvPr/>
        </p:nvPicPr>
        <p:blipFill>
          <a:blip r:embed="rId4"/>
          <a:stretch>
            <a:fillRect/>
          </a:stretch>
        </p:blipFill>
        <p:spPr>
          <a:xfrm>
            <a:off x="5110482" y="3139896"/>
            <a:ext cx="2019809" cy="2023110"/>
          </a:xfrm>
          <a:prstGeom prst="rect">
            <a:avLst/>
          </a:prstGeom>
        </p:spPr>
      </p:pic>
      <p:pic>
        <p:nvPicPr>
          <p:cNvPr id="7" name="Picture 6"/>
          <p:cNvPicPr>
            <a:picLocks noChangeAspect="1"/>
          </p:cNvPicPr>
          <p:nvPr/>
        </p:nvPicPr>
        <p:blipFill>
          <a:blip r:embed="rId4">
            <a:duotone>
              <a:schemeClr val="bg2">
                <a:shade val="45000"/>
                <a:satMod val="135000"/>
              </a:schemeClr>
              <a:prstClr val="white"/>
            </a:duotone>
          </a:blip>
          <a:stretch>
            <a:fillRect/>
          </a:stretch>
        </p:blipFill>
        <p:spPr>
          <a:xfrm>
            <a:off x="6615505" y="3139896"/>
            <a:ext cx="2019809" cy="2023110"/>
          </a:xfrm>
          <a:prstGeom prst="rect">
            <a:avLst/>
          </a:prstGeom>
        </p:spPr>
      </p:pic>
      <p:pic>
        <p:nvPicPr>
          <p:cNvPr id="8" name="Picture 7"/>
          <p:cNvPicPr>
            <a:picLocks noChangeAspect="1"/>
          </p:cNvPicPr>
          <p:nvPr/>
        </p:nvPicPr>
        <p:blipFill>
          <a:blip r:embed="rId4"/>
          <a:stretch>
            <a:fillRect/>
          </a:stretch>
        </p:blipFill>
        <p:spPr>
          <a:xfrm>
            <a:off x="8119081" y="3139896"/>
            <a:ext cx="2019809" cy="2023110"/>
          </a:xfrm>
          <a:prstGeom prst="rect">
            <a:avLst/>
          </a:prstGeom>
        </p:spPr>
      </p:pic>
      <p:cxnSp>
        <p:nvCxnSpPr>
          <p:cNvPr id="9" name="Straight Arrow Connector 8"/>
          <p:cNvCxnSpPr/>
          <p:nvPr/>
        </p:nvCxnSpPr>
        <p:spPr>
          <a:xfrm flipH="1">
            <a:off x="6119765" y="2641723"/>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584435" y="2641723"/>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9076486" y="2641723"/>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575217" y="2641723"/>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071021" y="2641723"/>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593" y="1166323"/>
            <a:ext cx="1391539" cy="139153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446" y="1149668"/>
            <a:ext cx="1273850" cy="127385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5969" y="1149668"/>
            <a:ext cx="1373490" cy="1373490"/>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5537" y="1137752"/>
            <a:ext cx="1361900" cy="1361900"/>
          </a:xfrm>
          <a:prstGeom prst="rect">
            <a:avLst/>
          </a:prstGeom>
        </p:spPr>
      </p:pic>
      <p:sp>
        <p:nvSpPr>
          <p:cNvPr id="17" name="Rectangle 16"/>
          <p:cNvSpPr/>
          <p:nvPr/>
        </p:nvSpPr>
        <p:spPr>
          <a:xfrm>
            <a:off x="4179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Idiographic</a:t>
            </a:r>
          </a:p>
        </p:txBody>
      </p:sp>
      <p:graphicFrame>
        <p:nvGraphicFramePr>
          <p:cNvPr id="22" name="Table 2">
            <a:extLst>
              <a:ext uri="{FF2B5EF4-FFF2-40B4-BE49-F238E27FC236}">
                <a16:creationId xmlns:a16="http://schemas.microsoft.com/office/drawing/2014/main" id="{7BD73965-9D44-AD4F-BDAA-94BCFF515593}"/>
              </a:ext>
            </a:extLst>
          </p:cNvPr>
          <p:cNvGraphicFramePr>
            <a:graphicFrameLocks noGrp="1"/>
          </p:cNvGraphicFramePr>
          <p:nvPr>
            <p:extLst>
              <p:ext uri="{D42A27DB-BD31-4B8C-83A1-F6EECF244321}">
                <p14:modId xmlns:p14="http://schemas.microsoft.com/office/powerpoint/2010/main" val="303435675"/>
              </p:ext>
            </p:extLst>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Longitudinal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dirty="0">
                          <a:solidFill>
                            <a:schemeClr val="tx1"/>
                          </a:solidFill>
                          <a:latin typeface="+mn-lt"/>
                          <a:ea typeface="+mn-ea"/>
                          <a:cs typeface="+mn-cs"/>
                        </a:rPr>
                        <a:t>Personalized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464492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C9E5064-9FFE-654D-B570-77885DA66CE5}"/>
              </a:ext>
            </a:extLst>
          </p:cNvPr>
          <p:cNvSpPr/>
          <p:nvPr/>
        </p:nvSpPr>
        <p:spPr>
          <a:xfrm>
            <a:off x="3108960" y="2468880"/>
            <a:ext cx="5974080" cy="1920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Courier" pitchFamily="2" charset="0"/>
              </a:rPr>
              <a:t>RESULTS</a:t>
            </a:r>
          </a:p>
        </p:txBody>
      </p:sp>
      <p:sp>
        <p:nvSpPr>
          <p:cNvPr id="5" name="Rectangle 4">
            <a:extLst>
              <a:ext uri="{FF2B5EF4-FFF2-40B4-BE49-F238E27FC236}">
                <a16:creationId xmlns:a16="http://schemas.microsoft.com/office/drawing/2014/main" id="{1B2EBB64-660E-0C4C-94F2-DFC998428CA0}"/>
              </a:ext>
            </a:extLst>
          </p:cNvPr>
          <p:cNvSpPr/>
          <p:nvPr/>
        </p:nvSpPr>
        <p:spPr>
          <a:xfrm>
            <a:off x="5021580" y="3859427"/>
            <a:ext cx="21488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pitchFamily="2" charset="0"/>
              </a:rPr>
              <a:t>Aim 1</a:t>
            </a:r>
          </a:p>
        </p:txBody>
      </p:sp>
    </p:spTree>
    <p:extLst>
      <p:ext uri="{BB962C8B-B14F-4D97-AF65-F5344CB8AC3E}">
        <p14:creationId xmlns:p14="http://schemas.microsoft.com/office/powerpoint/2010/main" val="217215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AAA642-64E5-5B45-BF55-A126ED634B7E}"/>
              </a:ext>
            </a:extLst>
          </p:cNvPr>
          <p:cNvSpPr/>
          <p:nvPr/>
        </p:nvSpPr>
        <p:spPr>
          <a:xfrm>
            <a:off x="3894268" y="172116"/>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5" name="Rectangle 4">
            <a:extLst>
              <a:ext uri="{FF2B5EF4-FFF2-40B4-BE49-F238E27FC236}">
                <a16:creationId xmlns:a16="http://schemas.microsoft.com/office/drawing/2014/main" id="{F89067DF-58D6-474A-A327-23179623B643}"/>
              </a:ext>
            </a:extLst>
          </p:cNvPr>
          <p:cNvSpPr/>
          <p:nvPr/>
        </p:nvSpPr>
        <p:spPr>
          <a:xfrm>
            <a:off x="88361" y="1532811"/>
            <a:ext cx="822960" cy="641267"/>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Extra-version</a:t>
            </a:r>
          </a:p>
        </p:txBody>
      </p:sp>
      <p:sp>
        <p:nvSpPr>
          <p:cNvPr id="6" name="Rectangle 5">
            <a:extLst>
              <a:ext uri="{FF2B5EF4-FFF2-40B4-BE49-F238E27FC236}">
                <a16:creationId xmlns:a16="http://schemas.microsoft.com/office/drawing/2014/main" id="{B395AD6F-D11B-2141-93F0-C78C7015A671}"/>
              </a:ext>
            </a:extLst>
          </p:cNvPr>
          <p:cNvSpPr/>
          <p:nvPr/>
        </p:nvSpPr>
        <p:spPr>
          <a:xfrm>
            <a:off x="951353" y="1529843"/>
            <a:ext cx="822960"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Agreeab-leness</a:t>
            </a:r>
            <a:endParaRPr lang="en-US" sz="1400" b="1" dirty="0"/>
          </a:p>
        </p:txBody>
      </p:sp>
      <p:sp>
        <p:nvSpPr>
          <p:cNvPr id="7" name="Rectangle 6">
            <a:extLst>
              <a:ext uri="{FF2B5EF4-FFF2-40B4-BE49-F238E27FC236}">
                <a16:creationId xmlns:a16="http://schemas.microsoft.com/office/drawing/2014/main" id="{8FE49CF1-D348-FC4C-83AE-F4A5BE90251F}"/>
              </a:ext>
            </a:extLst>
          </p:cNvPr>
          <p:cNvSpPr/>
          <p:nvPr/>
        </p:nvSpPr>
        <p:spPr>
          <a:xfrm>
            <a:off x="1814345" y="1529843"/>
            <a:ext cx="822960"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ysClr val="windowText" lastClr="000000"/>
                </a:solidFill>
              </a:rPr>
              <a:t>Consci</a:t>
            </a:r>
            <a:r>
              <a:rPr lang="en-US" sz="1400" b="1" dirty="0">
                <a:solidFill>
                  <a:sysClr val="windowText" lastClr="000000"/>
                </a:solidFill>
              </a:rPr>
              <a:t>-</a:t>
            </a:r>
            <a:r>
              <a:rPr lang="en-US" sz="1400" b="1" dirty="0" err="1">
                <a:solidFill>
                  <a:sysClr val="windowText" lastClr="000000"/>
                </a:solidFill>
              </a:rPr>
              <a:t>entious</a:t>
            </a:r>
            <a:r>
              <a:rPr lang="en-US" sz="1400" b="1" dirty="0">
                <a:solidFill>
                  <a:sysClr val="windowText" lastClr="000000"/>
                </a:solidFill>
              </a:rPr>
              <a:t>-ness</a:t>
            </a:r>
          </a:p>
        </p:txBody>
      </p:sp>
      <p:sp>
        <p:nvSpPr>
          <p:cNvPr id="8" name="Rectangle 7">
            <a:extLst>
              <a:ext uri="{FF2B5EF4-FFF2-40B4-BE49-F238E27FC236}">
                <a16:creationId xmlns:a16="http://schemas.microsoft.com/office/drawing/2014/main" id="{C75C7DCB-5065-4041-A618-642992A96154}"/>
              </a:ext>
            </a:extLst>
          </p:cNvPr>
          <p:cNvSpPr/>
          <p:nvPr/>
        </p:nvSpPr>
        <p:spPr>
          <a:xfrm>
            <a:off x="2677337" y="1529843"/>
            <a:ext cx="822960"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Neurot-icism</a:t>
            </a:r>
            <a:endParaRPr lang="en-US" sz="1400" b="1" dirty="0"/>
          </a:p>
        </p:txBody>
      </p:sp>
      <p:sp>
        <p:nvSpPr>
          <p:cNvPr id="9" name="Rectangle 8">
            <a:extLst>
              <a:ext uri="{FF2B5EF4-FFF2-40B4-BE49-F238E27FC236}">
                <a16:creationId xmlns:a16="http://schemas.microsoft.com/office/drawing/2014/main" id="{5D08A521-D727-9C49-93BD-75CEB451A855}"/>
              </a:ext>
            </a:extLst>
          </p:cNvPr>
          <p:cNvSpPr/>
          <p:nvPr/>
        </p:nvSpPr>
        <p:spPr>
          <a:xfrm>
            <a:off x="3540329" y="1529843"/>
            <a:ext cx="822960"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sp>
        <p:nvSpPr>
          <p:cNvPr id="10" name="Rectangle 9">
            <a:extLst>
              <a:ext uri="{FF2B5EF4-FFF2-40B4-BE49-F238E27FC236}">
                <a16:creationId xmlns:a16="http://schemas.microsoft.com/office/drawing/2014/main" id="{9E825158-E4B1-E442-BFFB-C3310EF69D89}"/>
              </a:ext>
            </a:extLst>
          </p:cNvPr>
          <p:cNvSpPr/>
          <p:nvPr/>
        </p:nvSpPr>
        <p:spPr>
          <a:xfrm>
            <a:off x="102043" y="279138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Move in with Partner (+)</a:t>
            </a:r>
          </a:p>
          <a:p>
            <a:pPr algn="ctr"/>
            <a:r>
              <a:rPr lang="en-US" sz="700" b="1" dirty="0">
                <a:solidFill>
                  <a:schemeClr val="tx1"/>
                </a:solidFill>
              </a:rPr>
              <a:t>(Specht et al., 2011)</a:t>
            </a:r>
          </a:p>
        </p:txBody>
      </p:sp>
      <p:sp>
        <p:nvSpPr>
          <p:cNvPr id="11" name="Rectangle 10">
            <a:extLst>
              <a:ext uri="{FF2B5EF4-FFF2-40B4-BE49-F238E27FC236}">
                <a16:creationId xmlns:a16="http://schemas.microsoft.com/office/drawing/2014/main" id="{BE361EBD-DBC2-C842-BA12-D932179717D7}"/>
              </a:ext>
            </a:extLst>
          </p:cNvPr>
          <p:cNvSpPr/>
          <p:nvPr/>
        </p:nvSpPr>
        <p:spPr>
          <a:xfrm>
            <a:off x="88361" y="525088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Romantic Relation-ships (+)</a:t>
            </a:r>
          </a:p>
          <a:p>
            <a:pPr algn="ctr"/>
            <a:r>
              <a:rPr lang="en-US" sz="700" b="1" dirty="0">
                <a:solidFill>
                  <a:schemeClr val="tx1"/>
                </a:solidFill>
              </a:rPr>
              <a:t>(Wagner et al., 2015)</a:t>
            </a:r>
          </a:p>
        </p:txBody>
      </p:sp>
      <p:sp>
        <p:nvSpPr>
          <p:cNvPr id="12" name="Rectangle 11">
            <a:extLst>
              <a:ext uri="{FF2B5EF4-FFF2-40B4-BE49-F238E27FC236}">
                <a16:creationId xmlns:a16="http://schemas.microsoft.com/office/drawing/2014/main" id="{74736786-E8A5-6646-BE8F-E6D14575C11D}"/>
              </a:ext>
            </a:extLst>
          </p:cNvPr>
          <p:cNvSpPr/>
          <p:nvPr/>
        </p:nvSpPr>
        <p:spPr>
          <a:xfrm>
            <a:off x="88361" y="402113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Have Children (+)</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13" name="Rectangle 12">
            <a:extLst>
              <a:ext uri="{FF2B5EF4-FFF2-40B4-BE49-F238E27FC236}">
                <a16:creationId xmlns:a16="http://schemas.microsoft.com/office/drawing/2014/main" id="{B5A6C01B-424B-1944-8999-981FE196AF4B}"/>
              </a:ext>
            </a:extLst>
          </p:cNvPr>
          <p:cNvSpPr/>
          <p:nvPr/>
        </p:nvSpPr>
        <p:spPr>
          <a:xfrm>
            <a:off x="963488"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Become </a:t>
            </a:r>
            <a:r>
              <a:rPr lang="en-US" sz="1200" b="1" dirty="0" err="1">
                <a:solidFill>
                  <a:schemeClr val="tx1"/>
                </a:solidFill>
              </a:rPr>
              <a:t>Unemp-loyed</a:t>
            </a:r>
            <a:r>
              <a:rPr lang="en-US" sz="1200" b="1" dirty="0">
                <a:solidFill>
                  <a:schemeClr val="tx1"/>
                </a:solidFill>
              </a:rPr>
              <a:t> (+)</a:t>
            </a:r>
          </a:p>
          <a:p>
            <a:pPr algn="ctr"/>
            <a:r>
              <a:rPr lang="en-US" sz="700" b="1" dirty="0">
                <a:solidFill>
                  <a:schemeClr val="tx1"/>
                </a:solidFill>
              </a:rPr>
              <a:t>(Specht et al., 2011)</a:t>
            </a:r>
          </a:p>
        </p:txBody>
      </p:sp>
      <p:sp>
        <p:nvSpPr>
          <p:cNvPr id="14" name="Rectangle 13">
            <a:extLst>
              <a:ext uri="{FF2B5EF4-FFF2-40B4-BE49-F238E27FC236}">
                <a16:creationId xmlns:a16="http://schemas.microsoft.com/office/drawing/2014/main" id="{38369032-8280-A547-9E64-42DB5BB7EC62}"/>
              </a:ext>
            </a:extLst>
          </p:cNvPr>
          <p:cNvSpPr/>
          <p:nvPr/>
        </p:nvSpPr>
        <p:spPr>
          <a:xfrm>
            <a:off x="950859"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 Military Service (-)</a:t>
            </a:r>
          </a:p>
          <a:p>
            <a:pPr algn="ctr"/>
            <a:r>
              <a:rPr lang="en-US" sz="700" b="1" dirty="0">
                <a:solidFill>
                  <a:schemeClr val="tx1"/>
                </a:solidFill>
              </a:rPr>
              <a:t>Jackson et al., 2012)</a:t>
            </a:r>
          </a:p>
        </p:txBody>
      </p:sp>
      <p:sp>
        <p:nvSpPr>
          <p:cNvPr id="15" name="Rectangle 14">
            <a:extLst>
              <a:ext uri="{FF2B5EF4-FFF2-40B4-BE49-F238E27FC236}">
                <a16:creationId xmlns:a16="http://schemas.microsoft.com/office/drawing/2014/main" id="{6512738C-68BF-6249-95AF-D2016B5F82CA}"/>
              </a:ext>
            </a:extLst>
          </p:cNvPr>
          <p:cNvSpPr/>
          <p:nvPr/>
        </p:nvSpPr>
        <p:spPr>
          <a:xfrm>
            <a:off x="950859"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Separate Partner </a:t>
            </a:r>
          </a:p>
          <a:p>
            <a:pPr algn="ctr"/>
            <a:r>
              <a:rPr lang="en-US" sz="1200" b="1" dirty="0">
                <a:solidFill>
                  <a:schemeClr val="tx1"/>
                </a:solidFill>
              </a:rPr>
              <a:t>(-)</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16" name="Rectangle 15">
            <a:extLst>
              <a:ext uri="{FF2B5EF4-FFF2-40B4-BE49-F238E27FC236}">
                <a16:creationId xmlns:a16="http://schemas.microsoft.com/office/drawing/2014/main" id="{3956F174-FCF1-4340-B66B-CC37F7CAD1AE}"/>
              </a:ext>
            </a:extLst>
          </p:cNvPr>
          <p:cNvSpPr/>
          <p:nvPr/>
        </p:nvSpPr>
        <p:spPr>
          <a:xfrm>
            <a:off x="1824933" y="2788419"/>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(Specht et al., 2011)</a:t>
            </a:r>
          </a:p>
        </p:txBody>
      </p:sp>
      <p:sp>
        <p:nvSpPr>
          <p:cNvPr id="17" name="Rectangle 16">
            <a:extLst>
              <a:ext uri="{FF2B5EF4-FFF2-40B4-BE49-F238E27FC236}">
                <a16:creationId xmlns:a16="http://schemas.microsoft.com/office/drawing/2014/main" id="{34CA5D8A-3F26-2B4F-AEE1-2C72E7942F46}"/>
              </a:ext>
            </a:extLst>
          </p:cNvPr>
          <p:cNvSpPr/>
          <p:nvPr/>
        </p:nvSpPr>
        <p:spPr>
          <a:xfrm>
            <a:off x="1813357" y="5247913"/>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Work </a:t>
            </a:r>
            <a:r>
              <a:rPr lang="en-US" sz="1200" b="1" dirty="0" err="1">
                <a:solidFill>
                  <a:schemeClr val="tx1"/>
                </a:solidFill>
              </a:rPr>
              <a:t>Exper-iences</a:t>
            </a:r>
            <a:r>
              <a:rPr lang="en-US" sz="1200" b="1" dirty="0">
                <a:solidFill>
                  <a:schemeClr val="tx1"/>
                </a:solidFill>
              </a:rPr>
              <a:t>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18" name="Rectangle 17">
            <a:extLst>
              <a:ext uri="{FF2B5EF4-FFF2-40B4-BE49-F238E27FC236}">
                <a16:creationId xmlns:a16="http://schemas.microsoft.com/office/drawing/2014/main" id="{D5184439-5EC5-D344-9D60-DB96944D40C7}"/>
              </a:ext>
            </a:extLst>
          </p:cNvPr>
          <p:cNvSpPr/>
          <p:nvPr/>
        </p:nvSpPr>
        <p:spPr>
          <a:xfrm>
            <a:off x="1813357" y="401816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Health (+)</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19" name="Rectangle 18">
            <a:extLst>
              <a:ext uri="{FF2B5EF4-FFF2-40B4-BE49-F238E27FC236}">
                <a16:creationId xmlns:a16="http://schemas.microsoft.com/office/drawing/2014/main" id="{4BB75F06-1C1F-1748-A1C5-A28B6F1719BF}"/>
              </a:ext>
            </a:extLst>
          </p:cNvPr>
          <p:cNvSpPr/>
          <p:nvPr/>
        </p:nvSpPr>
        <p:spPr>
          <a:xfrm>
            <a:off x="2686378"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(Specht et al., 2011)</a:t>
            </a:r>
          </a:p>
        </p:txBody>
      </p:sp>
      <p:sp>
        <p:nvSpPr>
          <p:cNvPr id="20" name="Rectangle 19">
            <a:extLst>
              <a:ext uri="{FF2B5EF4-FFF2-40B4-BE49-F238E27FC236}">
                <a16:creationId xmlns:a16="http://schemas.microsoft.com/office/drawing/2014/main" id="{2A7E3DD5-CF2A-8344-8F60-9258AC7A518F}"/>
              </a:ext>
            </a:extLst>
          </p:cNvPr>
          <p:cNvSpPr/>
          <p:nvPr/>
        </p:nvSpPr>
        <p:spPr>
          <a:xfrm>
            <a:off x="2675855"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Leave Parents’ Home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21" name="Rectangle 20">
            <a:extLst>
              <a:ext uri="{FF2B5EF4-FFF2-40B4-BE49-F238E27FC236}">
                <a16:creationId xmlns:a16="http://schemas.microsoft.com/office/drawing/2014/main" id="{B9626F4D-FA71-9445-B2DB-882DB7BDE8C6}"/>
              </a:ext>
            </a:extLst>
          </p:cNvPr>
          <p:cNvSpPr/>
          <p:nvPr/>
        </p:nvSpPr>
        <p:spPr>
          <a:xfrm>
            <a:off x="2675855"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Health (-)</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22" name="Rectangle 21">
            <a:extLst>
              <a:ext uri="{FF2B5EF4-FFF2-40B4-BE49-F238E27FC236}">
                <a16:creationId xmlns:a16="http://schemas.microsoft.com/office/drawing/2014/main" id="{8C0247F9-8989-E842-A11B-14EA7245D0CA}"/>
              </a:ext>
            </a:extLst>
          </p:cNvPr>
          <p:cNvSpPr/>
          <p:nvPr/>
        </p:nvSpPr>
        <p:spPr>
          <a:xfrm>
            <a:off x="3547823" y="278841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First Job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23" name="Rectangle 22">
            <a:extLst>
              <a:ext uri="{FF2B5EF4-FFF2-40B4-BE49-F238E27FC236}">
                <a16:creationId xmlns:a16="http://schemas.microsoft.com/office/drawing/2014/main" id="{D7A4AD7E-9E53-D748-9EEE-02BF6A3CB7C6}"/>
              </a:ext>
            </a:extLst>
          </p:cNvPr>
          <p:cNvSpPr/>
          <p:nvPr/>
        </p:nvSpPr>
        <p:spPr>
          <a:xfrm>
            <a:off x="3538353" y="524791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Retire-</a:t>
            </a:r>
            <a:r>
              <a:rPr lang="en-US" sz="1200" b="1" dirty="0" err="1">
                <a:solidFill>
                  <a:schemeClr val="tx1"/>
                </a:solidFill>
              </a:rPr>
              <a:t>ment</a:t>
            </a:r>
            <a:r>
              <a:rPr lang="en-US" sz="1200" b="1" dirty="0">
                <a:solidFill>
                  <a:schemeClr val="tx1"/>
                </a:solidFill>
              </a:rPr>
              <a:t> (+)</a:t>
            </a:r>
          </a:p>
          <a:p>
            <a:pPr algn="ctr"/>
            <a:r>
              <a:rPr lang="en-US" sz="700" b="1" dirty="0">
                <a:solidFill>
                  <a:schemeClr val="tx1"/>
                </a:solidFill>
              </a:rPr>
              <a:t>(Specht et al., 2011)</a:t>
            </a:r>
          </a:p>
        </p:txBody>
      </p:sp>
      <p:sp>
        <p:nvSpPr>
          <p:cNvPr id="24" name="Rectangle 23">
            <a:extLst>
              <a:ext uri="{FF2B5EF4-FFF2-40B4-BE49-F238E27FC236}">
                <a16:creationId xmlns:a16="http://schemas.microsoft.com/office/drawing/2014/main" id="{68F1D100-BA86-B04F-9E8B-D90768A2A0B8}"/>
              </a:ext>
            </a:extLst>
          </p:cNvPr>
          <p:cNvSpPr/>
          <p:nvPr/>
        </p:nvSpPr>
        <p:spPr>
          <a:xfrm>
            <a:off x="3538353" y="401816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End Relation-ship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25" name="Down Arrow 24">
            <a:extLst>
              <a:ext uri="{FF2B5EF4-FFF2-40B4-BE49-F238E27FC236}">
                <a16:creationId xmlns:a16="http://schemas.microsoft.com/office/drawing/2014/main" id="{C1A3BFEE-C3F6-D541-AF38-51D1CC97C3C1}"/>
              </a:ext>
            </a:extLst>
          </p:cNvPr>
          <p:cNvSpPr/>
          <p:nvPr/>
        </p:nvSpPr>
        <p:spPr>
          <a:xfrm>
            <a:off x="273930"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E1CBAC98-C077-2B48-8287-1C2DCC892743}"/>
              </a:ext>
            </a:extLst>
          </p:cNvPr>
          <p:cNvSpPr/>
          <p:nvPr/>
        </p:nvSpPr>
        <p:spPr>
          <a:xfrm>
            <a:off x="1136922"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C8B3DCAE-14F6-B246-AE9F-2B181E5FD73D}"/>
              </a:ext>
            </a:extLst>
          </p:cNvPr>
          <p:cNvSpPr/>
          <p:nvPr/>
        </p:nvSpPr>
        <p:spPr>
          <a:xfrm>
            <a:off x="1999914"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BD871F5B-54B8-364D-AEEC-F3C543BFAD44}"/>
              </a:ext>
            </a:extLst>
          </p:cNvPr>
          <p:cNvSpPr/>
          <p:nvPr/>
        </p:nvSpPr>
        <p:spPr>
          <a:xfrm>
            <a:off x="2862906"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58126F10-DD2F-EE40-A237-D38B252482C5}"/>
              </a:ext>
            </a:extLst>
          </p:cNvPr>
          <p:cNvSpPr/>
          <p:nvPr/>
        </p:nvSpPr>
        <p:spPr>
          <a:xfrm>
            <a:off x="7177866"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3927EE3-2C66-2A4E-9DE8-E59631A00F47}"/>
              </a:ext>
            </a:extLst>
          </p:cNvPr>
          <p:cNvSpPr/>
          <p:nvPr/>
        </p:nvSpPr>
        <p:spPr>
          <a:xfrm>
            <a:off x="4403321" y="1532811"/>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Self-Esteem</a:t>
            </a:r>
          </a:p>
        </p:txBody>
      </p:sp>
      <p:sp>
        <p:nvSpPr>
          <p:cNvPr id="31" name="Rectangle 30">
            <a:extLst>
              <a:ext uri="{FF2B5EF4-FFF2-40B4-BE49-F238E27FC236}">
                <a16:creationId xmlns:a16="http://schemas.microsoft.com/office/drawing/2014/main" id="{08948801-6918-FD45-BC96-7B52065AD925}"/>
              </a:ext>
            </a:extLst>
          </p:cNvPr>
          <p:cNvSpPr/>
          <p:nvPr/>
        </p:nvSpPr>
        <p:spPr>
          <a:xfrm>
            <a:off x="5266313"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Optim</a:t>
            </a:r>
            <a:r>
              <a:rPr lang="en-US" sz="1400" b="1" dirty="0">
                <a:solidFill>
                  <a:schemeClr val="bg1"/>
                </a:solidFill>
              </a:rPr>
              <a:t>-ism</a:t>
            </a:r>
          </a:p>
        </p:txBody>
      </p:sp>
      <p:sp>
        <p:nvSpPr>
          <p:cNvPr id="32" name="Rectangle 31">
            <a:extLst>
              <a:ext uri="{FF2B5EF4-FFF2-40B4-BE49-F238E27FC236}">
                <a16:creationId xmlns:a16="http://schemas.microsoft.com/office/drawing/2014/main" id="{730A7649-BD1A-ED47-9308-74074E50AAA8}"/>
              </a:ext>
            </a:extLst>
          </p:cNvPr>
          <p:cNvSpPr/>
          <p:nvPr/>
        </p:nvSpPr>
        <p:spPr>
          <a:xfrm>
            <a:off x="6129305"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Life </a:t>
            </a:r>
            <a:r>
              <a:rPr lang="en-US" sz="1400" b="1" dirty="0" err="1">
                <a:solidFill>
                  <a:schemeClr val="bg1"/>
                </a:solidFill>
              </a:rPr>
              <a:t>Satis</a:t>
            </a:r>
            <a:r>
              <a:rPr lang="en-US" sz="1400" b="1" dirty="0">
                <a:solidFill>
                  <a:schemeClr val="bg1"/>
                </a:solidFill>
              </a:rPr>
              <a:t>-faction</a:t>
            </a:r>
          </a:p>
        </p:txBody>
      </p:sp>
      <p:sp>
        <p:nvSpPr>
          <p:cNvPr id="33" name="Rectangle 32">
            <a:extLst>
              <a:ext uri="{FF2B5EF4-FFF2-40B4-BE49-F238E27FC236}">
                <a16:creationId xmlns:a16="http://schemas.microsoft.com/office/drawing/2014/main" id="{58A3596F-3434-8C41-9D10-6730299BED92}"/>
              </a:ext>
            </a:extLst>
          </p:cNvPr>
          <p:cNvSpPr/>
          <p:nvPr/>
        </p:nvSpPr>
        <p:spPr>
          <a:xfrm>
            <a:off x="6992297"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Positive Affect</a:t>
            </a:r>
          </a:p>
        </p:txBody>
      </p:sp>
      <p:sp>
        <p:nvSpPr>
          <p:cNvPr id="34" name="Rectangle 33">
            <a:extLst>
              <a:ext uri="{FF2B5EF4-FFF2-40B4-BE49-F238E27FC236}">
                <a16:creationId xmlns:a16="http://schemas.microsoft.com/office/drawing/2014/main" id="{EB9AC7D0-2FFF-7D48-9047-99FC8AF4B3F6}"/>
              </a:ext>
            </a:extLst>
          </p:cNvPr>
          <p:cNvSpPr/>
          <p:nvPr/>
        </p:nvSpPr>
        <p:spPr>
          <a:xfrm>
            <a:off x="7855289"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Negat-ive</a:t>
            </a:r>
            <a:r>
              <a:rPr lang="en-US" sz="1400" b="1" dirty="0">
                <a:solidFill>
                  <a:schemeClr val="bg1"/>
                </a:solidFill>
              </a:rPr>
              <a:t> Affect</a:t>
            </a:r>
          </a:p>
        </p:txBody>
      </p:sp>
      <p:sp>
        <p:nvSpPr>
          <p:cNvPr id="35" name="Rectangle 34">
            <a:extLst>
              <a:ext uri="{FF2B5EF4-FFF2-40B4-BE49-F238E27FC236}">
                <a16:creationId xmlns:a16="http://schemas.microsoft.com/office/drawing/2014/main" id="{D148BF64-2743-7944-B239-21BD5C28C6F8}"/>
              </a:ext>
            </a:extLst>
          </p:cNvPr>
          <p:cNvSpPr/>
          <p:nvPr/>
        </p:nvSpPr>
        <p:spPr>
          <a:xfrm>
            <a:off x="4409268" y="279138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Criminal Behavior (-)</a:t>
            </a:r>
          </a:p>
          <a:p>
            <a:pPr algn="ctr"/>
            <a:r>
              <a:rPr lang="en-US" sz="700" b="1" dirty="0">
                <a:solidFill>
                  <a:schemeClr val="tx1"/>
                </a:solidFill>
              </a:rPr>
              <a:t>(</a:t>
            </a:r>
            <a:r>
              <a:rPr lang="en-US" sz="700" b="1" dirty="0" err="1">
                <a:solidFill>
                  <a:schemeClr val="tx1"/>
                </a:solidFill>
              </a:rPr>
              <a:t>Trzesniewski</a:t>
            </a:r>
            <a:r>
              <a:rPr lang="en-US" sz="700" b="1" dirty="0">
                <a:solidFill>
                  <a:schemeClr val="tx1"/>
                </a:solidFill>
              </a:rPr>
              <a:t> et al., 2006)</a:t>
            </a:r>
          </a:p>
        </p:txBody>
      </p:sp>
      <p:sp>
        <p:nvSpPr>
          <p:cNvPr id="36" name="Rectangle 35">
            <a:extLst>
              <a:ext uri="{FF2B5EF4-FFF2-40B4-BE49-F238E27FC236}">
                <a16:creationId xmlns:a16="http://schemas.microsoft.com/office/drawing/2014/main" id="{A125FB18-F7E8-1548-9D8D-C454A87D6B9E}"/>
              </a:ext>
            </a:extLst>
          </p:cNvPr>
          <p:cNvSpPr/>
          <p:nvPr/>
        </p:nvSpPr>
        <p:spPr>
          <a:xfrm>
            <a:off x="4400851" y="525088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Heart Problems (-)</a:t>
            </a:r>
          </a:p>
          <a:p>
            <a:pPr algn="ctr"/>
            <a:r>
              <a:rPr lang="en-US" sz="700" b="1" dirty="0">
                <a:solidFill>
                  <a:schemeClr val="tx1"/>
                </a:solidFill>
              </a:rPr>
              <a:t>(</a:t>
            </a:r>
            <a:r>
              <a:rPr lang="en-US" sz="700" b="1" dirty="0" err="1">
                <a:solidFill>
                  <a:schemeClr val="tx1"/>
                </a:solidFill>
              </a:rPr>
              <a:t>Trzesniewski</a:t>
            </a:r>
            <a:r>
              <a:rPr lang="en-US" sz="700" b="1" dirty="0">
                <a:solidFill>
                  <a:schemeClr val="tx1"/>
                </a:solidFill>
              </a:rPr>
              <a:t> et al., 2006)</a:t>
            </a:r>
          </a:p>
        </p:txBody>
      </p:sp>
      <p:sp>
        <p:nvSpPr>
          <p:cNvPr id="37" name="Rectangle 36">
            <a:extLst>
              <a:ext uri="{FF2B5EF4-FFF2-40B4-BE49-F238E27FC236}">
                <a16:creationId xmlns:a16="http://schemas.microsoft.com/office/drawing/2014/main" id="{BC7F61BE-616F-2A4A-A532-B92906475399}"/>
              </a:ext>
            </a:extLst>
          </p:cNvPr>
          <p:cNvSpPr/>
          <p:nvPr/>
        </p:nvSpPr>
        <p:spPr>
          <a:xfrm>
            <a:off x="4400851" y="402113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a:t>
            </a:r>
            <a:r>
              <a:rPr lang="en-US" sz="700" b="1" dirty="0" err="1">
                <a:solidFill>
                  <a:schemeClr val="tx1"/>
                </a:solidFill>
              </a:rPr>
              <a:t>Trzesniewski</a:t>
            </a:r>
            <a:r>
              <a:rPr lang="en-US" sz="700" b="1" dirty="0">
                <a:solidFill>
                  <a:schemeClr val="tx1"/>
                </a:solidFill>
              </a:rPr>
              <a:t> et al., 2006)</a:t>
            </a:r>
          </a:p>
        </p:txBody>
      </p:sp>
      <p:sp>
        <p:nvSpPr>
          <p:cNvPr id="38" name="Rectangle 37">
            <a:extLst>
              <a:ext uri="{FF2B5EF4-FFF2-40B4-BE49-F238E27FC236}">
                <a16:creationId xmlns:a16="http://schemas.microsoft.com/office/drawing/2014/main" id="{E1E8502A-AAA9-C044-9BBA-E5088E2BE90B}"/>
              </a:ext>
            </a:extLst>
          </p:cNvPr>
          <p:cNvSpPr/>
          <p:nvPr/>
        </p:nvSpPr>
        <p:spPr>
          <a:xfrm>
            <a:off x="5270713"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Heart Problems(-)</a:t>
            </a:r>
          </a:p>
          <a:p>
            <a:pPr algn="ctr"/>
            <a:r>
              <a:rPr lang="en-US" sz="700" b="1" dirty="0">
                <a:solidFill>
                  <a:schemeClr val="tx1"/>
                </a:solidFill>
              </a:rPr>
              <a:t>(</a:t>
            </a:r>
            <a:r>
              <a:rPr lang="en-US" sz="700" b="1" dirty="0" err="1">
                <a:solidFill>
                  <a:schemeClr val="tx1"/>
                </a:solidFill>
              </a:rPr>
              <a:t>Tindle</a:t>
            </a:r>
            <a:r>
              <a:rPr lang="en-US" sz="700" b="1" dirty="0">
                <a:solidFill>
                  <a:schemeClr val="tx1"/>
                </a:solidFill>
              </a:rPr>
              <a:t> et al., 2009)</a:t>
            </a:r>
          </a:p>
        </p:txBody>
      </p:sp>
      <p:sp>
        <p:nvSpPr>
          <p:cNvPr id="39" name="Rectangle 38">
            <a:extLst>
              <a:ext uri="{FF2B5EF4-FFF2-40B4-BE49-F238E27FC236}">
                <a16:creationId xmlns:a16="http://schemas.microsoft.com/office/drawing/2014/main" id="{E081AC97-40B5-9A4C-A7B9-5B1338E9E757}"/>
              </a:ext>
            </a:extLst>
          </p:cNvPr>
          <p:cNvSpPr/>
          <p:nvPr/>
        </p:nvSpPr>
        <p:spPr>
          <a:xfrm>
            <a:off x="5263349"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Complet-ing</a:t>
            </a:r>
            <a:r>
              <a:rPr lang="en-US" sz="1200" b="1" dirty="0">
                <a:solidFill>
                  <a:schemeClr val="tx1"/>
                </a:solidFill>
              </a:rPr>
              <a:t> College (-)</a:t>
            </a:r>
          </a:p>
          <a:p>
            <a:pPr algn="ctr"/>
            <a:r>
              <a:rPr lang="en-US" sz="700" b="1" dirty="0">
                <a:solidFill>
                  <a:schemeClr val="tx1"/>
                </a:solidFill>
              </a:rPr>
              <a:t>(Solberg Ness et al., 2009)</a:t>
            </a:r>
          </a:p>
        </p:txBody>
      </p:sp>
      <p:sp>
        <p:nvSpPr>
          <p:cNvPr id="40" name="Rectangle 39">
            <a:extLst>
              <a:ext uri="{FF2B5EF4-FFF2-40B4-BE49-F238E27FC236}">
                <a16:creationId xmlns:a16="http://schemas.microsoft.com/office/drawing/2014/main" id="{4515AF96-D9B7-BC44-B583-0D1994CE5685}"/>
              </a:ext>
            </a:extLst>
          </p:cNvPr>
          <p:cNvSpPr/>
          <p:nvPr/>
        </p:nvSpPr>
        <p:spPr>
          <a:xfrm>
            <a:off x="5263349"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Marital wellbeing</a:t>
            </a:r>
          </a:p>
          <a:p>
            <a:pPr algn="ctr"/>
            <a:r>
              <a:rPr lang="en-US" sz="1200" b="1" dirty="0">
                <a:solidFill>
                  <a:schemeClr val="tx1"/>
                </a:solidFill>
              </a:rPr>
              <a:t>(+)</a:t>
            </a:r>
          </a:p>
          <a:p>
            <a:pPr algn="ctr"/>
            <a:r>
              <a:rPr lang="en-US" sz="700" b="1" dirty="0">
                <a:solidFill>
                  <a:schemeClr val="tx1"/>
                </a:solidFill>
              </a:rPr>
              <a:t>(Neff &amp; </a:t>
            </a:r>
            <a:r>
              <a:rPr lang="en-US" sz="700" b="1" dirty="0" err="1">
                <a:solidFill>
                  <a:schemeClr val="tx1"/>
                </a:solidFill>
              </a:rPr>
              <a:t>Geers</a:t>
            </a:r>
            <a:r>
              <a:rPr lang="en-US" sz="700" b="1" dirty="0">
                <a:solidFill>
                  <a:schemeClr val="tx1"/>
                </a:solidFill>
              </a:rPr>
              <a:t>, 2013)</a:t>
            </a:r>
          </a:p>
        </p:txBody>
      </p:sp>
      <p:sp>
        <p:nvSpPr>
          <p:cNvPr id="41" name="Rectangle 40">
            <a:extLst>
              <a:ext uri="{FF2B5EF4-FFF2-40B4-BE49-F238E27FC236}">
                <a16:creationId xmlns:a16="http://schemas.microsoft.com/office/drawing/2014/main" id="{459C038F-33E5-BC4A-83CD-B1FBCF3E77BE}"/>
              </a:ext>
            </a:extLst>
          </p:cNvPr>
          <p:cNvSpPr/>
          <p:nvPr/>
        </p:nvSpPr>
        <p:spPr>
          <a:xfrm>
            <a:off x="6132158" y="2788419"/>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a:t>
            </a:r>
            <a:r>
              <a:rPr lang="en-US" sz="700" b="1" dirty="0" err="1">
                <a:solidFill>
                  <a:schemeClr val="tx1"/>
                </a:solidFill>
              </a:rPr>
              <a:t>Lyyra</a:t>
            </a:r>
            <a:r>
              <a:rPr lang="en-US" sz="700" b="1" dirty="0">
                <a:solidFill>
                  <a:schemeClr val="tx1"/>
                </a:solidFill>
              </a:rPr>
              <a:t> et al., 2006)</a:t>
            </a:r>
          </a:p>
        </p:txBody>
      </p:sp>
      <p:sp>
        <p:nvSpPr>
          <p:cNvPr id="42" name="Rectangle 41">
            <a:extLst>
              <a:ext uri="{FF2B5EF4-FFF2-40B4-BE49-F238E27FC236}">
                <a16:creationId xmlns:a16="http://schemas.microsoft.com/office/drawing/2014/main" id="{6639C68D-C5FE-7447-9F48-9256B6E1EE64}"/>
              </a:ext>
            </a:extLst>
          </p:cNvPr>
          <p:cNvSpPr/>
          <p:nvPr/>
        </p:nvSpPr>
        <p:spPr>
          <a:xfrm>
            <a:off x="6125847" y="5247913"/>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Student  Engage-</a:t>
            </a:r>
            <a:r>
              <a:rPr lang="en-US" sz="1200" b="1" dirty="0" err="1">
                <a:solidFill>
                  <a:schemeClr val="tx1"/>
                </a:solidFill>
              </a:rPr>
              <a:t>ment</a:t>
            </a:r>
            <a:r>
              <a:rPr lang="en-US" sz="1200" b="1" dirty="0">
                <a:solidFill>
                  <a:schemeClr val="tx1"/>
                </a:solidFill>
              </a:rPr>
              <a:t>(+)</a:t>
            </a:r>
          </a:p>
          <a:p>
            <a:pPr algn="ctr"/>
            <a:r>
              <a:rPr lang="en-US" sz="700" b="1" dirty="0">
                <a:solidFill>
                  <a:schemeClr val="tx1"/>
                </a:solidFill>
              </a:rPr>
              <a:t>(Heffner &amp; </a:t>
            </a:r>
            <a:r>
              <a:rPr lang="en-US" sz="700" b="1" dirty="0" err="1">
                <a:solidFill>
                  <a:schemeClr val="tx1"/>
                </a:solidFill>
              </a:rPr>
              <a:t>Antaramanian</a:t>
            </a:r>
            <a:r>
              <a:rPr lang="en-US" sz="700" b="1" dirty="0">
                <a:solidFill>
                  <a:schemeClr val="tx1"/>
                </a:solidFill>
              </a:rPr>
              <a:t>, 2015)</a:t>
            </a:r>
          </a:p>
        </p:txBody>
      </p:sp>
      <p:sp>
        <p:nvSpPr>
          <p:cNvPr id="43" name="Rectangle 42">
            <a:extLst>
              <a:ext uri="{FF2B5EF4-FFF2-40B4-BE49-F238E27FC236}">
                <a16:creationId xmlns:a16="http://schemas.microsoft.com/office/drawing/2014/main" id="{F4F7708F-1695-3045-907C-09DDEF98AAC0}"/>
              </a:ext>
            </a:extLst>
          </p:cNvPr>
          <p:cNvSpPr/>
          <p:nvPr/>
        </p:nvSpPr>
        <p:spPr>
          <a:xfrm>
            <a:off x="6125847" y="401816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Divorce</a:t>
            </a:r>
          </a:p>
          <a:p>
            <a:pPr algn="ctr"/>
            <a:r>
              <a:rPr lang="en-US" sz="1200" b="1" dirty="0">
                <a:solidFill>
                  <a:schemeClr val="tx1"/>
                </a:solidFill>
              </a:rPr>
              <a:t>(-)</a:t>
            </a:r>
          </a:p>
          <a:p>
            <a:pPr algn="ctr"/>
            <a:r>
              <a:rPr lang="en-US" sz="700" b="1" dirty="0">
                <a:solidFill>
                  <a:schemeClr val="tx1"/>
                </a:solidFill>
              </a:rPr>
              <a:t>(</a:t>
            </a:r>
            <a:r>
              <a:rPr lang="en-US" sz="700" b="1" dirty="0" err="1">
                <a:solidFill>
                  <a:schemeClr val="tx1"/>
                </a:solidFill>
              </a:rPr>
              <a:t>Stutzer</a:t>
            </a:r>
            <a:r>
              <a:rPr lang="en-US" sz="700" b="1" dirty="0">
                <a:solidFill>
                  <a:schemeClr val="tx1"/>
                </a:solidFill>
              </a:rPr>
              <a:t> &amp; Frey, 2006)</a:t>
            </a:r>
          </a:p>
        </p:txBody>
      </p:sp>
      <p:sp>
        <p:nvSpPr>
          <p:cNvPr id="44" name="Rectangle 43">
            <a:extLst>
              <a:ext uri="{FF2B5EF4-FFF2-40B4-BE49-F238E27FC236}">
                <a16:creationId xmlns:a16="http://schemas.microsoft.com/office/drawing/2014/main" id="{13F6E27E-89DA-2743-B776-DABF4218342D}"/>
              </a:ext>
            </a:extLst>
          </p:cNvPr>
          <p:cNvSpPr/>
          <p:nvPr/>
        </p:nvSpPr>
        <p:spPr>
          <a:xfrm>
            <a:off x="6993603"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Inflam-matory</a:t>
            </a:r>
            <a:r>
              <a:rPr lang="en-US" sz="1200" b="1" dirty="0">
                <a:solidFill>
                  <a:schemeClr val="tx1"/>
                </a:solidFill>
              </a:rPr>
              <a:t> markers </a:t>
            </a:r>
          </a:p>
          <a:p>
            <a:pPr algn="ctr"/>
            <a:r>
              <a:rPr lang="en-US" sz="1200" b="1" dirty="0">
                <a:solidFill>
                  <a:schemeClr val="tx1"/>
                </a:solidFill>
              </a:rPr>
              <a:t>(-)</a:t>
            </a:r>
          </a:p>
          <a:p>
            <a:pPr algn="ctr"/>
            <a:r>
              <a:rPr lang="en-US" sz="700" b="1" dirty="0">
                <a:solidFill>
                  <a:schemeClr val="tx1"/>
                </a:solidFill>
              </a:rPr>
              <a:t>(Specht et al., 2011)</a:t>
            </a:r>
          </a:p>
        </p:txBody>
      </p:sp>
      <p:sp>
        <p:nvSpPr>
          <p:cNvPr id="45" name="Rectangle 44">
            <a:extLst>
              <a:ext uri="{FF2B5EF4-FFF2-40B4-BE49-F238E27FC236}">
                <a16:creationId xmlns:a16="http://schemas.microsoft.com/office/drawing/2014/main" id="{88E664C1-8B35-4C43-9A0C-E53093181B56}"/>
              </a:ext>
            </a:extLst>
          </p:cNvPr>
          <p:cNvSpPr/>
          <p:nvPr/>
        </p:nvSpPr>
        <p:spPr>
          <a:xfrm>
            <a:off x="6988345"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(Pettit et al., 2001)</a:t>
            </a:r>
          </a:p>
        </p:txBody>
      </p:sp>
      <p:sp>
        <p:nvSpPr>
          <p:cNvPr id="46" name="Rectangle 45">
            <a:extLst>
              <a:ext uri="{FF2B5EF4-FFF2-40B4-BE49-F238E27FC236}">
                <a16:creationId xmlns:a16="http://schemas.microsoft.com/office/drawing/2014/main" id="{9E95FAA1-481E-924E-8C4B-E6EFC23B8313}"/>
              </a:ext>
            </a:extLst>
          </p:cNvPr>
          <p:cNvSpPr/>
          <p:nvPr/>
        </p:nvSpPr>
        <p:spPr>
          <a:xfrm>
            <a:off x="6988345"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Physical Activity (+)</a:t>
            </a:r>
          </a:p>
          <a:p>
            <a:pPr algn="ctr"/>
            <a:r>
              <a:rPr lang="en-US" sz="700" b="1" dirty="0">
                <a:solidFill>
                  <a:schemeClr val="tx1"/>
                </a:solidFill>
              </a:rPr>
              <a:t>(Audrain et al., 2001)</a:t>
            </a:r>
          </a:p>
        </p:txBody>
      </p:sp>
      <p:sp>
        <p:nvSpPr>
          <p:cNvPr id="47" name="Rectangle 46">
            <a:extLst>
              <a:ext uri="{FF2B5EF4-FFF2-40B4-BE49-F238E27FC236}">
                <a16:creationId xmlns:a16="http://schemas.microsoft.com/office/drawing/2014/main" id="{AAE7E76A-5FA3-6E44-8F44-943F224BD7B3}"/>
              </a:ext>
            </a:extLst>
          </p:cNvPr>
          <p:cNvSpPr/>
          <p:nvPr/>
        </p:nvSpPr>
        <p:spPr>
          <a:xfrm>
            <a:off x="7855048" y="278841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Post-traumatic Stress (+)</a:t>
            </a:r>
          </a:p>
          <a:p>
            <a:pPr algn="ctr"/>
            <a:r>
              <a:rPr lang="en-US" sz="700" b="1" dirty="0">
                <a:solidFill>
                  <a:schemeClr val="tx1"/>
                </a:solidFill>
              </a:rPr>
              <a:t>(Weems et al., 2007)</a:t>
            </a:r>
          </a:p>
        </p:txBody>
      </p:sp>
      <p:sp>
        <p:nvSpPr>
          <p:cNvPr id="48" name="Rectangle 47">
            <a:extLst>
              <a:ext uri="{FF2B5EF4-FFF2-40B4-BE49-F238E27FC236}">
                <a16:creationId xmlns:a16="http://schemas.microsoft.com/office/drawing/2014/main" id="{63C49A84-40B0-FA4F-91DC-8D1B90FB2473}"/>
              </a:ext>
            </a:extLst>
          </p:cNvPr>
          <p:cNvSpPr/>
          <p:nvPr/>
        </p:nvSpPr>
        <p:spPr>
          <a:xfrm>
            <a:off x="7850843" y="524791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Blood pressure (+)</a:t>
            </a:r>
          </a:p>
          <a:p>
            <a:pPr algn="ctr"/>
            <a:r>
              <a:rPr lang="en-US" sz="700" b="1" dirty="0">
                <a:solidFill>
                  <a:schemeClr val="tx1"/>
                </a:solidFill>
              </a:rPr>
              <a:t>(Ewart &amp; </a:t>
            </a:r>
            <a:r>
              <a:rPr lang="en-US" sz="700" b="1" dirty="0" err="1">
                <a:solidFill>
                  <a:schemeClr val="tx1"/>
                </a:solidFill>
              </a:rPr>
              <a:t>Kolodner</a:t>
            </a:r>
            <a:r>
              <a:rPr lang="en-US" sz="700" b="1" dirty="0">
                <a:solidFill>
                  <a:schemeClr val="tx1"/>
                </a:solidFill>
              </a:rPr>
              <a:t>, 1994)</a:t>
            </a:r>
          </a:p>
        </p:txBody>
      </p:sp>
      <p:sp>
        <p:nvSpPr>
          <p:cNvPr id="49" name="Rectangle 48">
            <a:extLst>
              <a:ext uri="{FF2B5EF4-FFF2-40B4-BE49-F238E27FC236}">
                <a16:creationId xmlns:a16="http://schemas.microsoft.com/office/drawing/2014/main" id="{10F57E09-C9F7-BF49-9C20-D1A089017231}"/>
              </a:ext>
            </a:extLst>
          </p:cNvPr>
          <p:cNvSpPr/>
          <p:nvPr/>
        </p:nvSpPr>
        <p:spPr>
          <a:xfrm>
            <a:off x="7850843" y="401816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Common Cold (+)</a:t>
            </a:r>
          </a:p>
          <a:p>
            <a:pPr algn="ctr"/>
            <a:r>
              <a:rPr lang="en-US" sz="700" b="1" dirty="0">
                <a:solidFill>
                  <a:schemeClr val="tx1"/>
                </a:solidFill>
              </a:rPr>
              <a:t>(Cohen et al., 1993)</a:t>
            </a:r>
          </a:p>
        </p:txBody>
      </p:sp>
      <p:sp>
        <p:nvSpPr>
          <p:cNvPr id="50" name="Down Arrow 49">
            <a:extLst>
              <a:ext uri="{FF2B5EF4-FFF2-40B4-BE49-F238E27FC236}">
                <a16:creationId xmlns:a16="http://schemas.microsoft.com/office/drawing/2014/main" id="{FBDD01A3-44F0-BF48-91AC-7EEDF3980B6C}"/>
              </a:ext>
            </a:extLst>
          </p:cNvPr>
          <p:cNvSpPr/>
          <p:nvPr/>
        </p:nvSpPr>
        <p:spPr>
          <a:xfrm>
            <a:off x="3725898"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71A3218E-E6A1-964E-B13E-2AD2424DFC1F}"/>
              </a:ext>
            </a:extLst>
          </p:cNvPr>
          <p:cNvSpPr/>
          <p:nvPr/>
        </p:nvSpPr>
        <p:spPr>
          <a:xfrm>
            <a:off x="4588890"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wn Arrow 51">
            <a:extLst>
              <a:ext uri="{FF2B5EF4-FFF2-40B4-BE49-F238E27FC236}">
                <a16:creationId xmlns:a16="http://schemas.microsoft.com/office/drawing/2014/main" id="{AAD44511-8B2A-F94E-A1B1-BE7A013BBD7F}"/>
              </a:ext>
            </a:extLst>
          </p:cNvPr>
          <p:cNvSpPr/>
          <p:nvPr/>
        </p:nvSpPr>
        <p:spPr>
          <a:xfrm>
            <a:off x="5451882"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a:extLst>
              <a:ext uri="{FF2B5EF4-FFF2-40B4-BE49-F238E27FC236}">
                <a16:creationId xmlns:a16="http://schemas.microsoft.com/office/drawing/2014/main" id="{FB20C460-698D-6A41-902A-BB551241E7FB}"/>
              </a:ext>
            </a:extLst>
          </p:cNvPr>
          <p:cNvSpPr/>
          <p:nvPr/>
        </p:nvSpPr>
        <p:spPr>
          <a:xfrm>
            <a:off x="6314874"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AB70394-E181-DF47-A344-C73F5A8B607D}"/>
              </a:ext>
            </a:extLst>
          </p:cNvPr>
          <p:cNvSpPr/>
          <p:nvPr/>
        </p:nvSpPr>
        <p:spPr>
          <a:xfrm>
            <a:off x="8718281" y="1532811"/>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Locus of Control</a:t>
            </a:r>
          </a:p>
        </p:txBody>
      </p:sp>
      <p:sp>
        <p:nvSpPr>
          <p:cNvPr id="55" name="Rectangle 54">
            <a:extLst>
              <a:ext uri="{FF2B5EF4-FFF2-40B4-BE49-F238E27FC236}">
                <a16:creationId xmlns:a16="http://schemas.microsoft.com/office/drawing/2014/main" id="{D7BCA53A-EF50-E84C-ACE9-03F3C39AC4DA}"/>
              </a:ext>
            </a:extLst>
          </p:cNvPr>
          <p:cNvSpPr/>
          <p:nvPr/>
        </p:nvSpPr>
        <p:spPr>
          <a:xfrm>
            <a:off x="9581273"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Social  Support</a:t>
            </a:r>
          </a:p>
        </p:txBody>
      </p:sp>
      <p:sp>
        <p:nvSpPr>
          <p:cNvPr id="56" name="Rectangle 55">
            <a:extLst>
              <a:ext uri="{FF2B5EF4-FFF2-40B4-BE49-F238E27FC236}">
                <a16:creationId xmlns:a16="http://schemas.microsoft.com/office/drawing/2014/main" id="{638149E1-4782-9E4B-AD03-51B70F377EE6}"/>
              </a:ext>
            </a:extLst>
          </p:cNvPr>
          <p:cNvSpPr/>
          <p:nvPr/>
        </p:nvSpPr>
        <p:spPr>
          <a:xfrm>
            <a:off x="10444265"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IQ</a:t>
            </a:r>
          </a:p>
        </p:txBody>
      </p:sp>
      <p:sp>
        <p:nvSpPr>
          <p:cNvPr id="57" name="Rectangle 56">
            <a:extLst>
              <a:ext uri="{FF2B5EF4-FFF2-40B4-BE49-F238E27FC236}">
                <a16:creationId xmlns:a16="http://schemas.microsoft.com/office/drawing/2014/main" id="{87E3C3DC-F7BA-F645-B9A2-A776357FA464}"/>
              </a:ext>
            </a:extLst>
          </p:cNvPr>
          <p:cNvSpPr/>
          <p:nvPr/>
        </p:nvSpPr>
        <p:spPr>
          <a:xfrm>
            <a:off x="11307262"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Depress-ion</a:t>
            </a:r>
          </a:p>
        </p:txBody>
      </p:sp>
      <p:sp>
        <p:nvSpPr>
          <p:cNvPr id="59" name="Rectangle 58">
            <a:extLst>
              <a:ext uri="{FF2B5EF4-FFF2-40B4-BE49-F238E27FC236}">
                <a16:creationId xmlns:a16="http://schemas.microsoft.com/office/drawing/2014/main" id="{47DA3C48-CDF9-3148-A93F-0582114D596D}"/>
              </a:ext>
            </a:extLst>
          </p:cNvPr>
          <p:cNvSpPr/>
          <p:nvPr/>
        </p:nvSpPr>
        <p:spPr>
          <a:xfrm>
            <a:off x="8716493" y="279138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Survival  after Trans-plant (+)</a:t>
            </a:r>
          </a:p>
          <a:p>
            <a:pPr algn="ctr"/>
            <a:r>
              <a:rPr lang="en-US" sz="700" b="1" dirty="0">
                <a:solidFill>
                  <a:schemeClr val="tx1"/>
                </a:solidFill>
              </a:rPr>
              <a:t>(</a:t>
            </a:r>
            <a:r>
              <a:rPr lang="en-US" sz="700" b="1" dirty="0" err="1">
                <a:solidFill>
                  <a:schemeClr val="tx1"/>
                </a:solidFill>
              </a:rPr>
              <a:t>Burker</a:t>
            </a:r>
            <a:r>
              <a:rPr lang="en-US" sz="700" b="1" dirty="0">
                <a:solidFill>
                  <a:schemeClr val="tx1"/>
                </a:solidFill>
              </a:rPr>
              <a:t> et al., 2005)</a:t>
            </a:r>
          </a:p>
        </p:txBody>
      </p:sp>
      <p:sp>
        <p:nvSpPr>
          <p:cNvPr id="60" name="Rectangle 59">
            <a:extLst>
              <a:ext uri="{FF2B5EF4-FFF2-40B4-BE49-F238E27FC236}">
                <a16:creationId xmlns:a16="http://schemas.microsoft.com/office/drawing/2014/main" id="{CDFC2CC8-F24E-A74E-8AAD-BE1001EE9854}"/>
              </a:ext>
            </a:extLst>
          </p:cNvPr>
          <p:cNvSpPr/>
          <p:nvPr/>
        </p:nvSpPr>
        <p:spPr>
          <a:xfrm>
            <a:off x="8713341" y="525088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School Achieve-</a:t>
            </a:r>
            <a:r>
              <a:rPr lang="en-US" sz="1200" b="1" dirty="0" err="1">
                <a:solidFill>
                  <a:schemeClr val="tx1"/>
                </a:solidFill>
              </a:rPr>
              <a:t>ment</a:t>
            </a:r>
            <a:r>
              <a:rPr lang="en-US" sz="1200" b="1" dirty="0">
                <a:solidFill>
                  <a:schemeClr val="tx1"/>
                </a:solidFill>
              </a:rPr>
              <a:t> (+)</a:t>
            </a:r>
          </a:p>
          <a:p>
            <a:pPr algn="ctr"/>
            <a:r>
              <a:rPr lang="en-US" sz="700" b="1" dirty="0">
                <a:solidFill>
                  <a:schemeClr val="tx1"/>
                </a:solidFill>
              </a:rPr>
              <a:t>(</a:t>
            </a:r>
            <a:r>
              <a:rPr lang="en-US" sz="700" b="1" dirty="0" err="1">
                <a:solidFill>
                  <a:schemeClr val="tx1"/>
                </a:solidFill>
              </a:rPr>
              <a:t>Tesiny</a:t>
            </a:r>
            <a:r>
              <a:rPr lang="en-US" sz="700" b="1" dirty="0">
                <a:solidFill>
                  <a:schemeClr val="tx1"/>
                </a:solidFill>
              </a:rPr>
              <a:t> et al.,  1980)</a:t>
            </a:r>
          </a:p>
        </p:txBody>
      </p:sp>
      <p:sp>
        <p:nvSpPr>
          <p:cNvPr id="61" name="Rectangle 60">
            <a:extLst>
              <a:ext uri="{FF2B5EF4-FFF2-40B4-BE49-F238E27FC236}">
                <a16:creationId xmlns:a16="http://schemas.microsoft.com/office/drawing/2014/main" id="{FEE7BF67-2DDE-A940-8D2D-F65576D1D24E}"/>
              </a:ext>
            </a:extLst>
          </p:cNvPr>
          <p:cNvSpPr/>
          <p:nvPr/>
        </p:nvSpPr>
        <p:spPr>
          <a:xfrm>
            <a:off x="8713341" y="402113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Social Mobility (+)</a:t>
            </a:r>
          </a:p>
          <a:p>
            <a:pPr algn="ctr"/>
            <a:r>
              <a:rPr lang="en-US" sz="700" b="1" dirty="0">
                <a:solidFill>
                  <a:schemeClr val="tx1"/>
                </a:solidFill>
              </a:rPr>
              <a:t>(von </a:t>
            </a:r>
            <a:r>
              <a:rPr lang="en-US" sz="700" b="1" dirty="0" err="1">
                <a:solidFill>
                  <a:schemeClr val="tx1"/>
                </a:solidFill>
              </a:rPr>
              <a:t>Stumm</a:t>
            </a:r>
            <a:r>
              <a:rPr lang="en-US" sz="700" b="1" dirty="0">
                <a:solidFill>
                  <a:schemeClr val="tx1"/>
                </a:solidFill>
              </a:rPr>
              <a:t> et al, 2009)</a:t>
            </a:r>
          </a:p>
        </p:txBody>
      </p:sp>
      <p:sp>
        <p:nvSpPr>
          <p:cNvPr id="62" name="Rectangle 61">
            <a:extLst>
              <a:ext uri="{FF2B5EF4-FFF2-40B4-BE49-F238E27FC236}">
                <a16:creationId xmlns:a16="http://schemas.microsoft.com/office/drawing/2014/main" id="{AD4D78AC-FB5C-874D-AE82-85FBAF080D25}"/>
              </a:ext>
            </a:extLst>
          </p:cNvPr>
          <p:cNvSpPr/>
          <p:nvPr/>
        </p:nvSpPr>
        <p:spPr>
          <a:xfrm>
            <a:off x="9577938"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(Brown et al., 2003)</a:t>
            </a:r>
          </a:p>
        </p:txBody>
      </p:sp>
      <p:sp>
        <p:nvSpPr>
          <p:cNvPr id="63" name="Rectangle 62">
            <a:extLst>
              <a:ext uri="{FF2B5EF4-FFF2-40B4-BE49-F238E27FC236}">
                <a16:creationId xmlns:a16="http://schemas.microsoft.com/office/drawing/2014/main" id="{A2486BBD-F82A-5048-B565-4CB7EE31D38E}"/>
              </a:ext>
            </a:extLst>
          </p:cNvPr>
          <p:cNvSpPr/>
          <p:nvPr/>
        </p:nvSpPr>
        <p:spPr>
          <a:xfrm>
            <a:off x="9575839"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Delinq-uency</a:t>
            </a:r>
            <a:r>
              <a:rPr lang="en-US" sz="1200" b="1" dirty="0">
                <a:solidFill>
                  <a:schemeClr val="tx1"/>
                </a:solidFill>
              </a:rPr>
              <a:t> (-)</a:t>
            </a:r>
          </a:p>
          <a:p>
            <a:pPr algn="ctr"/>
            <a:r>
              <a:rPr lang="en-US" sz="700" b="1" dirty="0" err="1">
                <a:solidFill>
                  <a:schemeClr val="tx1"/>
                </a:solidFill>
              </a:rPr>
              <a:t>Kort</a:t>
            </a:r>
            <a:r>
              <a:rPr lang="en-US" sz="700" b="1" dirty="0">
                <a:solidFill>
                  <a:schemeClr val="tx1"/>
                </a:solidFill>
              </a:rPr>
              <a:t>-Butler, 2010)</a:t>
            </a:r>
          </a:p>
        </p:txBody>
      </p:sp>
      <p:sp>
        <p:nvSpPr>
          <p:cNvPr id="64" name="Rectangle 63">
            <a:extLst>
              <a:ext uri="{FF2B5EF4-FFF2-40B4-BE49-F238E27FC236}">
                <a16:creationId xmlns:a16="http://schemas.microsoft.com/office/drawing/2014/main" id="{674A3940-E6AA-B44B-AA2F-21DD324A0439}"/>
              </a:ext>
            </a:extLst>
          </p:cNvPr>
          <p:cNvSpPr/>
          <p:nvPr/>
        </p:nvSpPr>
        <p:spPr>
          <a:xfrm>
            <a:off x="9575839"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Inflam-mation</a:t>
            </a:r>
            <a:r>
              <a:rPr lang="en-US" sz="1200" b="1" dirty="0">
                <a:solidFill>
                  <a:schemeClr val="tx1"/>
                </a:solidFill>
              </a:rPr>
              <a:t> (-)</a:t>
            </a:r>
          </a:p>
          <a:p>
            <a:pPr algn="ctr"/>
            <a:r>
              <a:rPr lang="en-US" sz="700" b="1" dirty="0">
                <a:solidFill>
                  <a:schemeClr val="tx1"/>
                </a:solidFill>
              </a:rPr>
              <a:t>(Hughes et al., 2014)</a:t>
            </a:r>
          </a:p>
        </p:txBody>
      </p:sp>
      <p:sp>
        <p:nvSpPr>
          <p:cNvPr id="65" name="Rectangle 64">
            <a:extLst>
              <a:ext uri="{FF2B5EF4-FFF2-40B4-BE49-F238E27FC236}">
                <a16:creationId xmlns:a16="http://schemas.microsoft.com/office/drawing/2014/main" id="{F844B986-9B6B-6049-B478-E640DBD881F9}"/>
              </a:ext>
            </a:extLst>
          </p:cNvPr>
          <p:cNvSpPr/>
          <p:nvPr/>
        </p:nvSpPr>
        <p:spPr>
          <a:xfrm>
            <a:off x="10439383" y="2788419"/>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Longevity (+)</a:t>
            </a:r>
          </a:p>
          <a:p>
            <a:pPr algn="ctr"/>
            <a:r>
              <a:rPr lang="en-US" sz="700" b="1" dirty="0">
                <a:solidFill>
                  <a:schemeClr val="tx1"/>
                </a:solidFill>
              </a:rPr>
              <a:t>(Gottfredson &amp; </a:t>
            </a:r>
            <a:r>
              <a:rPr lang="en-US" sz="700" b="1" dirty="0" err="1">
                <a:solidFill>
                  <a:schemeClr val="tx1"/>
                </a:solidFill>
              </a:rPr>
              <a:t>Deary</a:t>
            </a:r>
            <a:r>
              <a:rPr lang="en-US" sz="700" b="1" dirty="0">
                <a:solidFill>
                  <a:schemeClr val="tx1"/>
                </a:solidFill>
              </a:rPr>
              <a:t>, 2004)</a:t>
            </a:r>
          </a:p>
        </p:txBody>
      </p:sp>
      <p:sp>
        <p:nvSpPr>
          <p:cNvPr id="66" name="Rectangle 65">
            <a:extLst>
              <a:ext uri="{FF2B5EF4-FFF2-40B4-BE49-F238E27FC236}">
                <a16:creationId xmlns:a16="http://schemas.microsoft.com/office/drawing/2014/main" id="{30E85EB9-79C9-2442-981C-E6D13C31EC8B}"/>
              </a:ext>
            </a:extLst>
          </p:cNvPr>
          <p:cNvSpPr/>
          <p:nvPr/>
        </p:nvSpPr>
        <p:spPr>
          <a:xfrm>
            <a:off x="10438337" y="5247913"/>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Obesity </a:t>
            </a:r>
          </a:p>
          <a:p>
            <a:pPr algn="ctr"/>
            <a:r>
              <a:rPr lang="en-US" sz="1200" b="1" dirty="0">
                <a:solidFill>
                  <a:schemeClr val="tx1"/>
                </a:solidFill>
              </a:rPr>
              <a:t>(-)</a:t>
            </a:r>
          </a:p>
          <a:p>
            <a:pPr algn="ctr"/>
            <a:r>
              <a:rPr lang="en-US" sz="700" b="1" dirty="0">
                <a:solidFill>
                  <a:schemeClr val="tx1"/>
                </a:solidFill>
              </a:rPr>
              <a:t>(Gottfredson, 2004)</a:t>
            </a:r>
          </a:p>
        </p:txBody>
      </p:sp>
      <p:sp>
        <p:nvSpPr>
          <p:cNvPr id="67" name="Rectangle 66">
            <a:extLst>
              <a:ext uri="{FF2B5EF4-FFF2-40B4-BE49-F238E27FC236}">
                <a16:creationId xmlns:a16="http://schemas.microsoft.com/office/drawing/2014/main" id="{777230C2-F17D-A948-B5A2-CC7384810105}"/>
              </a:ext>
            </a:extLst>
          </p:cNvPr>
          <p:cNvSpPr/>
          <p:nvPr/>
        </p:nvSpPr>
        <p:spPr>
          <a:xfrm>
            <a:off x="10438337" y="401816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(Gottfredson, 2004)</a:t>
            </a:r>
          </a:p>
        </p:txBody>
      </p:sp>
      <p:sp>
        <p:nvSpPr>
          <p:cNvPr id="68" name="Rectangle 67">
            <a:extLst>
              <a:ext uri="{FF2B5EF4-FFF2-40B4-BE49-F238E27FC236}">
                <a16:creationId xmlns:a16="http://schemas.microsoft.com/office/drawing/2014/main" id="{6344D0AA-8FF8-CD45-A016-63CF10DB723A}"/>
              </a:ext>
            </a:extLst>
          </p:cNvPr>
          <p:cNvSpPr/>
          <p:nvPr/>
        </p:nvSpPr>
        <p:spPr>
          <a:xfrm>
            <a:off x="11300830" y="278841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Heart Failure (+)</a:t>
            </a:r>
          </a:p>
          <a:p>
            <a:pPr algn="ctr"/>
            <a:r>
              <a:rPr lang="en-US" sz="700" b="1" dirty="0">
                <a:solidFill>
                  <a:schemeClr val="tx1"/>
                </a:solidFill>
              </a:rPr>
              <a:t>(Johnson et al., 2012)</a:t>
            </a:r>
          </a:p>
        </p:txBody>
      </p:sp>
      <p:sp>
        <p:nvSpPr>
          <p:cNvPr id="69" name="Rectangle 68">
            <a:extLst>
              <a:ext uri="{FF2B5EF4-FFF2-40B4-BE49-F238E27FC236}">
                <a16:creationId xmlns:a16="http://schemas.microsoft.com/office/drawing/2014/main" id="{B1559E13-74B1-3B4D-A281-1CD633DC3B9E}"/>
              </a:ext>
            </a:extLst>
          </p:cNvPr>
          <p:cNvSpPr/>
          <p:nvPr/>
        </p:nvSpPr>
        <p:spPr>
          <a:xfrm>
            <a:off x="11300830" y="524791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a:t>
            </a:r>
            <a:r>
              <a:rPr lang="en-US" sz="700" b="1" dirty="0" err="1">
                <a:solidFill>
                  <a:schemeClr val="tx1"/>
                </a:solidFill>
              </a:rPr>
              <a:t>Japuntich</a:t>
            </a:r>
            <a:r>
              <a:rPr lang="en-US" sz="700" b="1" dirty="0">
                <a:solidFill>
                  <a:schemeClr val="tx1"/>
                </a:solidFill>
              </a:rPr>
              <a:t> et al., 2007)</a:t>
            </a:r>
          </a:p>
        </p:txBody>
      </p:sp>
      <p:sp>
        <p:nvSpPr>
          <p:cNvPr id="70" name="Rectangle 69">
            <a:extLst>
              <a:ext uri="{FF2B5EF4-FFF2-40B4-BE49-F238E27FC236}">
                <a16:creationId xmlns:a16="http://schemas.microsoft.com/office/drawing/2014/main" id="{DE8F5FAA-37B4-4544-B9D2-5F4D40D0FDB5}"/>
              </a:ext>
            </a:extLst>
          </p:cNvPr>
          <p:cNvSpPr/>
          <p:nvPr/>
        </p:nvSpPr>
        <p:spPr>
          <a:xfrm>
            <a:off x="11300830" y="401816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(Sullivan et al., 2012)</a:t>
            </a:r>
          </a:p>
        </p:txBody>
      </p:sp>
      <p:sp>
        <p:nvSpPr>
          <p:cNvPr id="74" name="Down Arrow 73">
            <a:extLst>
              <a:ext uri="{FF2B5EF4-FFF2-40B4-BE49-F238E27FC236}">
                <a16:creationId xmlns:a16="http://schemas.microsoft.com/office/drawing/2014/main" id="{FEEACDE5-393F-514E-92D2-79ECDA00ACF6}"/>
              </a:ext>
            </a:extLst>
          </p:cNvPr>
          <p:cNvSpPr/>
          <p:nvPr/>
        </p:nvSpPr>
        <p:spPr>
          <a:xfrm>
            <a:off x="8040858"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Down Arrow 74">
            <a:extLst>
              <a:ext uri="{FF2B5EF4-FFF2-40B4-BE49-F238E27FC236}">
                <a16:creationId xmlns:a16="http://schemas.microsoft.com/office/drawing/2014/main" id="{EF96D304-7EE5-B94F-B274-115EFFFEC72B}"/>
              </a:ext>
            </a:extLst>
          </p:cNvPr>
          <p:cNvSpPr/>
          <p:nvPr/>
        </p:nvSpPr>
        <p:spPr>
          <a:xfrm>
            <a:off x="8903850"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Down Arrow 75">
            <a:extLst>
              <a:ext uri="{FF2B5EF4-FFF2-40B4-BE49-F238E27FC236}">
                <a16:creationId xmlns:a16="http://schemas.microsoft.com/office/drawing/2014/main" id="{70F1E912-C4F7-DB4C-B2E6-6C860EF3445B}"/>
              </a:ext>
            </a:extLst>
          </p:cNvPr>
          <p:cNvSpPr/>
          <p:nvPr/>
        </p:nvSpPr>
        <p:spPr>
          <a:xfrm>
            <a:off x="9766842"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a:extLst>
              <a:ext uri="{FF2B5EF4-FFF2-40B4-BE49-F238E27FC236}">
                <a16:creationId xmlns:a16="http://schemas.microsoft.com/office/drawing/2014/main" id="{755C0303-3742-554A-9EC9-F92F31953365}"/>
              </a:ext>
            </a:extLst>
          </p:cNvPr>
          <p:cNvSpPr/>
          <p:nvPr/>
        </p:nvSpPr>
        <p:spPr>
          <a:xfrm>
            <a:off x="10629834"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own Arrow 78">
            <a:extLst>
              <a:ext uri="{FF2B5EF4-FFF2-40B4-BE49-F238E27FC236}">
                <a16:creationId xmlns:a16="http://schemas.microsoft.com/office/drawing/2014/main" id="{C14D918C-0600-4F46-BFE1-437075E755FE}"/>
              </a:ext>
            </a:extLst>
          </p:cNvPr>
          <p:cNvSpPr/>
          <p:nvPr/>
        </p:nvSpPr>
        <p:spPr>
          <a:xfrm>
            <a:off x="11492831"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54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1" grpId="0" animBg="1"/>
      <p:bldP spid="52" grpId="0" animBg="1"/>
      <p:bldP spid="53" grpId="0" animBg="1"/>
      <p:bldP spid="54" grpId="0" animBg="1"/>
      <p:bldP spid="55" grpId="0" animBg="1"/>
      <p:bldP spid="56" grpId="0" animBg="1"/>
      <p:bldP spid="57"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4" grpId="0" animBg="1"/>
      <p:bldP spid="75" grpId="0" animBg="1"/>
      <p:bldP spid="76" grpId="0" animBg="1"/>
      <p:bldP spid="78" grpId="0" animBg="1"/>
      <p:bldP spid="79"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D8AEB65-D90C-CE4D-815B-1422AF4A4887}"/>
              </a:ext>
            </a:extLst>
          </p:cNvPr>
          <p:cNvGrpSpPr>
            <a:grpSpLocks noChangeAspect="1"/>
          </p:cNvGrpSpPr>
          <p:nvPr/>
        </p:nvGrpSpPr>
        <p:grpSpPr>
          <a:xfrm>
            <a:off x="910491" y="1652379"/>
            <a:ext cx="5021423" cy="4921816"/>
            <a:chOff x="900278" y="1554571"/>
            <a:chExt cx="4162509" cy="4079939"/>
          </a:xfrm>
        </p:grpSpPr>
        <p:grpSp>
          <p:nvGrpSpPr>
            <p:cNvPr id="5" name="Group 4">
              <a:extLst>
                <a:ext uri="{FF2B5EF4-FFF2-40B4-BE49-F238E27FC236}">
                  <a16:creationId xmlns:a16="http://schemas.microsoft.com/office/drawing/2014/main" id="{EAA72AED-F48B-7347-8106-A69D01439B61}"/>
                </a:ext>
              </a:extLst>
            </p:cNvPr>
            <p:cNvGrpSpPr/>
            <p:nvPr/>
          </p:nvGrpSpPr>
          <p:grpSpPr>
            <a:xfrm>
              <a:off x="1351706" y="2662710"/>
              <a:ext cx="342900" cy="2971800"/>
              <a:chOff x="4800600" y="1829594"/>
              <a:chExt cx="342900" cy="2971800"/>
            </a:xfrm>
          </p:grpSpPr>
          <p:cxnSp>
            <p:nvCxnSpPr>
              <p:cNvPr id="27" name="Straight Connector 26">
                <a:extLst>
                  <a:ext uri="{FF2B5EF4-FFF2-40B4-BE49-F238E27FC236}">
                    <a16:creationId xmlns:a16="http://schemas.microsoft.com/office/drawing/2014/main" id="{09D197CC-F108-1540-8138-97A6F5FD5E18}"/>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C1AC91-B11C-E94D-BFC7-BEAFFCF42856}"/>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A5DA32C-1D81-B14A-8CC9-49F64C1D9A7E}"/>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F2B3D5F-F134-2A41-A399-65552F14F876}"/>
                </a:ext>
              </a:extLst>
            </p:cNvPr>
            <p:cNvGrpSpPr/>
            <p:nvPr/>
          </p:nvGrpSpPr>
          <p:grpSpPr>
            <a:xfrm flipH="1">
              <a:off x="4425725" y="2644453"/>
              <a:ext cx="342900" cy="2971800"/>
              <a:chOff x="4800600" y="1829594"/>
              <a:chExt cx="342900" cy="2971800"/>
            </a:xfrm>
          </p:grpSpPr>
          <p:cxnSp>
            <p:nvCxnSpPr>
              <p:cNvPr id="24" name="Straight Connector 23">
                <a:extLst>
                  <a:ext uri="{FF2B5EF4-FFF2-40B4-BE49-F238E27FC236}">
                    <a16:creationId xmlns:a16="http://schemas.microsoft.com/office/drawing/2014/main" id="{0A46D32F-17EC-AA4F-B106-77E5242F30DF}"/>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8A2D0-79BC-B848-9746-9BFFECF9054E}"/>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5CD1C5E-26A0-7342-BEA6-9DF5A04CBE9C}"/>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117C3C0E-FE62-E149-81F3-3AFB08737134}"/>
                </a:ext>
              </a:extLst>
            </p:cNvPr>
            <p:cNvSpPr txBox="1"/>
            <p:nvPr/>
          </p:nvSpPr>
          <p:spPr>
            <a:xfrm>
              <a:off x="1523156" y="2806882"/>
              <a:ext cx="547804" cy="369332"/>
            </a:xfrm>
            <a:prstGeom prst="rect">
              <a:avLst/>
            </a:prstGeom>
            <a:noFill/>
          </p:spPr>
          <p:txBody>
            <a:bodyPr wrap="square" rtlCol="0">
              <a:spAutoFit/>
            </a:bodyPr>
            <a:lstStyle/>
            <a:p>
              <a:r>
                <a:rPr lang="en-US" b="1" dirty="0"/>
                <a:t>X</a:t>
              </a:r>
              <a:r>
                <a:rPr lang="en-US" b="1" baseline="-25000" dirty="0"/>
                <a:t>11</a:t>
              </a:r>
            </a:p>
          </p:txBody>
        </p:sp>
        <p:sp>
          <p:nvSpPr>
            <p:cNvPr id="8" name="TextBox 7">
              <a:extLst>
                <a:ext uri="{FF2B5EF4-FFF2-40B4-BE49-F238E27FC236}">
                  <a16:creationId xmlns:a16="http://schemas.microsoft.com/office/drawing/2014/main" id="{CE069748-EA31-4043-A263-862C47636C5E}"/>
                </a:ext>
              </a:extLst>
            </p:cNvPr>
            <p:cNvSpPr txBox="1"/>
            <p:nvPr/>
          </p:nvSpPr>
          <p:spPr>
            <a:xfrm>
              <a:off x="1517734" y="3301335"/>
              <a:ext cx="547804" cy="369332"/>
            </a:xfrm>
            <a:prstGeom prst="rect">
              <a:avLst/>
            </a:prstGeom>
            <a:noFill/>
          </p:spPr>
          <p:txBody>
            <a:bodyPr wrap="square" rtlCol="0">
              <a:spAutoFit/>
            </a:bodyPr>
            <a:lstStyle/>
            <a:p>
              <a:r>
                <a:rPr lang="en-US" b="1" dirty="0"/>
                <a:t>X</a:t>
              </a:r>
              <a:r>
                <a:rPr lang="en-US" b="1" baseline="-25000" dirty="0"/>
                <a:t>21</a:t>
              </a:r>
            </a:p>
          </p:txBody>
        </p:sp>
        <p:sp>
          <p:nvSpPr>
            <p:cNvPr id="9" name="TextBox 8">
              <a:extLst>
                <a:ext uri="{FF2B5EF4-FFF2-40B4-BE49-F238E27FC236}">
                  <a16:creationId xmlns:a16="http://schemas.microsoft.com/office/drawing/2014/main" id="{9E25DEE7-8786-CC44-8B73-C4D03653128D}"/>
                </a:ext>
              </a:extLst>
            </p:cNvPr>
            <p:cNvSpPr txBox="1"/>
            <p:nvPr/>
          </p:nvSpPr>
          <p:spPr>
            <a:xfrm>
              <a:off x="1523156" y="3761021"/>
              <a:ext cx="547804" cy="369332"/>
            </a:xfrm>
            <a:prstGeom prst="rect">
              <a:avLst/>
            </a:prstGeom>
            <a:noFill/>
          </p:spPr>
          <p:txBody>
            <a:bodyPr wrap="square" rtlCol="0">
              <a:spAutoFit/>
            </a:bodyPr>
            <a:lstStyle/>
            <a:p>
              <a:r>
                <a:rPr lang="en-US" b="1" dirty="0"/>
                <a:t>X</a:t>
              </a:r>
              <a:r>
                <a:rPr lang="en-US" b="1" baseline="-25000" dirty="0"/>
                <a:t>31</a:t>
              </a:r>
            </a:p>
          </p:txBody>
        </p:sp>
        <p:sp>
          <p:nvSpPr>
            <p:cNvPr id="10" name="TextBox 9">
              <a:extLst>
                <a:ext uri="{FF2B5EF4-FFF2-40B4-BE49-F238E27FC236}">
                  <a16:creationId xmlns:a16="http://schemas.microsoft.com/office/drawing/2014/main" id="{4825AA14-9613-464F-AC8A-B47DE32833F7}"/>
                </a:ext>
              </a:extLst>
            </p:cNvPr>
            <p:cNvSpPr txBox="1"/>
            <p:nvPr/>
          </p:nvSpPr>
          <p:spPr>
            <a:xfrm>
              <a:off x="1523156" y="5071384"/>
              <a:ext cx="547804" cy="369332"/>
            </a:xfrm>
            <a:prstGeom prst="rect">
              <a:avLst/>
            </a:prstGeom>
            <a:noFill/>
          </p:spPr>
          <p:txBody>
            <a:bodyPr wrap="square" rtlCol="0">
              <a:spAutoFit/>
            </a:bodyPr>
            <a:lstStyle/>
            <a:p>
              <a:r>
                <a:rPr lang="en-US" b="1" dirty="0"/>
                <a:t>X</a:t>
              </a:r>
              <a:r>
                <a:rPr lang="en-US" b="1" baseline="-25000" dirty="0"/>
                <a:t>i1</a:t>
              </a:r>
            </a:p>
          </p:txBody>
        </p:sp>
        <p:sp>
          <p:nvSpPr>
            <p:cNvPr id="11" name="TextBox 10">
              <a:extLst>
                <a:ext uri="{FF2B5EF4-FFF2-40B4-BE49-F238E27FC236}">
                  <a16:creationId xmlns:a16="http://schemas.microsoft.com/office/drawing/2014/main" id="{E706AD89-E0A4-5245-96A4-F3632CDD39E0}"/>
                </a:ext>
              </a:extLst>
            </p:cNvPr>
            <p:cNvSpPr txBox="1"/>
            <p:nvPr/>
          </p:nvSpPr>
          <p:spPr>
            <a:xfrm rot="5400000">
              <a:off x="1517734" y="4477448"/>
              <a:ext cx="547804" cy="369332"/>
            </a:xfrm>
            <a:prstGeom prst="rect">
              <a:avLst/>
            </a:prstGeom>
            <a:noFill/>
          </p:spPr>
          <p:txBody>
            <a:bodyPr wrap="square" rtlCol="0">
              <a:spAutoFit/>
            </a:bodyPr>
            <a:lstStyle/>
            <a:p>
              <a:r>
                <a:rPr lang="en-US" b="1" dirty="0"/>
                <a:t>. . . </a:t>
              </a:r>
              <a:endParaRPr lang="en-US" b="1" baseline="-25000" dirty="0"/>
            </a:p>
          </p:txBody>
        </p:sp>
        <p:sp>
          <p:nvSpPr>
            <p:cNvPr id="12" name="TextBox 11">
              <a:extLst>
                <a:ext uri="{FF2B5EF4-FFF2-40B4-BE49-F238E27FC236}">
                  <a16:creationId xmlns:a16="http://schemas.microsoft.com/office/drawing/2014/main" id="{C82BBEB6-633F-754E-A361-6C020C4D85E9}"/>
                </a:ext>
              </a:extLst>
            </p:cNvPr>
            <p:cNvSpPr txBox="1"/>
            <p:nvPr/>
          </p:nvSpPr>
          <p:spPr>
            <a:xfrm>
              <a:off x="4151823" y="2817142"/>
              <a:ext cx="547804" cy="369332"/>
            </a:xfrm>
            <a:prstGeom prst="rect">
              <a:avLst/>
            </a:prstGeom>
            <a:noFill/>
          </p:spPr>
          <p:txBody>
            <a:bodyPr wrap="square" rtlCol="0">
              <a:spAutoFit/>
            </a:bodyPr>
            <a:lstStyle/>
            <a:p>
              <a:r>
                <a:rPr lang="en-US" b="1" dirty="0"/>
                <a:t>X</a:t>
              </a:r>
              <a:r>
                <a:rPr lang="en-US" b="1" baseline="-25000" dirty="0"/>
                <a:t>1j</a:t>
              </a:r>
            </a:p>
          </p:txBody>
        </p:sp>
        <p:sp>
          <p:nvSpPr>
            <p:cNvPr id="13" name="TextBox 12">
              <a:extLst>
                <a:ext uri="{FF2B5EF4-FFF2-40B4-BE49-F238E27FC236}">
                  <a16:creationId xmlns:a16="http://schemas.microsoft.com/office/drawing/2014/main" id="{E4BD876B-6499-9C49-A7B4-F6F0A9A00995}"/>
                </a:ext>
              </a:extLst>
            </p:cNvPr>
            <p:cNvSpPr txBox="1"/>
            <p:nvPr/>
          </p:nvSpPr>
          <p:spPr>
            <a:xfrm>
              <a:off x="4146401" y="3311595"/>
              <a:ext cx="547804" cy="369332"/>
            </a:xfrm>
            <a:prstGeom prst="rect">
              <a:avLst/>
            </a:prstGeom>
            <a:noFill/>
          </p:spPr>
          <p:txBody>
            <a:bodyPr wrap="square" rtlCol="0">
              <a:spAutoFit/>
            </a:bodyPr>
            <a:lstStyle/>
            <a:p>
              <a:r>
                <a:rPr lang="en-US" b="1" dirty="0"/>
                <a:t>X</a:t>
              </a:r>
              <a:r>
                <a:rPr lang="en-US" b="1" baseline="-25000" dirty="0"/>
                <a:t>2j</a:t>
              </a:r>
            </a:p>
          </p:txBody>
        </p:sp>
        <p:sp>
          <p:nvSpPr>
            <p:cNvPr id="14" name="TextBox 13">
              <a:extLst>
                <a:ext uri="{FF2B5EF4-FFF2-40B4-BE49-F238E27FC236}">
                  <a16:creationId xmlns:a16="http://schemas.microsoft.com/office/drawing/2014/main" id="{A83819C5-DF8D-E945-8A2B-ED10584B6479}"/>
                </a:ext>
              </a:extLst>
            </p:cNvPr>
            <p:cNvSpPr txBox="1"/>
            <p:nvPr/>
          </p:nvSpPr>
          <p:spPr>
            <a:xfrm>
              <a:off x="4151823" y="3771281"/>
              <a:ext cx="547804" cy="369332"/>
            </a:xfrm>
            <a:prstGeom prst="rect">
              <a:avLst/>
            </a:prstGeom>
            <a:noFill/>
          </p:spPr>
          <p:txBody>
            <a:bodyPr wrap="square" rtlCol="0">
              <a:spAutoFit/>
            </a:bodyPr>
            <a:lstStyle/>
            <a:p>
              <a:r>
                <a:rPr lang="en-US" b="1" dirty="0"/>
                <a:t>X</a:t>
              </a:r>
              <a:r>
                <a:rPr lang="en-US" b="1" baseline="-25000" dirty="0"/>
                <a:t>3j</a:t>
              </a:r>
            </a:p>
          </p:txBody>
        </p:sp>
        <p:sp>
          <p:nvSpPr>
            <p:cNvPr id="15" name="TextBox 14">
              <a:extLst>
                <a:ext uri="{FF2B5EF4-FFF2-40B4-BE49-F238E27FC236}">
                  <a16:creationId xmlns:a16="http://schemas.microsoft.com/office/drawing/2014/main" id="{25E83EEA-B45C-0347-A1A8-AB20D287908A}"/>
                </a:ext>
              </a:extLst>
            </p:cNvPr>
            <p:cNvSpPr txBox="1"/>
            <p:nvPr/>
          </p:nvSpPr>
          <p:spPr>
            <a:xfrm>
              <a:off x="4151823" y="5081644"/>
              <a:ext cx="547804" cy="369332"/>
            </a:xfrm>
            <a:prstGeom prst="rect">
              <a:avLst/>
            </a:prstGeom>
            <a:noFill/>
          </p:spPr>
          <p:txBody>
            <a:bodyPr wrap="square" rtlCol="0">
              <a:spAutoFit/>
            </a:bodyPr>
            <a:lstStyle/>
            <a:p>
              <a:r>
                <a:rPr lang="en-US" b="1" dirty="0" err="1"/>
                <a:t>X</a:t>
              </a:r>
              <a:r>
                <a:rPr lang="en-US" b="1" baseline="-25000" dirty="0" err="1"/>
                <a:t>ij</a:t>
              </a:r>
              <a:endParaRPr lang="en-US" b="1" baseline="-25000" dirty="0"/>
            </a:p>
          </p:txBody>
        </p:sp>
        <p:sp>
          <p:nvSpPr>
            <p:cNvPr id="16" name="TextBox 15">
              <a:extLst>
                <a:ext uri="{FF2B5EF4-FFF2-40B4-BE49-F238E27FC236}">
                  <a16:creationId xmlns:a16="http://schemas.microsoft.com/office/drawing/2014/main" id="{824F2EAE-8B37-2B4C-A4C0-4FABB8DCDF9A}"/>
                </a:ext>
              </a:extLst>
            </p:cNvPr>
            <p:cNvSpPr txBox="1"/>
            <p:nvPr/>
          </p:nvSpPr>
          <p:spPr>
            <a:xfrm rot="5400000">
              <a:off x="4146401" y="4487708"/>
              <a:ext cx="547804" cy="369332"/>
            </a:xfrm>
            <a:prstGeom prst="rect">
              <a:avLst/>
            </a:prstGeom>
            <a:noFill/>
          </p:spPr>
          <p:txBody>
            <a:bodyPr wrap="square" rtlCol="0">
              <a:spAutoFit/>
            </a:bodyPr>
            <a:lstStyle/>
            <a:p>
              <a:r>
                <a:rPr lang="en-US" b="1" dirty="0"/>
                <a:t>. . . </a:t>
              </a:r>
              <a:endParaRPr lang="en-US" b="1" baseline="-25000" dirty="0"/>
            </a:p>
          </p:txBody>
        </p:sp>
        <p:sp>
          <p:nvSpPr>
            <p:cNvPr id="17" name="TextBox 16">
              <a:extLst>
                <a:ext uri="{FF2B5EF4-FFF2-40B4-BE49-F238E27FC236}">
                  <a16:creationId xmlns:a16="http://schemas.microsoft.com/office/drawing/2014/main" id="{F5CE4CC1-19B8-6340-8281-F0226880F6DF}"/>
                </a:ext>
              </a:extLst>
            </p:cNvPr>
            <p:cNvSpPr txBox="1"/>
            <p:nvPr/>
          </p:nvSpPr>
          <p:spPr>
            <a:xfrm>
              <a:off x="2099494" y="2787475"/>
              <a:ext cx="547804" cy="369332"/>
            </a:xfrm>
            <a:prstGeom prst="rect">
              <a:avLst/>
            </a:prstGeom>
            <a:noFill/>
          </p:spPr>
          <p:txBody>
            <a:bodyPr wrap="square" rtlCol="0">
              <a:spAutoFit/>
            </a:bodyPr>
            <a:lstStyle/>
            <a:p>
              <a:r>
                <a:rPr lang="en-US" b="1" dirty="0"/>
                <a:t>X</a:t>
              </a:r>
              <a:r>
                <a:rPr lang="en-US" b="1" baseline="-25000" dirty="0"/>
                <a:t>12</a:t>
              </a:r>
            </a:p>
          </p:txBody>
        </p:sp>
        <p:sp>
          <p:nvSpPr>
            <p:cNvPr id="18" name="TextBox 17">
              <a:extLst>
                <a:ext uri="{FF2B5EF4-FFF2-40B4-BE49-F238E27FC236}">
                  <a16:creationId xmlns:a16="http://schemas.microsoft.com/office/drawing/2014/main" id="{29294AC8-13EE-3E4C-B6A3-A69606F875FE}"/>
                </a:ext>
              </a:extLst>
            </p:cNvPr>
            <p:cNvSpPr txBox="1"/>
            <p:nvPr/>
          </p:nvSpPr>
          <p:spPr>
            <a:xfrm>
              <a:off x="3473034" y="2810228"/>
              <a:ext cx="547804" cy="369332"/>
            </a:xfrm>
            <a:prstGeom prst="rect">
              <a:avLst/>
            </a:prstGeom>
            <a:noFill/>
          </p:spPr>
          <p:txBody>
            <a:bodyPr wrap="square" rtlCol="0">
              <a:spAutoFit/>
            </a:bodyPr>
            <a:lstStyle/>
            <a:p>
              <a:r>
                <a:rPr lang="en-US" b="1" dirty="0"/>
                <a:t>. . .</a:t>
              </a:r>
              <a:endParaRPr lang="en-US" b="1" baseline="-25000" dirty="0"/>
            </a:p>
          </p:txBody>
        </p:sp>
        <p:sp>
          <p:nvSpPr>
            <p:cNvPr id="19" name="TextBox 18">
              <a:extLst>
                <a:ext uri="{FF2B5EF4-FFF2-40B4-BE49-F238E27FC236}">
                  <a16:creationId xmlns:a16="http://schemas.microsoft.com/office/drawing/2014/main" id="{21BEF382-24D1-5D43-A2C5-1EFE1646DDCD}"/>
                </a:ext>
              </a:extLst>
            </p:cNvPr>
            <p:cNvSpPr txBox="1"/>
            <p:nvPr/>
          </p:nvSpPr>
          <p:spPr>
            <a:xfrm>
              <a:off x="2753780" y="2798639"/>
              <a:ext cx="547804" cy="369332"/>
            </a:xfrm>
            <a:prstGeom prst="rect">
              <a:avLst/>
            </a:prstGeom>
            <a:noFill/>
          </p:spPr>
          <p:txBody>
            <a:bodyPr wrap="square" rtlCol="0">
              <a:spAutoFit/>
            </a:bodyPr>
            <a:lstStyle/>
            <a:p>
              <a:r>
                <a:rPr lang="en-US" b="1" dirty="0"/>
                <a:t>X</a:t>
              </a:r>
              <a:r>
                <a:rPr lang="en-US" b="1" baseline="-25000" dirty="0"/>
                <a:t>13</a:t>
              </a:r>
            </a:p>
          </p:txBody>
        </p:sp>
        <p:sp>
          <p:nvSpPr>
            <p:cNvPr id="20" name="TextBox 19">
              <a:extLst>
                <a:ext uri="{FF2B5EF4-FFF2-40B4-BE49-F238E27FC236}">
                  <a16:creationId xmlns:a16="http://schemas.microsoft.com/office/drawing/2014/main" id="{8AFC7980-447B-7844-8218-A95806874DFA}"/>
                </a:ext>
              </a:extLst>
            </p:cNvPr>
            <p:cNvSpPr txBox="1"/>
            <p:nvPr/>
          </p:nvSpPr>
          <p:spPr>
            <a:xfrm>
              <a:off x="2094924" y="3311595"/>
              <a:ext cx="547804" cy="369332"/>
            </a:xfrm>
            <a:prstGeom prst="rect">
              <a:avLst/>
            </a:prstGeom>
            <a:noFill/>
          </p:spPr>
          <p:txBody>
            <a:bodyPr wrap="square" rtlCol="0">
              <a:spAutoFit/>
            </a:bodyPr>
            <a:lstStyle/>
            <a:p>
              <a:r>
                <a:rPr lang="en-US" b="1" dirty="0"/>
                <a:t>X</a:t>
              </a:r>
              <a:r>
                <a:rPr lang="en-US" b="1" baseline="-25000" dirty="0"/>
                <a:t>22</a:t>
              </a:r>
            </a:p>
          </p:txBody>
        </p:sp>
        <p:sp>
          <p:nvSpPr>
            <p:cNvPr id="21" name="TextBox 20">
              <a:extLst>
                <a:ext uri="{FF2B5EF4-FFF2-40B4-BE49-F238E27FC236}">
                  <a16:creationId xmlns:a16="http://schemas.microsoft.com/office/drawing/2014/main" id="{02C6EC8F-C48E-124C-B05C-C8B468258B0D}"/>
                </a:ext>
              </a:extLst>
            </p:cNvPr>
            <p:cNvSpPr txBox="1"/>
            <p:nvPr/>
          </p:nvSpPr>
          <p:spPr>
            <a:xfrm rot="2376881">
              <a:off x="2965506" y="4077924"/>
              <a:ext cx="547804" cy="369332"/>
            </a:xfrm>
            <a:prstGeom prst="rect">
              <a:avLst/>
            </a:prstGeom>
            <a:noFill/>
          </p:spPr>
          <p:txBody>
            <a:bodyPr wrap="square" rtlCol="0">
              <a:spAutoFit/>
            </a:bodyPr>
            <a:lstStyle/>
            <a:p>
              <a:r>
                <a:rPr lang="en-US" b="1" dirty="0"/>
                <a:t>. . . </a:t>
              </a:r>
              <a:endParaRPr lang="en-US" b="1" baseline="-25000" dirty="0"/>
            </a:p>
          </p:txBody>
        </p:sp>
        <p:sp>
          <p:nvSpPr>
            <p:cNvPr id="22" name="TextBox 21">
              <a:extLst>
                <a:ext uri="{FF2B5EF4-FFF2-40B4-BE49-F238E27FC236}">
                  <a16:creationId xmlns:a16="http://schemas.microsoft.com/office/drawing/2014/main" id="{CAD84A63-B293-ED44-845E-D455CC0A6BF5}"/>
                </a:ext>
              </a:extLst>
            </p:cNvPr>
            <p:cNvSpPr txBox="1"/>
            <p:nvPr/>
          </p:nvSpPr>
          <p:spPr>
            <a:xfrm>
              <a:off x="2913536" y="5119949"/>
              <a:ext cx="547804" cy="369332"/>
            </a:xfrm>
            <a:prstGeom prst="rect">
              <a:avLst/>
            </a:prstGeom>
            <a:noFill/>
          </p:spPr>
          <p:txBody>
            <a:bodyPr wrap="square" rtlCol="0">
              <a:spAutoFit/>
            </a:bodyPr>
            <a:lstStyle/>
            <a:p>
              <a:r>
                <a:rPr lang="en-US" b="1" dirty="0"/>
                <a:t>. . . </a:t>
              </a:r>
              <a:endParaRPr lang="en-US" b="1" baseline="-25000" dirty="0"/>
            </a:p>
          </p:txBody>
        </p:sp>
        <p:pic>
          <p:nvPicPr>
            <p:cNvPr id="30" name="Picture 29">
              <a:extLst>
                <a:ext uri="{FF2B5EF4-FFF2-40B4-BE49-F238E27FC236}">
                  <a16:creationId xmlns:a16="http://schemas.microsoft.com/office/drawing/2014/main" id="{AC24CE29-ED60-564A-8DC5-1D1B9822BC05}"/>
                </a:ext>
              </a:extLst>
            </p:cNvPr>
            <p:cNvPicPr>
              <a:picLocks noChangeAspect="1"/>
            </p:cNvPicPr>
            <p:nvPr/>
          </p:nvPicPr>
          <p:blipFill>
            <a:blip r:embed="rId3"/>
            <a:stretch>
              <a:fillRect/>
            </a:stretch>
          </p:blipFill>
          <p:spPr>
            <a:xfrm>
              <a:off x="900278" y="1554571"/>
              <a:ext cx="4162509" cy="1040628"/>
            </a:xfrm>
            <a:prstGeom prst="rect">
              <a:avLst/>
            </a:prstGeom>
          </p:spPr>
        </p:pic>
      </p:grpSp>
      <p:sp>
        <p:nvSpPr>
          <p:cNvPr id="55" name="Right Triangle 54">
            <a:extLst>
              <a:ext uri="{FF2B5EF4-FFF2-40B4-BE49-F238E27FC236}">
                <a16:creationId xmlns:a16="http://schemas.microsoft.com/office/drawing/2014/main" id="{BACC5741-CEBA-294D-948F-3A764E2C5566}"/>
              </a:ext>
            </a:extLst>
          </p:cNvPr>
          <p:cNvSpPr/>
          <p:nvPr/>
        </p:nvSpPr>
        <p:spPr>
          <a:xfrm>
            <a:off x="6928229" y="3445567"/>
            <a:ext cx="3563397" cy="3094389"/>
          </a:xfrm>
          <a:prstGeom prst="rtTriangle">
            <a:avLst/>
          </a:prstGeom>
          <a:solidFill>
            <a:srgbClr val="FFFF00">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6B978FCE-1986-B747-AA7F-010F23AFBD7E}"/>
              </a:ext>
            </a:extLst>
          </p:cNvPr>
          <p:cNvGrpSpPr/>
          <p:nvPr/>
        </p:nvGrpSpPr>
        <p:grpSpPr>
          <a:xfrm>
            <a:off x="6873075" y="1706971"/>
            <a:ext cx="4127021" cy="4864953"/>
            <a:chOff x="6873075" y="1706971"/>
            <a:chExt cx="4127021" cy="4864953"/>
          </a:xfrm>
        </p:grpSpPr>
        <p:grpSp>
          <p:nvGrpSpPr>
            <p:cNvPr id="31" name="Group 30">
              <a:extLst>
                <a:ext uri="{FF2B5EF4-FFF2-40B4-BE49-F238E27FC236}">
                  <a16:creationId xmlns:a16="http://schemas.microsoft.com/office/drawing/2014/main" id="{C589146B-57BD-1142-8DC4-6E0B88D6352C}"/>
                </a:ext>
              </a:extLst>
            </p:cNvPr>
            <p:cNvGrpSpPr/>
            <p:nvPr/>
          </p:nvGrpSpPr>
          <p:grpSpPr>
            <a:xfrm>
              <a:off x="6873075" y="2986907"/>
              <a:ext cx="413656" cy="3585017"/>
              <a:chOff x="4800600" y="1829594"/>
              <a:chExt cx="342900" cy="2971800"/>
            </a:xfrm>
          </p:grpSpPr>
          <p:cxnSp>
            <p:nvCxnSpPr>
              <p:cNvPr id="32" name="Straight Connector 31">
                <a:extLst>
                  <a:ext uri="{FF2B5EF4-FFF2-40B4-BE49-F238E27FC236}">
                    <a16:creationId xmlns:a16="http://schemas.microsoft.com/office/drawing/2014/main" id="{0DAB7BB2-2C17-AD4D-B32E-68F129CD090F}"/>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77FCDBE-B817-9844-A731-D368FE8023B8}"/>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210FA6-A57D-F14A-8B24-3A8DD56BA363}"/>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DD7CBD7-BC6E-D842-8871-AB8BE0D6A2C7}"/>
                </a:ext>
              </a:extLst>
            </p:cNvPr>
            <p:cNvGrpSpPr/>
            <p:nvPr/>
          </p:nvGrpSpPr>
          <p:grpSpPr>
            <a:xfrm flipH="1">
              <a:off x="10581403" y="2964883"/>
              <a:ext cx="413656" cy="3585017"/>
              <a:chOff x="4800600" y="1829594"/>
              <a:chExt cx="342900" cy="2971800"/>
            </a:xfrm>
          </p:grpSpPr>
          <p:cxnSp>
            <p:nvCxnSpPr>
              <p:cNvPr id="36" name="Straight Connector 35">
                <a:extLst>
                  <a:ext uri="{FF2B5EF4-FFF2-40B4-BE49-F238E27FC236}">
                    <a16:creationId xmlns:a16="http://schemas.microsoft.com/office/drawing/2014/main" id="{07E92B9C-450A-BE4A-A3ED-6D7FDEEAB6BD}"/>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B1AE6A-CE1C-E04A-806E-B18D36065AD6}"/>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67A3447-0478-5944-811A-CB65AA46F136}"/>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139B7057-C3FA-AE41-A502-2899CCB7E939}"/>
                </a:ext>
              </a:extLst>
            </p:cNvPr>
            <p:cNvSpPr txBox="1"/>
            <p:nvPr/>
          </p:nvSpPr>
          <p:spPr>
            <a:xfrm>
              <a:off x="7079903" y="3160828"/>
              <a:ext cx="660841" cy="445542"/>
            </a:xfrm>
            <a:prstGeom prst="rect">
              <a:avLst/>
            </a:prstGeom>
            <a:noFill/>
          </p:spPr>
          <p:txBody>
            <a:bodyPr wrap="square" rtlCol="0">
              <a:spAutoFit/>
            </a:bodyPr>
            <a:lstStyle/>
            <a:p>
              <a:r>
                <a:rPr lang="en-US" b="1" dirty="0"/>
                <a:t>1</a:t>
              </a:r>
              <a:endParaRPr lang="en-US" b="1" baseline="-25000" dirty="0"/>
            </a:p>
          </p:txBody>
        </p:sp>
        <p:sp>
          <p:nvSpPr>
            <p:cNvPr id="40" name="TextBox 39">
              <a:extLst>
                <a:ext uri="{FF2B5EF4-FFF2-40B4-BE49-F238E27FC236}">
                  <a16:creationId xmlns:a16="http://schemas.microsoft.com/office/drawing/2014/main" id="{D31FF366-38A4-494B-ABD2-9BBDC0581766}"/>
                </a:ext>
              </a:extLst>
            </p:cNvPr>
            <p:cNvSpPr txBox="1"/>
            <p:nvPr/>
          </p:nvSpPr>
          <p:spPr>
            <a:xfrm>
              <a:off x="7073362" y="3757309"/>
              <a:ext cx="660841" cy="445542"/>
            </a:xfrm>
            <a:prstGeom prst="rect">
              <a:avLst/>
            </a:prstGeom>
            <a:noFill/>
          </p:spPr>
          <p:txBody>
            <a:bodyPr wrap="square" rtlCol="0">
              <a:spAutoFit/>
            </a:bodyPr>
            <a:lstStyle/>
            <a:p>
              <a:r>
                <a:rPr lang="en-US" b="1" dirty="0"/>
                <a:t>X</a:t>
              </a:r>
              <a:r>
                <a:rPr lang="en-US" b="1" baseline="-25000" dirty="0"/>
                <a:t>21</a:t>
              </a:r>
            </a:p>
          </p:txBody>
        </p:sp>
        <p:sp>
          <p:nvSpPr>
            <p:cNvPr id="41" name="TextBox 40">
              <a:extLst>
                <a:ext uri="{FF2B5EF4-FFF2-40B4-BE49-F238E27FC236}">
                  <a16:creationId xmlns:a16="http://schemas.microsoft.com/office/drawing/2014/main" id="{0859FB06-F768-3C45-801C-CC09CAF88C9C}"/>
                </a:ext>
              </a:extLst>
            </p:cNvPr>
            <p:cNvSpPr txBox="1"/>
            <p:nvPr/>
          </p:nvSpPr>
          <p:spPr>
            <a:xfrm>
              <a:off x="7079903" y="4311849"/>
              <a:ext cx="660841" cy="445542"/>
            </a:xfrm>
            <a:prstGeom prst="rect">
              <a:avLst/>
            </a:prstGeom>
            <a:noFill/>
          </p:spPr>
          <p:txBody>
            <a:bodyPr wrap="square" rtlCol="0">
              <a:spAutoFit/>
            </a:bodyPr>
            <a:lstStyle/>
            <a:p>
              <a:r>
                <a:rPr lang="en-US" b="1" dirty="0"/>
                <a:t>X</a:t>
              </a:r>
              <a:r>
                <a:rPr lang="en-US" b="1" baseline="-25000" dirty="0"/>
                <a:t>31</a:t>
              </a:r>
            </a:p>
          </p:txBody>
        </p:sp>
        <p:sp>
          <p:nvSpPr>
            <p:cNvPr id="42" name="TextBox 41">
              <a:extLst>
                <a:ext uri="{FF2B5EF4-FFF2-40B4-BE49-F238E27FC236}">
                  <a16:creationId xmlns:a16="http://schemas.microsoft.com/office/drawing/2014/main" id="{C3439FDF-AA79-2248-B0B0-B2231E2E9978}"/>
                </a:ext>
              </a:extLst>
            </p:cNvPr>
            <p:cNvSpPr txBox="1"/>
            <p:nvPr/>
          </p:nvSpPr>
          <p:spPr>
            <a:xfrm>
              <a:off x="7079903" y="5892600"/>
              <a:ext cx="660841" cy="445542"/>
            </a:xfrm>
            <a:prstGeom prst="rect">
              <a:avLst/>
            </a:prstGeom>
            <a:noFill/>
          </p:spPr>
          <p:txBody>
            <a:bodyPr wrap="square" rtlCol="0">
              <a:spAutoFit/>
            </a:bodyPr>
            <a:lstStyle/>
            <a:p>
              <a:r>
                <a:rPr lang="en-US" b="1" dirty="0"/>
                <a:t>X</a:t>
              </a:r>
              <a:r>
                <a:rPr lang="en-US" b="1" baseline="-25000" dirty="0"/>
                <a:t>i1</a:t>
              </a:r>
            </a:p>
          </p:txBody>
        </p:sp>
        <p:sp>
          <p:nvSpPr>
            <p:cNvPr id="43" name="TextBox 42">
              <a:extLst>
                <a:ext uri="{FF2B5EF4-FFF2-40B4-BE49-F238E27FC236}">
                  <a16:creationId xmlns:a16="http://schemas.microsoft.com/office/drawing/2014/main" id="{7EE1BD35-2396-B946-86B6-5C6D3C92C222}"/>
                </a:ext>
              </a:extLst>
            </p:cNvPr>
            <p:cNvSpPr txBox="1"/>
            <p:nvPr/>
          </p:nvSpPr>
          <p:spPr>
            <a:xfrm rot="5400000">
              <a:off x="7073362" y="5176108"/>
              <a:ext cx="660841" cy="445542"/>
            </a:xfrm>
            <a:prstGeom prst="rect">
              <a:avLst/>
            </a:prstGeom>
            <a:noFill/>
          </p:spPr>
          <p:txBody>
            <a:bodyPr wrap="square" rtlCol="0">
              <a:spAutoFit/>
            </a:bodyPr>
            <a:lstStyle/>
            <a:p>
              <a:r>
                <a:rPr lang="en-US" b="1" dirty="0"/>
                <a:t>. . . </a:t>
              </a:r>
              <a:endParaRPr lang="en-US" b="1" baseline="-25000" dirty="0"/>
            </a:p>
          </p:txBody>
        </p:sp>
        <p:sp>
          <p:nvSpPr>
            <p:cNvPr id="44" name="TextBox 43">
              <a:extLst>
                <a:ext uri="{FF2B5EF4-FFF2-40B4-BE49-F238E27FC236}">
                  <a16:creationId xmlns:a16="http://schemas.microsoft.com/office/drawing/2014/main" id="{EF684F24-E612-0D4E-B169-6F364EB44277}"/>
                </a:ext>
              </a:extLst>
            </p:cNvPr>
            <p:cNvSpPr txBox="1"/>
            <p:nvPr/>
          </p:nvSpPr>
          <p:spPr>
            <a:xfrm>
              <a:off x="10250982" y="3173205"/>
              <a:ext cx="660841" cy="445542"/>
            </a:xfrm>
            <a:prstGeom prst="rect">
              <a:avLst/>
            </a:prstGeom>
            <a:noFill/>
          </p:spPr>
          <p:txBody>
            <a:bodyPr wrap="square" rtlCol="0">
              <a:spAutoFit/>
            </a:bodyPr>
            <a:lstStyle/>
            <a:p>
              <a:r>
                <a:rPr lang="en-US" b="1" dirty="0"/>
                <a:t>X</a:t>
              </a:r>
              <a:r>
                <a:rPr lang="en-US" b="1" baseline="-25000" dirty="0"/>
                <a:t>1j</a:t>
              </a:r>
            </a:p>
          </p:txBody>
        </p:sp>
        <p:sp>
          <p:nvSpPr>
            <p:cNvPr id="45" name="TextBox 44">
              <a:extLst>
                <a:ext uri="{FF2B5EF4-FFF2-40B4-BE49-F238E27FC236}">
                  <a16:creationId xmlns:a16="http://schemas.microsoft.com/office/drawing/2014/main" id="{20DFAA10-8DB4-0446-A0B0-D3EA93E93A22}"/>
                </a:ext>
              </a:extLst>
            </p:cNvPr>
            <p:cNvSpPr txBox="1"/>
            <p:nvPr/>
          </p:nvSpPr>
          <p:spPr>
            <a:xfrm>
              <a:off x="10244441" y="3769686"/>
              <a:ext cx="660841" cy="445542"/>
            </a:xfrm>
            <a:prstGeom prst="rect">
              <a:avLst/>
            </a:prstGeom>
            <a:noFill/>
          </p:spPr>
          <p:txBody>
            <a:bodyPr wrap="square" rtlCol="0">
              <a:spAutoFit/>
            </a:bodyPr>
            <a:lstStyle/>
            <a:p>
              <a:r>
                <a:rPr lang="en-US" b="1" dirty="0"/>
                <a:t>X</a:t>
              </a:r>
              <a:r>
                <a:rPr lang="en-US" b="1" baseline="-25000" dirty="0"/>
                <a:t>2j</a:t>
              </a:r>
            </a:p>
          </p:txBody>
        </p:sp>
        <p:sp>
          <p:nvSpPr>
            <p:cNvPr id="46" name="TextBox 45">
              <a:extLst>
                <a:ext uri="{FF2B5EF4-FFF2-40B4-BE49-F238E27FC236}">
                  <a16:creationId xmlns:a16="http://schemas.microsoft.com/office/drawing/2014/main" id="{68183D8D-15A0-4542-B22D-A30999F6C2B0}"/>
                </a:ext>
              </a:extLst>
            </p:cNvPr>
            <p:cNvSpPr txBox="1"/>
            <p:nvPr/>
          </p:nvSpPr>
          <p:spPr>
            <a:xfrm>
              <a:off x="10250982" y="4324226"/>
              <a:ext cx="660841" cy="445542"/>
            </a:xfrm>
            <a:prstGeom prst="rect">
              <a:avLst/>
            </a:prstGeom>
            <a:noFill/>
          </p:spPr>
          <p:txBody>
            <a:bodyPr wrap="square" rtlCol="0">
              <a:spAutoFit/>
            </a:bodyPr>
            <a:lstStyle/>
            <a:p>
              <a:r>
                <a:rPr lang="en-US" b="1" dirty="0"/>
                <a:t>X</a:t>
              </a:r>
              <a:r>
                <a:rPr lang="en-US" b="1" baseline="-25000" dirty="0"/>
                <a:t>3j</a:t>
              </a:r>
            </a:p>
          </p:txBody>
        </p:sp>
        <p:sp>
          <p:nvSpPr>
            <p:cNvPr id="47" name="TextBox 46">
              <a:extLst>
                <a:ext uri="{FF2B5EF4-FFF2-40B4-BE49-F238E27FC236}">
                  <a16:creationId xmlns:a16="http://schemas.microsoft.com/office/drawing/2014/main" id="{439955D1-443F-9E4E-B794-FFD104E4A86F}"/>
                </a:ext>
              </a:extLst>
            </p:cNvPr>
            <p:cNvSpPr txBox="1"/>
            <p:nvPr/>
          </p:nvSpPr>
          <p:spPr>
            <a:xfrm>
              <a:off x="10250982" y="5904977"/>
              <a:ext cx="660841" cy="445542"/>
            </a:xfrm>
            <a:prstGeom prst="rect">
              <a:avLst/>
            </a:prstGeom>
            <a:noFill/>
          </p:spPr>
          <p:txBody>
            <a:bodyPr wrap="square" rtlCol="0">
              <a:spAutoFit/>
            </a:bodyPr>
            <a:lstStyle/>
            <a:p>
              <a:r>
                <a:rPr lang="en-US" b="1" dirty="0"/>
                <a:t>1</a:t>
              </a:r>
              <a:endParaRPr lang="en-US" b="1" baseline="-25000" dirty="0"/>
            </a:p>
          </p:txBody>
        </p:sp>
        <p:sp>
          <p:nvSpPr>
            <p:cNvPr id="48" name="TextBox 47">
              <a:extLst>
                <a:ext uri="{FF2B5EF4-FFF2-40B4-BE49-F238E27FC236}">
                  <a16:creationId xmlns:a16="http://schemas.microsoft.com/office/drawing/2014/main" id="{C44F4ACB-87E6-944A-8C9A-E9D8C076849C}"/>
                </a:ext>
              </a:extLst>
            </p:cNvPr>
            <p:cNvSpPr txBox="1"/>
            <p:nvPr/>
          </p:nvSpPr>
          <p:spPr>
            <a:xfrm rot="5400000">
              <a:off x="10244441" y="5188485"/>
              <a:ext cx="660841" cy="445542"/>
            </a:xfrm>
            <a:prstGeom prst="rect">
              <a:avLst/>
            </a:prstGeom>
            <a:noFill/>
          </p:spPr>
          <p:txBody>
            <a:bodyPr wrap="square" rtlCol="0">
              <a:spAutoFit/>
            </a:bodyPr>
            <a:lstStyle/>
            <a:p>
              <a:r>
                <a:rPr lang="en-US" b="1" dirty="0"/>
                <a:t>. . . </a:t>
              </a:r>
              <a:endParaRPr lang="en-US" b="1" baseline="-25000" dirty="0"/>
            </a:p>
          </p:txBody>
        </p:sp>
        <p:sp>
          <p:nvSpPr>
            <p:cNvPr id="49" name="TextBox 48">
              <a:extLst>
                <a:ext uri="{FF2B5EF4-FFF2-40B4-BE49-F238E27FC236}">
                  <a16:creationId xmlns:a16="http://schemas.microsoft.com/office/drawing/2014/main" id="{690A906A-D75D-F84C-9CE6-D56161D12125}"/>
                </a:ext>
              </a:extLst>
            </p:cNvPr>
            <p:cNvSpPr txBox="1"/>
            <p:nvPr/>
          </p:nvSpPr>
          <p:spPr>
            <a:xfrm>
              <a:off x="7775165" y="3137417"/>
              <a:ext cx="660841" cy="445542"/>
            </a:xfrm>
            <a:prstGeom prst="rect">
              <a:avLst/>
            </a:prstGeom>
            <a:noFill/>
          </p:spPr>
          <p:txBody>
            <a:bodyPr wrap="square" rtlCol="0">
              <a:spAutoFit/>
            </a:bodyPr>
            <a:lstStyle/>
            <a:p>
              <a:r>
                <a:rPr lang="en-US" b="1" dirty="0"/>
                <a:t>X</a:t>
              </a:r>
              <a:r>
                <a:rPr lang="en-US" b="1" baseline="-25000" dirty="0"/>
                <a:t>12</a:t>
              </a:r>
            </a:p>
          </p:txBody>
        </p:sp>
        <p:sp>
          <p:nvSpPr>
            <p:cNvPr id="50" name="TextBox 49">
              <a:extLst>
                <a:ext uri="{FF2B5EF4-FFF2-40B4-BE49-F238E27FC236}">
                  <a16:creationId xmlns:a16="http://schemas.microsoft.com/office/drawing/2014/main" id="{597502F5-7365-FE41-B127-D94C8BE2D217}"/>
                </a:ext>
              </a:extLst>
            </p:cNvPr>
            <p:cNvSpPr txBox="1"/>
            <p:nvPr/>
          </p:nvSpPr>
          <p:spPr>
            <a:xfrm>
              <a:off x="9432129" y="3164865"/>
              <a:ext cx="660841" cy="445542"/>
            </a:xfrm>
            <a:prstGeom prst="rect">
              <a:avLst/>
            </a:prstGeom>
            <a:noFill/>
          </p:spPr>
          <p:txBody>
            <a:bodyPr wrap="square" rtlCol="0">
              <a:spAutoFit/>
            </a:bodyPr>
            <a:lstStyle/>
            <a:p>
              <a:r>
                <a:rPr lang="en-US" b="1" dirty="0"/>
                <a:t>. . .</a:t>
              </a:r>
              <a:endParaRPr lang="en-US" b="1" baseline="-25000" dirty="0"/>
            </a:p>
          </p:txBody>
        </p:sp>
        <p:sp>
          <p:nvSpPr>
            <p:cNvPr id="51" name="TextBox 50">
              <a:extLst>
                <a:ext uri="{FF2B5EF4-FFF2-40B4-BE49-F238E27FC236}">
                  <a16:creationId xmlns:a16="http://schemas.microsoft.com/office/drawing/2014/main" id="{8313FFCD-62BC-B145-8698-195945FDE623}"/>
                </a:ext>
              </a:extLst>
            </p:cNvPr>
            <p:cNvSpPr txBox="1"/>
            <p:nvPr/>
          </p:nvSpPr>
          <p:spPr>
            <a:xfrm>
              <a:off x="8564460" y="3150884"/>
              <a:ext cx="660841" cy="445542"/>
            </a:xfrm>
            <a:prstGeom prst="rect">
              <a:avLst/>
            </a:prstGeom>
            <a:noFill/>
          </p:spPr>
          <p:txBody>
            <a:bodyPr wrap="square" rtlCol="0">
              <a:spAutoFit/>
            </a:bodyPr>
            <a:lstStyle/>
            <a:p>
              <a:r>
                <a:rPr lang="en-US" b="1" dirty="0"/>
                <a:t>X</a:t>
              </a:r>
              <a:r>
                <a:rPr lang="en-US" b="1" baseline="-25000" dirty="0"/>
                <a:t>13</a:t>
              </a:r>
            </a:p>
          </p:txBody>
        </p:sp>
        <p:sp>
          <p:nvSpPr>
            <p:cNvPr id="52" name="TextBox 51">
              <a:extLst>
                <a:ext uri="{FF2B5EF4-FFF2-40B4-BE49-F238E27FC236}">
                  <a16:creationId xmlns:a16="http://schemas.microsoft.com/office/drawing/2014/main" id="{C169FB60-F9B8-2249-BBB1-CF3FBEBA1CE6}"/>
                </a:ext>
              </a:extLst>
            </p:cNvPr>
            <p:cNvSpPr txBox="1"/>
            <p:nvPr/>
          </p:nvSpPr>
          <p:spPr>
            <a:xfrm>
              <a:off x="7769652" y="3769686"/>
              <a:ext cx="660841" cy="445542"/>
            </a:xfrm>
            <a:prstGeom prst="rect">
              <a:avLst/>
            </a:prstGeom>
            <a:noFill/>
          </p:spPr>
          <p:txBody>
            <a:bodyPr wrap="square" rtlCol="0">
              <a:spAutoFit/>
            </a:bodyPr>
            <a:lstStyle/>
            <a:p>
              <a:r>
                <a:rPr lang="en-US" b="1" dirty="0"/>
                <a:t>1</a:t>
              </a:r>
              <a:endParaRPr lang="en-US" b="1" baseline="-25000" dirty="0"/>
            </a:p>
          </p:txBody>
        </p:sp>
        <p:sp>
          <p:nvSpPr>
            <p:cNvPr id="53" name="TextBox 52">
              <a:extLst>
                <a:ext uri="{FF2B5EF4-FFF2-40B4-BE49-F238E27FC236}">
                  <a16:creationId xmlns:a16="http://schemas.microsoft.com/office/drawing/2014/main" id="{E81E2EB8-7333-D841-801D-53429F5C48E6}"/>
                </a:ext>
              </a:extLst>
            </p:cNvPr>
            <p:cNvSpPr txBox="1"/>
            <p:nvPr/>
          </p:nvSpPr>
          <p:spPr>
            <a:xfrm rot="2376881">
              <a:off x="8819875" y="4694144"/>
              <a:ext cx="660841" cy="445542"/>
            </a:xfrm>
            <a:prstGeom prst="rect">
              <a:avLst/>
            </a:prstGeom>
            <a:noFill/>
          </p:spPr>
          <p:txBody>
            <a:bodyPr wrap="square" rtlCol="0">
              <a:spAutoFit/>
            </a:bodyPr>
            <a:lstStyle/>
            <a:p>
              <a:r>
                <a:rPr lang="en-US" b="1" dirty="0"/>
                <a:t>. . . </a:t>
              </a:r>
              <a:endParaRPr lang="en-US" b="1" baseline="-25000" dirty="0"/>
            </a:p>
          </p:txBody>
        </p:sp>
        <p:sp>
          <p:nvSpPr>
            <p:cNvPr id="54" name="TextBox 53">
              <a:extLst>
                <a:ext uri="{FF2B5EF4-FFF2-40B4-BE49-F238E27FC236}">
                  <a16:creationId xmlns:a16="http://schemas.microsoft.com/office/drawing/2014/main" id="{E2CC5B53-13B9-8B40-97D6-7EE29A968763}"/>
                </a:ext>
              </a:extLst>
            </p:cNvPr>
            <p:cNvSpPr txBox="1"/>
            <p:nvPr/>
          </p:nvSpPr>
          <p:spPr>
            <a:xfrm>
              <a:off x="8757181" y="5951186"/>
              <a:ext cx="660841" cy="445542"/>
            </a:xfrm>
            <a:prstGeom prst="rect">
              <a:avLst/>
            </a:prstGeom>
            <a:noFill/>
          </p:spPr>
          <p:txBody>
            <a:bodyPr wrap="square" rtlCol="0">
              <a:spAutoFit/>
            </a:bodyPr>
            <a:lstStyle/>
            <a:p>
              <a:r>
                <a:rPr lang="en-US" b="1" dirty="0"/>
                <a:t>. . . </a:t>
              </a:r>
              <a:endParaRPr lang="en-US" b="1" baseline="-25000" dirty="0"/>
            </a:p>
          </p:txBody>
        </p:sp>
        <p:pic>
          <p:nvPicPr>
            <p:cNvPr id="56" name="Picture 55">
              <a:extLst>
                <a:ext uri="{FF2B5EF4-FFF2-40B4-BE49-F238E27FC236}">
                  <a16:creationId xmlns:a16="http://schemas.microsoft.com/office/drawing/2014/main" id="{D0B6ABE8-C7BE-5348-81F3-729E242623EF}"/>
                </a:ext>
              </a:extLst>
            </p:cNvPr>
            <p:cNvPicPr>
              <a:picLocks noChangeAspect="1"/>
            </p:cNvPicPr>
            <p:nvPr/>
          </p:nvPicPr>
          <p:blipFill>
            <a:blip r:embed="rId4"/>
            <a:stretch>
              <a:fillRect/>
            </a:stretch>
          </p:blipFill>
          <p:spPr>
            <a:xfrm>
              <a:off x="6873075" y="1706971"/>
              <a:ext cx="4127021" cy="1039398"/>
            </a:xfrm>
            <a:prstGeom prst="rect">
              <a:avLst/>
            </a:prstGeom>
          </p:spPr>
        </p:pic>
      </p:grpSp>
      <p:sp>
        <p:nvSpPr>
          <p:cNvPr id="87" name="Rectangle 86">
            <a:extLst>
              <a:ext uri="{FF2B5EF4-FFF2-40B4-BE49-F238E27FC236}">
                <a16:creationId xmlns:a16="http://schemas.microsoft.com/office/drawing/2014/main" id="{0481430C-84A4-E045-B6AB-CAB15A477CCC}"/>
              </a:ext>
            </a:extLst>
          </p:cNvPr>
          <p:cNvSpPr/>
          <p:nvPr/>
        </p:nvSpPr>
        <p:spPr>
          <a:xfrm>
            <a:off x="159226" y="878061"/>
            <a:ext cx="11873547" cy="678446"/>
          </a:xfrm>
          <a:prstGeom prst="rect">
            <a:avLst/>
          </a:prstGeom>
          <a:solidFill>
            <a:srgbClr val="30A56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Courier" pitchFamily="2" charset="0"/>
              </a:rPr>
              <a:t>Regularized Graphical Vector Autoregressive Models</a:t>
            </a:r>
          </a:p>
        </p:txBody>
      </p:sp>
      <p:graphicFrame>
        <p:nvGraphicFramePr>
          <p:cNvPr id="57" name="Table 2">
            <a:extLst>
              <a:ext uri="{FF2B5EF4-FFF2-40B4-BE49-F238E27FC236}">
                <a16:creationId xmlns:a16="http://schemas.microsoft.com/office/drawing/2014/main" id="{E3ABF4B4-1927-5A41-B36C-B157FC106CE9}"/>
              </a:ext>
            </a:extLst>
          </p:cNvPr>
          <p:cNvGraphicFramePr>
            <a:graphicFrameLocks noGrp="1"/>
          </p:cNvGraphicFramePr>
          <p:nvPr/>
        </p:nvGraphicFramePr>
        <p:xfrm>
          <a:off x="0" y="0"/>
          <a:ext cx="12192000" cy="641267"/>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873047767"/>
                    </a:ext>
                  </a:extLst>
                </a:gridCol>
                <a:gridCol w="2438400">
                  <a:extLst>
                    <a:ext uri="{9D8B030D-6E8A-4147-A177-3AD203B41FA5}">
                      <a16:colId xmlns:a16="http://schemas.microsoft.com/office/drawing/2014/main" val="321626511"/>
                    </a:ext>
                  </a:extLst>
                </a:gridCol>
                <a:gridCol w="2438400">
                  <a:extLst>
                    <a:ext uri="{9D8B030D-6E8A-4147-A177-3AD203B41FA5}">
                      <a16:colId xmlns:a16="http://schemas.microsoft.com/office/drawing/2014/main" val="23140080"/>
                    </a:ext>
                  </a:extLst>
                </a:gridCol>
                <a:gridCol w="2438400">
                  <a:extLst>
                    <a:ext uri="{9D8B030D-6E8A-4147-A177-3AD203B41FA5}">
                      <a16:colId xmlns:a16="http://schemas.microsoft.com/office/drawing/2014/main" val="1422051493"/>
                    </a:ext>
                  </a:extLst>
                </a:gridCol>
                <a:gridCol w="2438400">
                  <a:extLst>
                    <a:ext uri="{9D8B030D-6E8A-4147-A177-3AD203B41FA5}">
                      <a16:colId xmlns:a16="http://schemas.microsoft.com/office/drawing/2014/main" val="2292874861"/>
                    </a:ext>
                  </a:extLst>
                </a:gridCol>
              </a:tblGrid>
              <a:tr h="641267">
                <a:tc>
                  <a:txBody>
                    <a:bodyPr/>
                    <a:lstStyle/>
                    <a:p>
                      <a:pPr algn="ctr"/>
                      <a:r>
                        <a:rPr lang="en-US" sz="1800" b="1" dirty="0">
                          <a:solidFill>
                            <a:schemeClr val="tx1"/>
                          </a:solidFill>
                        </a:rPr>
                        <a:t>Contexts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800" b="1" dirty="0">
                          <a:solidFill>
                            <a:schemeClr val="bg1"/>
                          </a:solidFill>
                        </a:rPr>
                        <a:t>Individuals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1800" b="1" dirty="0">
                          <a:solidFill>
                            <a:schemeClr val="tx1"/>
                          </a:solidFill>
                        </a:rPr>
                        <a:t>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1800" b="1" kern="1200" dirty="0">
                          <a:solidFill>
                            <a:schemeClr val="tx1"/>
                          </a:solidFill>
                          <a:latin typeface="+mn-lt"/>
                          <a:ea typeface="+mn-ea"/>
                          <a:cs typeface="+mn-cs"/>
                        </a:rPr>
                        <a:t>Contexts, Individuals, &amp; Dynamics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800" b="1" dirty="0">
                          <a:solidFill>
                            <a:schemeClr val="tx1"/>
                          </a:solidFill>
                        </a:rPr>
                        <a:t>Future </a:t>
                      </a:r>
                    </a:p>
                    <a:p>
                      <a:pPr algn="ctr"/>
                      <a:r>
                        <a:rPr lang="en-US" sz="1800" b="1" dirty="0">
                          <a:solidFill>
                            <a:schemeClr val="tx1"/>
                          </a:solidFill>
                        </a:rPr>
                        <a:t>Directions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2012126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BCE66-F66E-DE47-835F-E0911D789F56}"/>
              </a:ext>
            </a:extLst>
          </p:cNvPr>
          <p:cNvPicPr>
            <a:picLocks noChangeAspect="1"/>
          </p:cNvPicPr>
          <p:nvPr/>
        </p:nvPicPr>
        <p:blipFill>
          <a:blip r:embed="rId2"/>
          <a:srcRect/>
          <a:stretch/>
        </p:blipFill>
        <p:spPr>
          <a:xfrm>
            <a:off x="640223" y="657966"/>
            <a:ext cx="5537543" cy="5537543"/>
          </a:xfrm>
          <a:prstGeom prst="rect">
            <a:avLst/>
          </a:prstGeom>
        </p:spPr>
      </p:pic>
      <p:sp>
        <p:nvSpPr>
          <p:cNvPr id="6" name="Rectangle 5">
            <a:extLst>
              <a:ext uri="{FF2B5EF4-FFF2-40B4-BE49-F238E27FC236}">
                <a16:creationId xmlns:a16="http://schemas.microsoft.com/office/drawing/2014/main" id="{6F35BAF0-3DD8-1444-A390-E1BDA7909A0A}"/>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a:t>
            </a:r>
          </a:p>
        </p:txBody>
      </p:sp>
      <p:pic>
        <p:nvPicPr>
          <p:cNvPr id="9" name="Picture 8" descr="Icon&#10;&#10;Description automatically generated">
            <a:extLst>
              <a:ext uri="{FF2B5EF4-FFF2-40B4-BE49-F238E27FC236}">
                <a16:creationId xmlns:a16="http://schemas.microsoft.com/office/drawing/2014/main" id="{D445DD81-B75E-BC4A-B2F9-158A107247A4}"/>
              </a:ext>
            </a:extLst>
          </p:cNvPr>
          <p:cNvPicPr>
            <a:picLocks noChangeAspect="1"/>
          </p:cNvPicPr>
          <p:nvPr/>
        </p:nvPicPr>
        <p:blipFill>
          <a:blip r:embed="rId3"/>
          <a:stretch>
            <a:fillRect/>
          </a:stretch>
        </p:blipFill>
        <p:spPr>
          <a:xfrm>
            <a:off x="11187779" y="6031048"/>
            <a:ext cx="363998" cy="405598"/>
          </a:xfrm>
          <a:prstGeom prst="rect">
            <a:avLst/>
          </a:prstGeom>
        </p:spPr>
      </p:pic>
      <p:pic>
        <p:nvPicPr>
          <p:cNvPr id="10" name="Picture 9" descr="Text&#10;&#10;Description automatically generated">
            <a:extLst>
              <a:ext uri="{FF2B5EF4-FFF2-40B4-BE49-F238E27FC236}">
                <a16:creationId xmlns:a16="http://schemas.microsoft.com/office/drawing/2014/main" id="{B2AF2777-F9BD-C24E-B8CB-2AF61FC56F64}"/>
              </a:ext>
            </a:extLst>
          </p:cNvPr>
          <p:cNvPicPr>
            <a:picLocks noChangeAspect="1"/>
          </p:cNvPicPr>
          <p:nvPr/>
        </p:nvPicPr>
        <p:blipFill>
          <a:blip r:embed="rId4"/>
          <a:stretch>
            <a:fillRect/>
          </a:stretch>
        </p:blipFill>
        <p:spPr>
          <a:xfrm>
            <a:off x="10267336" y="6031048"/>
            <a:ext cx="421941" cy="421941"/>
          </a:xfrm>
          <a:prstGeom prst="rect">
            <a:avLst/>
          </a:prstGeom>
        </p:spPr>
      </p:pic>
      <p:pic>
        <p:nvPicPr>
          <p:cNvPr id="11" name="Picture 10" descr="A picture containing text, sign, businesscard&#10;&#10;Description automatically generated">
            <a:extLst>
              <a:ext uri="{FF2B5EF4-FFF2-40B4-BE49-F238E27FC236}">
                <a16:creationId xmlns:a16="http://schemas.microsoft.com/office/drawing/2014/main" id="{18A86EEA-2280-4F49-9972-89C54B89AFDA}"/>
              </a:ext>
            </a:extLst>
          </p:cNvPr>
          <p:cNvPicPr>
            <a:picLocks noChangeAspect="1"/>
          </p:cNvPicPr>
          <p:nvPr/>
        </p:nvPicPr>
        <p:blipFill>
          <a:blip r:embed="rId5"/>
          <a:stretch>
            <a:fillRect/>
          </a:stretch>
        </p:blipFill>
        <p:spPr>
          <a:xfrm>
            <a:off x="11605780" y="6022876"/>
            <a:ext cx="363999" cy="421941"/>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99BFC7DA-E2AA-014B-AF08-ED6C7F6C1486}"/>
              </a:ext>
            </a:extLst>
          </p:cNvPr>
          <p:cNvPicPr>
            <a:picLocks noChangeAspect="1"/>
          </p:cNvPicPr>
          <p:nvPr/>
        </p:nvPicPr>
        <p:blipFill>
          <a:blip r:embed="rId6"/>
          <a:stretch>
            <a:fillRect/>
          </a:stretch>
        </p:blipFill>
        <p:spPr>
          <a:xfrm>
            <a:off x="10743280" y="6022876"/>
            <a:ext cx="378665" cy="421941"/>
          </a:xfrm>
          <a:prstGeom prst="rect">
            <a:avLst/>
          </a:prstGeom>
        </p:spPr>
      </p:pic>
      <p:sp>
        <p:nvSpPr>
          <p:cNvPr id="13" name="Rectangle 12">
            <a:extLst>
              <a:ext uri="{FF2B5EF4-FFF2-40B4-BE49-F238E27FC236}">
                <a16:creationId xmlns:a16="http://schemas.microsoft.com/office/drawing/2014/main" id="{8361D736-CAD9-F743-B7F9-3F587D0E05B6}"/>
              </a:ext>
            </a:extLst>
          </p:cNvPr>
          <p:cNvSpPr/>
          <p:nvPr/>
        </p:nvSpPr>
        <p:spPr>
          <a:xfrm>
            <a:off x="6865749" y="1667673"/>
            <a:ext cx="4686028" cy="1424232"/>
          </a:xfrm>
          <a:prstGeom prst="rect">
            <a:avLst/>
          </a:prstGeom>
          <a:solidFill>
            <a:srgbClr val="8A84B9"/>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The structures differ across people.</a:t>
            </a:r>
          </a:p>
        </p:txBody>
      </p:sp>
      <p:sp>
        <p:nvSpPr>
          <p:cNvPr id="14" name="Rectangle 13">
            <a:extLst>
              <a:ext uri="{FF2B5EF4-FFF2-40B4-BE49-F238E27FC236}">
                <a16:creationId xmlns:a16="http://schemas.microsoft.com/office/drawing/2014/main" id="{E6FE5564-906C-2B41-8C3E-1E2B824E61FB}"/>
              </a:ext>
            </a:extLst>
          </p:cNvPr>
          <p:cNvSpPr/>
          <p:nvPr/>
        </p:nvSpPr>
        <p:spPr>
          <a:xfrm>
            <a:off x="6865749" y="3429000"/>
            <a:ext cx="4686028" cy="1424232"/>
          </a:xfrm>
          <a:prstGeom prst="rect">
            <a:avLst/>
          </a:prstGeom>
          <a:solidFill>
            <a:srgbClr val="8A84B9"/>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But do they show expected longitudinal consistency?</a:t>
            </a:r>
          </a:p>
        </p:txBody>
      </p:sp>
    </p:spTree>
    <p:extLst>
      <p:ext uri="{BB962C8B-B14F-4D97-AF65-F5344CB8AC3E}">
        <p14:creationId xmlns:p14="http://schemas.microsoft.com/office/powerpoint/2010/main" val="300010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BCE66-F66E-DE47-835F-E0911D789F56}"/>
              </a:ext>
            </a:extLst>
          </p:cNvPr>
          <p:cNvPicPr>
            <a:picLocks noChangeAspect="1"/>
          </p:cNvPicPr>
          <p:nvPr/>
        </p:nvPicPr>
        <p:blipFill>
          <a:blip r:embed="rId2"/>
          <a:srcRect/>
          <a:stretch/>
        </p:blipFill>
        <p:spPr>
          <a:xfrm>
            <a:off x="640223" y="657966"/>
            <a:ext cx="5537543" cy="5537543"/>
          </a:xfrm>
          <a:prstGeom prst="rect">
            <a:avLst/>
          </a:prstGeom>
        </p:spPr>
      </p:pic>
      <p:sp>
        <p:nvSpPr>
          <p:cNvPr id="6" name="Rectangle 5">
            <a:extLst>
              <a:ext uri="{FF2B5EF4-FFF2-40B4-BE49-F238E27FC236}">
                <a16:creationId xmlns:a16="http://schemas.microsoft.com/office/drawing/2014/main" id="{6F35BAF0-3DD8-1444-A390-E1BDA7909A0A}"/>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 2021b, </a:t>
            </a:r>
            <a:r>
              <a:rPr lang="en-US" i="1" dirty="0">
                <a:solidFill>
                  <a:schemeClr val="tx1"/>
                </a:solidFill>
              </a:rPr>
              <a:t>EJP</a:t>
            </a:r>
            <a:r>
              <a:rPr lang="en-US" dirty="0">
                <a:solidFill>
                  <a:schemeClr val="tx1"/>
                </a:solidFill>
              </a:rPr>
              <a:t>)</a:t>
            </a:r>
          </a:p>
        </p:txBody>
      </p:sp>
      <p:pic>
        <p:nvPicPr>
          <p:cNvPr id="8" name="Picture 7" descr="Icon&#10;&#10;Description automatically generated">
            <a:extLst>
              <a:ext uri="{FF2B5EF4-FFF2-40B4-BE49-F238E27FC236}">
                <a16:creationId xmlns:a16="http://schemas.microsoft.com/office/drawing/2014/main" id="{93E900DC-0707-1E43-B000-854457F608C7}"/>
              </a:ext>
            </a:extLst>
          </p:cNvPr>
          <p:cNvPicPr>
            <a:picLocks noChangeAspect="1"/>
          </p:cNvPicPr>
          <p:nvPr/>
        </p:nvPicPr>
        <p:blipFill>
          <a:blip r:embed="rId3"/>
          <a:stretch>
            <a:fillRect/>
          </a:stretch>
        </p:blipFill>
        <p:spPr>
          <a:xfrm>
            <a:off x="10319363" y="6031048"/>
            <a:ext cx="363998" cy="405598"/>
          </a:xfrm>
          <a:prstGeom prst="rect">
            <a:avLst/>
          </a:prstGeom>
        </p:spPr>
      </p:pic>
      <p:pic>
        <p:nvPicPr>
          <p:cNvPr id="9" name="Picture 8" descr="Icon&#10;&#10;Description automatically generated">
            <a:extLst>
              <a:ext uri="{FF2B5EF4-FFF2-40B4-BE49-F238E27FC236}">
                <a16:creationId xmlns:a16="http://schemas.microsoft.com/office/drawing/2014/main" id="{D445DD81-B75E-BC4A-B2F9-158A107247A4}"/>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0" name="Picture 9" descr="Text&#10;&#10;Description automatically generated">
            <a:extLst>
              <a:ext uri="{FF2B5EF4-FFF2-40B4-BE49-F238E27FC236}">
                <a16:creationId xmlns:a16="http://schemas.microsoft.com/office/drawing/2014/main" id="{B2AF2777-F9BD-C24E-B8CB-2AF61FC56F64}"/>
              </a:ext>
            </a:extLst>
          </p:cNvPr>
          <p:cNvPicPr>
            <a:picLocks noChangeAspect="1"/>
          </p:cNvPicPr>
          <p:nvPr/>
        </p:nvPicPr>
        <p:blipFill>
          <a:blip r:embed="rId5"/>
          <a:stretch>
            <a:fillRect/>
          </a:stretch>
        </p:blipFill>
        <p:spPr>
          <a:xfrm>
            <a:off x="9886171" y="6031048"/>
            <a:ext cx="421941" cy="421941"/>
          </a:xfrm>
          <a:prstGeom prst="rect">
            <a:avLst/>
          </a:prstGeom>
        </p:spPr>
      </p:pic>
      <p:pic>
        <p:nvPicPr>
          <p:cNvPr id="11" name="Picture 10" descr="A picture containing text, sign, businesscard&#10;&#10;Description automatically generated">
            <a:extLst>
              <a:ext uri="{FF2B5EF4-FFF2-40B4-BE49-F238E27FC236}">
                <a16:creationId xmlns:a16="http://schemas.microsoft.com/office/drawing/2014/main" id="{18A86EEA-2280-4F49-9972-89C54B89AFDA}"/>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99BFC7DA-E2AA-014B-AF08-ED6C7F6C1486}"/>
              </a:ext>
            </a:extLst>
          </p:cNvPr>
          <p:cNvPicPr>
            <a:picLocks noChangeAspect="1"/>
          </p:cNvPicPr>
          <p:nvPr/>
        </p:nvPicPr>
        <p:blipFill>
          <a:blip r:embed="rId7"/>
          <a:stretch>
            <a:fillRect/>
          </a:stretch>
        </p:blipFill>
        <p:spPr>
          <a:xfrm>
            <a:off x="10743280" y="6022876"/>
            <a:ext cx="378665" cy="421941"/>
          </a:xfrm>
          <a:prstGeom prst="rect">
            <a:avLst/>
          </a:prstGeom>
        </p:spPr>
      </p:pic>
      <p:sp>
        <p:nvSpPr>
          <p:cNvPr id="2" name="Rectangle 1">
            <a:extLst>
              <a:ext uri="{FF2B5EF4-FFF2-40B4-BE49-F238E27FC236}">
                <a16:creationId xmlns:a16="http://schemas.microsoft.com/office/drawing/2014/main" id="{990B8CB4-B898-C743-8E27-B88D7A5C0B48}"/>
              </a:ext>
            </a:extLst>
          </p:cNvPr>
          <p:cNvSpPr/>
          <p:nvPr/>
        </p:nvSpPr>
        <p:spPr>
          <a:xfrm>
            <a:off x="6865749" y="1667673"/>
            <a:ext cx="4686028" cy="1424232"/>
          </a:xfrm>
          <a:prstGeom prst="rect">
            <a:avLst/>
          </a:prstGeom>
          <a:solidFill>
            <a:srgbClr val="8A84B9"/>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The structures differ across people.</a:t>
            </a:r>
          </a:p>
        </p:txBody>
      </p:sp>
      <p:sp>
        <p:nvSpPr>
          <p:cNvPr id="13" name="Rectangle 12">
            <a:extLst>
              <a:ext uri="{FF2B5EF4-FFF2-40B4-BE49-F238E27FC236}">
                <a16:creationId xmlns:a16="http://schemas.microsoft.com/office/drawing/2014/main" id="{E07AF49C-F140-0447-902C-0308DEF69E5B}"/>
              </a:ext>
            </a:extLst>
          </p:cNvPr>
          <p:cNvSpPr/>
          <p:nvPr/>
        </p:nvSpPr>
        <p:spPr>
          <a:xfrm>
            <a:off x="6865749" y="3429000"/>
            <a:ext cx="4686028" cy="1424232"/>
          </a:xfrm>
          <a:prstGeom prst="rect">
            <a:avLst/>
          </a:prstGeom>
          <a:solidFill>
            <a:srgbClr val="8A84B9"/>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But do they show expected longitudinal consistency?</a:t>
            </a:r>
          </a:p>
        </p:txBody>
      </p:sp>
    </p:spTree>
    <p:extLst>
      <p:ext uri="{BB962C8B-B14F-4D97-AF65-F5344CB8AC3E}">
        <p14:creationId xmlns:p14="http://schemas.microsoft.com/office/powerpoint/2010/main" val="268034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294CF-10FC-0946-8878-B809FF16E9BC}"/>
              </a:ext>
            </a:extLst>
          </p:cNvPr>
          <p:cNvPicPr>
            <a:picLocks noChangeAspect="1"/>
          </p:cNvPicPr>
          <p:nvPr/>
        </p:nvPicPr>
        <p:blipFill>
          <a:blip r:embed="rId3"/>
          <a:srcRect/>
          <a:stretch/>
        </p:blipFill>
        <p:spPr>
          <a:xfrm>
            <a:off x="1285446" y="1222976"/>
            <a:ext cx="9621108" cy="4810554"/>
          </a:xfrm>
          <a:prstGeom prst="rect">
            <a:avLst/>
          </a:prstGeom>
        </p:spPr>
      </p:pic>
      <p:graphicFrame>
        <p:nvGraphicFramePr>
          <p:cNvPr id="16" name="Table 2">
            <a:extLst>
              <a:ext uri="{FF2B5EF4-FFF2-40B4-BE49-F238E27FC236}">
                <a16:creationId xmlns:a16="http://schemas.microsoft.com/office/drawing/2014/main" id="{C896DE2C-DAF4-9F4B-9F8A-75C6D3DC5EC4}"/>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4" name="Rectangle 13">
            <a:extLst>
              <a:ext uri="{FF2B5EF4-FFF2-40B4-BE49-F238E27FC236}">
                <a16:creationId xmlns:a16="http://schemas.microsoft.com/office/drawing/2014/main" id="{16AC563A-1DA0-BB4C-A0B7-AD4DD0F70DA8}"/>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a:t>
            </a:r>
          </a:p>
        </p:txBody>
      </p:sp>
      <p:pic>
        <p:nvPicPr>
          <p:cNvPr id="15" name="Picture 14" descr="Icon&#10;&#10;Description automatically generated">
            <a:extLst>
              <a:ext uri="{FF2B5EF4-FFF2-40B4-BE49-F238E27FC236}">
                <a16:creationId xmlns:a16="http://schemas.microsoft.com/office/drawing/2014/main" id="{815479FB-D009-2F4D-A211-B6D0B6A38D60}"/>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7" name="Picture 16" descr="Text&#10;&#10;Description automatically generated">
            <a:extLst>
              <a:ext uri="{FF2B5EF4-FFF2-40B4-BE49-F238E27FC236}">
                <a16:creationId xmlns:a16="http://schemas.microsoft.com/office/drawing/2014/main" id="{665F1A9D-F136-3A40-89CF-9BDD096369AF}"/>
              </a:ext>
            </a:extLst>
          </p:cNvPr>
          <p:cNvPicPr>
            <a:picLocks noChangeAspect="1"/>
          </p:cNvPicPr>
          <p:nvPr/>
        </p:nvPicPr>
        <p:blipFill>
          <a:blip r:embed="rId5"/>
          <a:stretch>
            <a:fillRect/>
          </a:stretch>
        </p:blipFill>
        <p:spPr>
          <a:xfrm>
            <a:off x="10267336" y="6031048"/>
            <a:ext cx="421941" cy="421941"/>
          </a:xfrm>
          <a:prstGeom prst="rect">
            <a:avLst/>
          </a:prstGeom>
        </p:spPr>
      </p:pic>
      <p:pic>
        <p:nvPicPr>
          <p:cNvPr id="18" name="Picture 17" descr="A picture containing text, sign, businesscard&#10;&#10;Description automatically generated">
            <a:extLst>
              <a:ext uri="{FF2B5EF4-FFF2-40B4-BE49-F238E27FC236}">
                <a16:creationId xmlns:a16="http://schemas.microsoft.com/office/drawing/2014/main" id="{DB69ECEC-AF5C-A544-BDCE-4C64FE570E74}"/>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A4CE304D-28FC-CE4A-A14F-E64B82D2DC05}"/>
              </a:ext>
            </a:extLst>
          </p:cNvPr>
          <p:cNvPicPr>
            <a:picLocks noChangeAspect="1"/>
          </p:cNvPicPr>
          <p:nvPr/>
        </p:nvPicPr>
        <p:blipFill>
          <a:blip r:embed="rId7"/>
          <a:stretch>
            <a:fillRect/>
          </a:stretch>
        </p:blipFill>
        <p:spPr>
          <a:xfrm>
            <a:off x="10743280" y="6022876"/>
            <a:ext cx="378665" cy="421941"/>
          </a:xfrm>
          <a:prstGeom prst="rect">
            <a:avLst/>
          </a:prstGeom>
        </p:spPr>
      </p:pic>
    </p:spTree>
    <p:extLst>
      <p:ext uri="{BB962C8B-B14F-4D97-AF65-F5344CB8AC3E}">
        <p14:creationId xmlns:p14="http://schemas.microsoft.com/office/powerpoint/2010/main" val="669556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294CF-10FC-0946-8878-B809FF16E9BC}"/>
              </a:ext>
            </a:extLst>
          </p:cNvPr>
          <p:cNvPicPr>
            <a:picLocks noChangeAspect="1"/>
          </p:cNvPicPr>
          <p:nvPr/>
        </p:nvPicPr>
        <p:blipFill>
          <a:blip r:embed="rId3"/>
          <a:srcRect/>
          <a:stretch/>
        </p:blipFill>
        <p:spPr>
          <a:xfrm>
            <a:off x="1285446" y="1222976"/>
            <a:ext cx="9621108" cy="4810554"/>
          </a:xfrm>
          <a:prstGeom prst="rect">
            <a:avLst/>
          </a:prstGeom>
        </p:spPr>
      </p:pic>
      <p:graphicFrame>
        <p:nvGraphicFramePr>
          <p:cNvPr id="16" name="Table 2">
            <a:extLst>
              <a:ext uri="{FF2B5EF4-FFF2-40B4-BE49-F238E27FC236}">
                <a16:creationId xmlns:a16="http://schemas.microsoft.com/office/drawing/2014/main" id="{7B4DA059-355D-CE41-80E0-E94E72B4151F}"/>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4" name="Rectangle 13">
            <a:extLst>
              <a:ext uri="{FF2B5EF4-FFF2-40B4-BE49-F238E27FC236}">
                <a16:creationId xmlns:a16="http://schemas.microsoft.com/office/drawing/2014/main" id="{803C3260-159E-8447-B788-33C6E2A0F1E1}"/>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a:t>
            </a:r>
          </a:p>
        </p:txBody>
      </p:sp>
      <p:pic>
        <p:nvPicPr>
          <p:cNvPr id="15" name="Picture 14" descr="Icon&#10;&#10;Description automatically generated">
            <a:extLst>
              <a:ext uri="{FF2B5EF4-FFF2-40B4-BE49-F238E27FC236}">
                <a16:creationId xmlns:a16="http://schemas.microsoft.com/office/drawing/2014/main" id="{B714BFAE-2343-B342-85E6-94648E340B67}"/>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7" name="Picture 16" descr="Text&#10;&#10;Description automatically generated">
            <a:extLst>
              <a:ext uri="{FF2B5EF4-FFF2-40B4-BE49-F238E27FC236}">
                <a16:creationId xmlns:a16="http://schemas.microsoft.com/office/drawing/2014/main" id="{208A5E22-2AA4-FD4E-95F6-6C95E08849EF}"/>
              </a:ext>
            </a:extLst>
          </p:cNvPr>
          <p:cNvPicPr>
            <a:picLocks noChangeAspect="1"/>
          </p:cNvPicPr>
          <p:nvPr/>
        </p:nvPicPr>
        <p:blipFill>
          <a:blip r:embed="rId5"/>
          <a:stretch>
            <a:fillRect/>
          </a:stretch>
        </p:blipFill>
        <p:spPr>
          <a:xfrm>
            <a:off x="10267336" y="6031048"/>
            <a:ext cx="421941" cy="421941"/>
          </a:xfrm>
          <a:prstGeom prst="rect">
            <a:avLst/>
          </a:prstGeom>
        </p:spPr>
      </p:pic>
      <p:pic>
        <p:nvPicPr>
          <p:cNvPr id="18" name="Picture 17" descr="A picture containing text, sign, businesscard&#10;&#10;Description automatically generated">
            <a:extLst>
              <a:ext uri="{FF2B5EF4-FFF2-40B4-BE49-F238E27FC236}">
                <a16:creationId xmlns:a16="http://schemas.microsoft.com/office/drawing/2014/main" id="{030E29FE-4ABF-924C-B828-38B08A0C9AD5}"/>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672B9B20-DDFA-224A-A3A5-3C5F09DC1333}"/>
              </a:ext>
            </a:extLst>
          </p:cNvPr>
          <p:cNvPicPr>
            <a:picLocks noChangeAspect="1"/>
          </p:cNvPicPr>
          <p:nvPr/>
        </p:nvPicPr>
        <p:blipFill>
          <a:blip r:embed="rId7"/>
          <a:stretch>
            <a:fillRect/>
          </a:stretch>
        </p:blipFill>
        <p:spPr>
          <a:xfrm>
            <a:off x="10743280" y="6022876"/>
            <a:ext cx="378665" cy="421941"/>
          </a:xfrm>
          <a:prstGeom prst="rect">
            <a:avLst/>
          </a:prstGeom>
        </p:spPr>
      </p:pic>
    </p:spTree>
    <p:extLst>
      <p:ext uri="{BB962C8B-B14F-4D97-AF65-F5344CB8AC3E}">
        <p14:creationId xmlns:p14="http://schemas.microsoft.com/office/powerpoint/2010/main" val="2032787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294CF-10FC-0946-8878-B809FF16E9BC}"/>
              </a:ext>
            </a:extLst>
          </p:cNvPr>
          <p:cNvPicPr>
            <a:picLocks noChangeAspect="1"/>
          </p:cNvPicPr>
          <p:nvPr/>
        </p:nvPicPr>
        <p:blipFill>
          <a:blip r:embed="rId3"/>
          <a:srcRect/>
          <a:stretch/>
        </p:blipFill>
        <p:spPr>
          <a:xfrm>
            <a:off x="1285446" y="1222976"/>
            <a:ext cx="9621108" cy="4810554"/>
          </a:xfrm>
          <a:prstGeom prst="rect">
            <a:avLst/>
          </a:prstGeom>
        </p:spPr>
      </p:pic>
      <p:graphicFrame>
        <p:nvGraphicFramePr>
          <p:cNvPr id="15" name="Table 2">
            <a:extLst>
              <a:ext uri="{FF2B5EF4-FFF2-40B4-BE49-F238E27FC236}">
                <a16:creationId xmlns:a16="http://schemas.microsoft.com/office/drawing/2014/main" id="{EC2A943A-4AC4-BB48-8D94-544984262FF8}"/>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4" name="Rectangle 13">
            <a:extLst>
              <a:ext uri="{FF2B5EF4-FFF2-40B4-BE49-F238E27FC236}">
                <a16:creationId xmlns:a16="http://schemas.microsoft.com/office/drawing/2014/main" id="{2D840BF4-2A07-EA42-811A-B2006E8233EB}"/>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a:t>
            </a:r>
          </a:p>
        </p:txBody>
      </p:sp>
      <p:pic>
        <p:nvPicPr>
          <p:cNvPr id="16" name="Picture 15" descr="Icon&#10;&#10;Description automatically generated">
            <a:extLst>
              <a:ext uri="{FF2B5EF4-FFF2-40B4-BE49-F238E27FC236}">
                <a16:creationId xmlns:a16="http://schemas.microsoft.com/office/drawing/2014/main" id="{2C2C9D7C-6D47-7441-BDBA-89E968218FE8}"/>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7" name="Picture 16" descr="Text&#10;&#10;Description automatically generated">
            <a:extLst>
              <a:ext uri="{FF2B5EF4-FFF2-40B4-BE49-F238E27FC236}">
                <a16:creationId xmlns:a16="http://schemas.microsoft.com/office/drawing/2014/main" id="{699BE739-79CE-AE4C-AAF3-9E972835874D}"/>
              </a:ext>
            </a:extLst>
          </p:cNvPr>
          <p:cNvPicPr>
            <a:picLocks noChangeAspect="1"/>
          </p:cNvPicPr>
          <p:nvPr/>
        </p:nvPicPr>
        <p:blipFill>
          <a:blip r:embed="rId5"/>
          <a:stretch>
            <a:fillRect/>
          </a:stretch>
        </p:blipFill>
        <p:spPr>
          <a:xfrm>
            <a:off x="10267336" y="6031048"/>
            <a:ext cx="421941" cy="421941"/>
          </a:xfrm>
          <a:prstGeom prst="rect">
            <a:avLst/>
          </a:prstGeom>
        </p:spPr>
      </p:pic>
      <p:pic>
        <p:nvPicPr>
          <p:cNvPr id="18" name="Picture 17" descr="A picture containing text, sign, businesscard&#10;&#10;Description automatically generated">
            <a:extLst>
              <a:ext uri="{FF2B5EF4-FFF2-40B4-BE49-F238E27FC236}">
                <a16:creationId xmlns:a16="http://schemas.microsoft.com/office/drawing/2014/main" id="{AC7E1DBB-E3F1-F647-8919-BE8837C712E9}"/>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08FBB452-D7D5-2648-88FF-F308879A3F52}"/>
              </a:ext>
            </a:extLst>
          </p:cNvPr>
          <p:cNvPicPr>
            <a:picLocks noChangeAspect="1"/>
          </p:cNvPicPr>
          <p:nvPr/>
        </p:nvPicPr>
        <p:blipFill>
          <a:blip r:embed="rId7"/>
          <a:stretch>
            <a:fillRect/>
          </a:stretch>
        </p:blipFill>
        <p:spPr>
          <a:xfrm>
            <a:off x="10743280" y="6022876"/>
            <a:ext cx="378665" cy="421941"/>
          </a:xfrm>
          <a:prstGeom prst="rect">
            <a:avLst/>
          </a:prstGeom>
        </p:spPr>
      </p:pic>
    </p:spTree>
    <p:extLst>
      <p:ext uri="{BB962C8B-B14F-4D97-AF65-F5344CB8AC3E}">
        <p14:creationId xmlns:p14="http://schemas.microsoft.com/office/powerpoint/2010/main" val="56995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50C59F-4FE4-D941-B7B0-AF2317BA64B1}"/>
              </a:ext>
            </a:extLst>
          </p:cNvPr>
          <p:cNvGrpSpPr>
            <a:grpSpLocks noChangeAspect="1"/>
          </p:cNvGrpSpPr>
          <p:nvPr/>
        </p:nvGrpSpPr>
        <p:grpSpPr>
          <a:xfrm>
            <a:off x="5474096" y="747902"/>
            <a:ext cx="5681989" cy="5416592"/>
            <a:chOff x="3259609" y="799413"/>
            <a:chExt cx="5063181" cy="4826688"/>
          </a:xfrm>
          <a:solidFill>
            <a:schemeClr val="bg1"/>
          </a:solidFill>
        </p:grpSpPr>
        <p:pic>
          <p:nvPicPr>
            <p:cNvPr id="3" name="Picture 2">
              <a:extLst>
                <a:ext uri="{FF2B5EF4-FFF2-40B4-BE49-F238E27FC236}">
                  <a16:creationId xmlns:a16="http://schemas.microsoft.com/office/drawing/2014/main" id="{DC96ACF6-600C-EA41-80C0-9D1F04DA3D09}"/>
                </a:ext>
              </a:extLst>
            </p:cNvPr>
            <p:cNvPicPr>
              <a:picLocks noChangeAspect="1"/>
            </p:cNvPicPr>
            <p:nvPr/>
          </p:nvPicPr>
          <p:blipFill rotWithShape="1">
            <a:blip r:embed="rId3">
              <a:extLst>
                <a:ext uri="{28A0092B-C50C-407E-A947-70E740481C1C}">
                  <a14:useLocalDpi xmlns:a14="http://schemas.microsoft.com/office/drawing/2010/main" val="0"/>
                </a:ext>
              </a:extLst>
            </a:blip>
            <a:srcRect t="10033" r="46380" b="8310"/>
            <a:stretch/>
          </p:blipFill>
          <p:spPr>
            <a:xfrm>
              <a:off x="3259609" y="1285103"/>
              <a:ext cx="5063181" cy="3855308"/>
            </a:xfrm>
            <a:prstGeom prst="rect">
              <a:avLst/>
            </a:prstGeom>
            <a:grpFill/>
            <a:ln>
              <a:noFill/>
            </a:ln>
          </p:spPr>
        </p:pic>
        <p:pic>
          <p:nvPicPr>
            <p:cNvPr id="4" name="Picture 3">
              <a:extLst>
                <a:ext uri="{FF2B5EF4-FFF2-40B4-BE49-F238E27FC236}">
                  <a16:creationId xmlns:a16="http://schemas.microsoft.com/office/drawing/2014/main" id="{B0EBDC2D-79B7-6449-8D75-D625EEAEC0F3}"/>
                </a:ext>
              </a:extLst>
            </p:cNvPr>
            <p:cNvPicPr>
              <a:picLocks noChangeAspect="1"/>
            </p:cNvPicPr>
            <p:nvPr/>
          </p:nvPicPr>
          <p:blipFill rotWithShape="1">
            <a:blip r:embed="rId3">
              <a:extLst>
                <a:ext uri="{28A0092B-C50C-407E-A947-70E740481C1C}">
                  <a14:useLocalDpi xmlns:a14="http://schemas.microsoft.com/office/drawing/2010/main" val="0"/>
                </a:ext>
              </a:extLst>
            </a:blip>
            <a:srcRect l="31494" r="24015" b="89713"/>
            <a:stretch/>
          </p:blipFill>
          <p:spPr>
            <a:xfrm>
              <a:off x="4121493" y="799413"/>
              <a:ext cx="4201297" cy="485690"/>
            </a:xfrm>
            <a:prstGeom prst="rect">
              <a:avLst/>
            </a:prstGeom>
            <a:grpFill/>
            <a:ln>
              <a:noFill/>
            </a:ln>
          </p:spPr>
        </p:pic>
        <p:pic>
          <p:nvPicPr>
            <p:cNvPr id="6" name="Picture 5">
              <a:extLst>
                <a:ext uri="{FF2B5EF4-FFF2-40B4-BE49-F238E27FC236}">
                  <a16:creationId xmlns:a16="http://schemas.microsoft.com/office/drawing/2014/main" id="{C04DC053-2FA5-1548-93E3-E2933CD0633F}"/>
                </a:ext>
              </a:extLst>
            </p:cNvPr>
            <p:cNvPicPr>
              <a:picLocks noChangeAspect="1"/>
            </p:cNvPicPr>
            <p:nvPr/>
          </p:nvPicPr>
          <p:blipFill rotWithShape="1">
            <a:blip r:embed="rId3">
              <a:extLst>
                <a:ext uri="{28A0092B-C50C-407E-A947-70E740481C1C}">
                  <a14:useLocalDpi xmlns:a14="http://schemas.microsoft.com/office/drawing/2010/main" val="0"/>
                </a:ext>
              </a:extLst>
            </a:blip>
            <a:srcRect l="37149" t="89713" r="30268"/>
            <a:stretch/>
          </p:blipFill>
          <p:spPr>
            <a:xfrm>
              <a:off x="4683724" y="5140411"/>
              <a:ext cx="3076834" cy="485690"/>
            </a:xfrm>
            <a:prstGeom prst="rect">
              <a:avLst/>
            </a:prstGeom>
            <a:grpFill/>
            <a:ln>
              <a:noFill/>
            </a:ln>
          </p:spPr>
        </p:pic>
      </p:grpSp>
      <p:sp>
        <p:nvSpPr>
          <p:cNvPr id="7" name="Rectangle 6">
            <a:extLst>
              <a:ext uri="{FF2B5EF4-FFF2-40B4-BE49-F238E27FC236}">
                <a16:creationId xmlns:a16="http://schemas.microsoft.com/office/drawing/2014/main" id="{17AA4B6A-50F7-494F-A8E3-CA7715C532CB}"/>
              </a:ext>
            </a:extLst>
          </p:cNvPr>
          <p:cNvSpPr/>
          <p:nvPr/>
        </p:nvSpPr>
        <p:spPr>
          <a:xfrm>
            <a:off x="6465547" y="1909922"/>
            <a:ext cx="4581771" cy="3173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7A74FFC-3FC9-A147-B6C4-3F771300D87E}"/>
              </a:ext>
            </a:extLst>
          </p:cNvPr>
          <p:cNvCxnSpPr>
            <a:cxnSpLocks/>
          </p:cNvCxnSpPr>
          <p:nvPr/>
        </p:nvCxnSpPr>
        <p:spPr>
          <a:xfrm flipV="1">
            <a:off x="8670986" y="5208824"/>
            <a:ext cx="0" cy="7492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37021E7-C94E-384E-9CC5-896F8CF24294}"/>
              </a:ext>
            </a:extLst>
          </p:cNvPr>
          <p:cNvSpPr/>
          <p:nvPr/>
        </p:nvSpPr>
        <p:spPr>
          <a:xfrm>
            <a:off x="237506" y="1909922"/>
            <a:ext cx="5127823" cy="2231194"/>
          </a:xfrm>
          <a:prstGeom prst="rect">
            <a:avLst/>
          </a:prstGeom>
          <a:solidFill>
            <a:srgbClr val="8A84B9"/>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How consistent is idiographic personality across two </a:t>
            </a:r>
          </a:p>
          <a:p>
            <a:pPr algn="ctr"/>
            <a:r>
              <a:rPr lang="en-US" sz="2800" b="1" dirty="0">
                <a:solidFill>
                  <a:schemeClr val="bg1"/>
                </a:solidFill>
                <a:latin typeface="Courier" pitchFamily="2" charset="0"/>
              </a:rPr>
              <a:t>years?</a:t>
            </a:r>
          </a:p>
        </p:txBody>
      </p:sp>
      <p:graphicFrame>
        <p:nvGraphicFramePr>
          <p:cNvPr id="21" name="Table 2">
            <a:extLst>
              <a:ext uri="{FF2B5EF4-FFF2-40B4-BE49-F238E27FC236}">
                <a16:creationId xmlns:a16="http://schemas.microsoft.com/office/drawing/2014/main" id="{4AD4574E-79C4-6445-911C-149521429722}"/>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7" name="Rectangle 16">
            <a:extLst>
              <a:ext uri="{FF2B5EF4-FFF2-40B4-BE49-F238E27FC236}">
                <a16:creationId xmlns:a16="http://schemas.microsoft.com/office/drawing/2014/main" id="{E4639509-44EE-644D-AB19-B35136366D51}"/>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a:t>
            </a:r>
          </a:p>
        </p:txBody>
      </p:sp>
      <p:pic>
        <p:nvPicPr>
          <p:cNvPr id="18" name="Picture 17" descr="Icon&#10;&#10;Description automatically generated">
            <a:extLst>
              <a:ext uri="{FF2B5EF4-FFF2-40B4-BE49-F238E27FC236}">
                <a16:creationId xmlns:a16="http://schemas.microsoft.com/office/drawing/2014/main" id="{2B262C7D-BE1F-EC4C-97E9-7A06B74AAA2F}"/>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9" name="Picture 18" descr="Text&#10;&#10;Description automatically generated">
            <a:extLst>
              <a:ext uri="{FF2B5EF4-FFF2-40B4-BE49-F238E27FC236}">
                <a16:creationId xmlns:a16="http://schemas.microsoft.com/office/drawing/2014/main" id="{27126963-2559-EF46-9C74-3DC20F3EE6D7}"/>
              </a:ext>
            </a:extLst>
          </p:cNvPr>
          <p:cNvPicPr>
            <a:picLocks noChangeAspect="1"/>
          </p:cNvPicPr>
          <p:nvPr/>
        </p:nvPicPr>
        <p:blipFill>
          <a:blip r:embed="rId5"/>
          <a:stretch>
            <a:fillRect/>
          </a:stretch>
        </p:blipFill>
        <p:spPr>
          <a:xfrm>
            <a:off x="10267336" y="6031048"/>
            <a:ext cx="421941" cy="421941"/>
          </a:xfrm>
          <a:prstGeom prst="rect">
            <a:avLst/>
          </a:prstGeom>
        </p:spPr>
      </p:pic>
      <p:pic>
        <p:nvPicPr>
          <p:cNvPr id="22" name="Picture 21" descr="A picture containing text, sign, businesscard&#10;&#10;Description automatically generated">
            <a:extLst>
              <a:ext uri="{FF2B5EF4-FFF2-40B4-BE49-F238E27FC236}">
                <a16:creationId xmlns:a16="http://schemas.microsoft.com/office/drawing/2014/main" id="{F88202AB-3D15-AC43-A951-05C4E1294055}"/>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23" name="Picture 22" descr="A picture containing text, clipart&#10;&#10;Description automatically generated">
            <a:extLst>
              <a:ext uri="{FF2B5EF4-FFF2-40B4-BE49-F238E27FC236}">
                <a16:creationId xmlns:a16="http://schemas.microsoft.com/office/drawing/2014/main" id="{2947130C-8812-9A40-AF14-5B1976A9D1E7}"/>
              </a:ext>
            </a:extLst>
          </p:cNvPr>
          <p:cNvPicPr>
            <a:picLocks noChangeAspect="1"/>
          </p:cNvPicPr>
          <p:nvPr/>
        </p:nvPicPr>
        <p:blipFill>
          <a:blip r:embed="rId7"/>
          <a:stretch>
            <a:fillRect/>
          </a:stretch>
        </p:blipFill>
        <p:spPr>
          <a:xfrm>
            <a:off x="10743280" y="6022876"/>
            <a:ext cx="378665" cy="421941"/>
          </a:xfrm>
          <a:prstGeom prst="rect">
            <a:avLst/>
          </a:prstGeom>
        </p:spPr>
      </p:pic>
    </p:spTree>
    <p:extLst>
      <p:ext uri="{BB962C8B-B14F-4D97-AF65-F5344CB8AC3E}">
        <p14:creationId xmlns:p14="http://schemas.microsoft.com/office/powerpoint/2010/main" val="3403672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E010736-D1B4-414E-8D87-97DD8996C112}"/>
              </a:ext>
            </a:extLst>
          </p:cNvPr>
          <p:cNvGrpSpPr>
            <a:grpSpLocks noChangeAspect="1"/>
          </p:cNvGrpSpPr>
          <p:nvPr/>
        </p:nvGrpSpPr>
        <p:grpSpPr>
          <a:xfrm>
            <a:off x="5474096" y="747902"/>
            <a:ext cx="5681989" cy="5416592"/>
            <a:chOff x="3259609" y="799413"/>
            <a:chExt cx="5063181" cy="4826688"/>
          </a:xfrm>
          <a:solidFill>
            <a:schemeClr val="bg1"/>
          </a:solidFill>
        </p:grpSpPr>
        <p:pic>
          <p:nvPicPr>
            <p:cNvPr id="20" name="Picture 19">
              <a:extLst>
                <a:ext uri="{FF2B5EF4-FFF2-40B4-BE49-F238E27FC236}">
                  <a16:creationId xmlns:a16="http://schemas.microsoft.com/office/drawing/2014/main" id="{1444C71D-AE89-CF43-891B-28284A020800}"/>
                </a:ext>
              </a:extLst>
            </p:cNvPr>
            <p:cNvPicPr>
              <a:picLocks noChangeAspect="1"/>
            </p:cNvPicPr>
            <p:nvPr/>
          </p:nvPicPr>
          <p:blipFill rotWithShape="1">
            <a:blip r:embed="rId2">
              <a:extLst>
                <a:ext uri="{28A0092B-C50C-407E-A947-70E740481C1C}">
                  <a14:useLocalDpi xmlns:a14="http://schemas.microsoft.com/office/drawing/2010/main" val="0"/>
                </a:ext>
              </a:extLst>
            </a:blip>
            <a:srcRect t="10033" r="46380" b="8310"/>
            <a:stretch/>
          </p:blipFill>
          <p:spPr>
            <a:xfrm>
              <a:off x="3259609" y="1285103"/>
              <a:ext cx="5063181" cy="3855308"/>
            </a:xfrm>
            <a:prstGeom prst="rect">
              <a:avLst/>
            </a:prstGeom>
            <a:grpFill/>
            <a:ln>
              <a:noFill/>
            </a:ln>
          </p:spPr>
        </p:pic>
        <p:pic>
          <p:nvPicPr>
            <p:cNvPr id="21" name="Picture 20">
              <a:extLst>
                <a:ext uri="{FF2B5EF4-FFF2-40B4-BE49-F238E27FC236}">
                  <a16:creationId xmlns:a16="http://schemas.microsoft.com/office/drawing/2014/main" id="{296948B1-6BE7-E74D-8D0E-00EAB1CA5294}"/>
                </a:ext>
              </a:extLst>
            </p:cNvPr>
            <p:cNvPicPr>
              <a:picLocks noChangeAspect="1"/>
            </p:cNvPicPr>
            <p:nvPr/>
          </p:nvPicPr>
          <p:blipFill rotWithShape="1">
            <a:blip r:embed="rId2">
              <a:extLst>
                <a:ext uri="{28A0092B-C50C-407E-A947-70E740481C1C}">
                  <a14:useLocalDpi xmlns:a14="http://schemas.microsoft.com/office/drawing/2010/main" val="0"/>
                </a:ext>
              </a:extLst>
            </a:blip>
            <a:srcRect l="31494" r="24015" b="89713"/>
            <a:stretch/>
          </p:blipFill>
          <p:spPr>
            <a:xfrm>
              <a:off x="4121493" y="799413"/>
              <a:ext cx="4201297" cy="485690"/>
            </a:xfrm>
            <a:prstGeom prst="rect">
              <a:avLst/>
            </a:prstGeom>
            <a:grpFill/>
            <a:ln>
              <a:noFill/>
            </a:ln>
          </p:spPr>
        </p:pic>
        <p:pic>
          <p:nvPicPr>
            <p:cNvPr id="22" name="Picture 21">
              <a:extLst>
                <a:ext uri="{FF2B5EF4-FFF2-40B4-BE49-F238E27FC236}">
                  <a16:creationId xmlns:a16="http://schemas.microsoft.com/office/drawing/2014/main" id="{5D9D6255-9C4C-DB49-B12E-C23D72A8F2A2}"/>
                </a:ext>
              </a:extLst>
            </p:cNvPr>
            <p:cNvPicPr>
              <a:picLocks noChangeAspect="1"/>
            </p:cNvPicPr>
            <p:nvPr/>
          </p:nvPicPr>
          <p:blipFill rotWithShape="1">
            <a:blip r:embed="rId2">
              <a:extLst>
                <a:ext uri="{28A0092B-C50C-407E-A947-70E740481C1C}">
                  <a14:useLocalDpi xmlns:a14="http://schemas.microsoft.com/office/drawing/2010/main" val="0"/>
                </a:ext>
              </a:extLst>
            </a:blip>
            <a:srcRect l="37149" t="89713" r="30268"/>
            <a:stretch/>
          </p:blipFill>
          <p:spPr>
            <a:xfrm>
              <a:off x="4683724" y="5140411"/>
              <a:ext cx="3076834" cy="485690"/>
            </a:xfrm>
            <a:prstGeom prst="rect">
              <a:avLst/>
            </a:prstGeom>
            <a:grpFill/>
            <a:ln>
              <a:noFill/>
            </a:ln>
          </p:spPr>
        </p:pic>
      </p:grpSp>
      <p:cxnSp>
        <p:nvCxnSpPr>
          <p:cNvPr id="8" name="Straight Connector 7">
            <a:extLst>
              <a:ext uri="{FF2B5EF4-FFF2-40B4-BE49-F238E27FC236}">
                <a16:creationId xmlns:a16="http://schemas.microsoft.com/office/drawing/2014/main" id="{57A74FFC-3FC9-A147-B6C4-3F771300D87E}"/>
              </a:ext>
            </a:extLst>
          </p:cNvPr>
          <p:cNvCxnSpPr/>
          <p:nvPr/>
        </p:nvCxnSpPr>
        <p:spPr>
          <a:xfrm flipV="1">
            <a:off x="8703948" y="1801464"/>
            <a:ext cx="0" cy="337382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4" name="Table 2">
            <a:extLst>
              <a:ext uri="{FF2B5EF4-FFF2-40B4-BE49-F238E27FC236}">
                <a16:creationId xmlns:a16="http://schemas.microsoft.com/office/drawing/2014/main" id="{CE2A088F-F3B6-264C-8569-E02A473FFADD}"/>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5" name="Rectangle 24">
            <a:extLst>
              <a:ext uri="{FF2B5EF4-FFF2-40B4-BE49-F238E27FC236}">
                <a16:creationId xmlns:a16="http://schemas.microsoft.com/office/drawing/2014/main" id="{3164AFA4-EEC2-084F-9983-727F7423E263}"/>
              </a:ext>
            </a:extLst>
          </p:cNvPr>
          <p:cNvSpPr/>
          <p:nvPr/>
        </p:nvSpPr>
        <p:spPr>
          <a:xfrm>
            <a:off x="189755" y="4509555"/>
            <a:ext cx="5569814" cy="1513321"/>
          </a:xfrm>
          <a:prstGeom prst="rect">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Idiographic Personality is consistent over two years.</a:t>
            </a:r>
          </a:p>
        </p:txBody>
      </p:sp>
      <p:sp>
        <p:nvSpPr>
          <p:cNvPr id="26" name="Rectangle 25">
            <a:extLst>
              <a:ext uri="{FF2B5EF4-FFF2-40B4-BE49-F238E27FC236}">
                <a16:creationId xmlns:a16="http://schemas.microsoft.com/office/drawing/2014/main" id="{AFD53FF5-48ED-724A-9FAE-4EB3C9789532}"/>
              </a:ext>
            </a:extLst>
          </p:cNvPr>
          <p:cNvSpPr/>
          <p:nvPr/>
        </p:nvSpPr>
        <p:spPr>
          <a:xfrm>
            <a:off x="237506" y="1909922"/>
            <a:ext cx="5127823" cy="2231194"/>
          </a:xfrm>
          <a:prstGeom prst="rect">
            <a:avLst/>
          </a:prstGeom>
          <a:solidFill>
            <a:srgbClr val="8A84B9"/>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How consistent is idiographic personality across two </a:t>
            </a:r>
          </a:p>
          <a:p>
            <a:pPr algn="ctr"/>
            <a:r>
              <a:rPr lang="en-US" sz="2800" b="1" dirty="0">
                <a:solidFill>
                  <a:schemeClr val="bg1"/>
                </a:solidFill>
                <a:latin typeface="Courier" pitchFamily="2" charset="0"/>
              </a:rPr>
              <a:t>years?</a:t>
            </a:r>
          </a:p>
        </p:txBody>
      </p:sp>
      <p:sp>
        <p:nvSpPr>
          <p:cNvPr id="17" name="Rectangle 16">
            <a:extLst>
              <a:ext uri="{FF2B5EF4-FFF2-40B4-BE49-F238E27FC236}">
                <a16:creationId xmlns:a16="http://schemas.microsoft.com/office/drawing/2014/main" id="{14F0A7A0-D5E4-B147-90DA-96A29F0D9526}"/>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a:t>
            </a:r>
          </a:p>
        </p:txBody>
      </p:sp>
      <p:pic>
        <p:nvPicPr>
          <p:cNvPr id="18" name="Picture 17" descr="Icon&#10;&#10;Description automatically generated">
            <a:extLst>
              <a:ext uri="{FF2B5EF4-FFF2-40B4-BE49-F238E27FC236}">
                <a16:creationId xmlns:a16="http://schemas.microsoft.com/office/drawing/2014/main" id="{1E6E3F21-0D8E-444D-BE1A-396C895CF7B5}"/>
              </a:ext>
            </a:extLst>
          </p:cNvPr>
          <p:cNvPicPr>
            <a:picLocks noChangeAspect="1"/>
          </p:cNvPicPr>
          <p:nvPr/>
        </p:nvPicPr>
        <p:blipFill>
          <a:blip r:embed="rId3"/>
          <a:stretch>
            <a:fillRect/>
          </a:stretch>
        </p:blipFill>
        <p:spPr>
          <a:xfrm>
            <a:off x="11187779" y="6031048"/>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98AA4533-4704-144A-9F25-E90928F6DAA5}"/>
              </a:ext>
            </a:extLst>
          </p:cNvPr>
          <p:cNvPicPr>
            <a:picLocks noChangeAspect="1"/>
          </p:cNvPicPr>
          <p:nvPr/>
        </p:nvPicPr>
        <p:blipFill>
          <a:blip r:embed="rId4"/>
          <a:stretch>
            <a:fillRect/>
          </a:stretch>
        </p:blipFill>
        <p:spPr>
          <a:xfrm>
            <a:off x="10267336" y="6031048"/>
            <a:ext cx="421941" cy="421941"/>
          </a:xfrm>
          <a:prstGeom prst="rect">
            <a:avLst/>
          </a:prstGeom>
        </p:spPr>
      </p:pic>
      <p:pic>
        <p:nvPicPr>
          <p:cNvPr id="27" name="Picture 26" descr="A picture containing text, sign, businesscard&#10;&#10;Description automatically generated">
            <a:extLst>
              <a:ext uri="{FF2B5EF4-FFF2-40B4-BE49-F238E27FC236}">
                <a16:creationId xmlns:a16="http://schemas.microsoft.com/office/drawing/2014/main" id="{ACB380F2-91D4-5A4D-AA07-8B326CC1A39F}"/>
              </a:ext>
            </a:extLst>
          </p:cNvPr>
          <p:cNvPicPr>
            <a:picLocks noChangeAspect="1"/>
          </p:cNvPicPr>
          <p:nvPr/>
        </p:nvPicPr>
        <p:blipFill>
          <a:blip r:embed="rId5"/>
          <a:stretch>
            <a:fillRect/>
          </a:stretch>
        </p:blipFill>
        <p:spPr>
          <a:xfrm>
            <a:off x="11605780" y="6022876"/>
            <a:ext cx="363999" cy="421941"/>
          </a:xfrm>
          <a:prstGeom prst="rect">
            <a:avLst/>
          </a:prstGeom>
        </p:spPr>
      </p:pic>
      <p:pic>
        <p:nvPicPr>
          <p:cNvPr id="28" name="Picture 27" descr="A picture containing text, clipart&#10;&#10;Description automatically generated">
            <a:extLst>
              <a:ext uri="{FF2B5EF4-FFF2-40B4-BE49-F238E27FC236}">
                <a16:creationId xmlns:a16="http://schemas.microsoft.com/office/drawing/2014/main" id="{F03B3022-75B4-BA43-A55E-789548979C85}"/>
              </a:ext>
            </a:extLst>
          </p:cNvPr>
          <p:cNvPicPr>
            <a:picLocks noChangeAspect="1"/>
          </p:cNvPicPr>
          <p:nvPr/>
        </p:nvPicPr>
        <p:blipFill>
          <a:blip r:embed="rId6"/>
          <a:stretch>
            <a:fillRect/>
          </a:stretch>
        </p:blipFill>
        <p:spPr>
          <a:xfrm>
            <a:off x="10743280" y="6022876"/>
            <a:ext cx="378665" cy="421941"/>
          </a:xfrm>
          <a:prstGeom prst="rect">
            <a:avLst/>
          </a:prstGeom>
        </p:spPr>
      </p:pic>
    </p:spTree>
    <p:extLst>
      <p:ext uri="{BB962C8B-B14F-4D97-AF65-F5344CB8AC3E}">
        <p14:creationId xmlns:p14="http://schemas.microsoft.com/office/powerpoint/2010/main" val="385417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25FD4E-708F-FA49-93C1-E62B36E78975}"/>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(2021b, </a:t>
            </a:r>
            <a:r>
              <a:rPr lang="en-US" i="1" dirty="0">
                <a:solidFill>
                  <a:schemeClr val="tx1"/>
                </a:solidFill>
              </a:rPr>
              <a:t>EJP</a:t>
            </a:r>
            <a:r>
              <a:rPr lang="en-US" dirty="0">
                <a:solidFill>
                  <a:schemeClr val="tx1"/>
                </a:solidFill>
              </a:rPr>
              <a:t>)</a:t>
            </a:r>
          </a:p>
        </p:txBody>
      </p:sp>
      <p:pic>
        <p:nvPicPr>
          <p:cNvPr id="12" name="Picture 11" descr="Icon&#10;&#10;Description automatically generated">
            <a:extLst>
              <a:ext uri="{FF2B5EF4-FFF2-40B4-BE49-F238E27FC236}">
                <a16:creationId xmlns:a16="http://schemas.microsoft.com/office/drawing/2014/main" id="{60990F5A-B996-DC49-B79B-76B478E05A69}"/>
              </a:ext>
            </a:extLst>
          </p:cNvPr>
          <p:cNvPicPr>
            <a:picLocks noChangeAspect="1"/>
          </p:cNvPicPr>
          <p:nvPr/>
        </p:nvPicPr>
        <p:blipFill>
          <a:blip r:embed="rId2"/>
          <a:stretch>
            <a:fillRect/>
          </a:stretch>
        </p:blipFill>
        <p:spPr>
          <a:xfrm>
            <a:off x="10319363" y="6031048"/>
            <a:ext cx="363998" cy="405598"/>
          </a:xfrm>
          <a:prstGeom prst="rect">
            <a:avLst/>
          </a:prstGeom>
        </p:spPr>
      </p:pic>
      <p:pic>
        <p:nvPicPr>
          <p:cNvPr id="13" name="Picture 12" descr="Icon&#10;&#10;Description automatically generated">
            <a:extLst>
              <a:ext uri="{FF2B5EF4-FFF2-40B4-BE49-F238E27FC236}">
                <a16:creationId xmlns:a16="http://schemas.microsoft.com/office/drawing/2014/main" id="{F23CD27D-0EAB-B14D-9AF2-90BEBFDD634C}"/>
              </a:ext>
            </a:extLst>
          </p:cNvPr>
          <p:cNvPicPr>
            <a:picLocks noChangeAspect="1"/>
          </p:cNvPicPr>
          <p:nvPr/>
        </p:nvPicPr>
        <p:blipFill>
          <a:blip r:embed="rId3"/>
          <a:stretch>
            <a:fillRect/>
          </a:stretch>
        </p:blipFill>
        <p:spPr>
          <a:xfrm>
            <a:off x="11187779" y="6031048"/>
            <a:ext cx="363998" cy="405598"/>
          </a:xfrm>
          <a:prstGeom prst="rect">
            <a:avLst/>
          </a:prstGeom>
        </p:spPr>
      </p:pic>
      <p:pic>
        <p:nvPicPr>
          <p:cNvPr id="14" name="Picture 13" descr="Text&#10;&#10;Description automatically generated">
            <a:extLst>
              <a:ext uri="{FF2B5EF4-FFF2-40B4-BE49-F238E27FC236}">
                <a16:creationId xmlns:a16="http://schemas.microsoft.com/office/drawing/2014/main" id="{F42430EE-2A80-0F41-AC14-64F36C9BF6CE}"/>
              </a:ext>
            </a:extLst>
          </p:cNvPr>
          <p:cNvPicPr>
            <a:picLocks noChangeAspect="1"/>
          </p:cNvPicPr>
          <p:nvPr/>
        </p:nvPicPr>
        <p:blipFill>
          <a:blip r:embed="rId4"/>
          <a:stretch>
            <a:fillRect/>
          </a:stretch>
        </p:blipFill>
        <p:spPr>
          <a:xfrm>
            <a:off x="9886171" y="6031048"/>
            <a:ext cx="421941" cy="421941"/>
          </a:xfrm>
          <a:prstGeom prst="rect">
            <a:avLst/>
          </a:prstGeom>
        </p:spPr>
      </p:pic>
      <p:pic>
        <p:nvPicPr>
          <p:cNvPr id="15" name="Picture 14" descr="A picture containing text, sign, businesscard&#10;&#10;Description automatically generated">
            <a:extLst>
              <a:ext uri="{FF2B5EF4-FFF2-40B4-BE49-F238E27FC236}">
                <a16:creationId xmlns:a16="http://schemas.microsoft.com/office/drawing/2014/main" id="{B738BE4C-2B3A-1F43-921E-E5C3FB7FA824}"/>
              </a:ext>
            </a:extLst>
          </p:cNvPr>
          <p:cNvPicPr>
            <a:picLocks noChangeAspect="1"/>
          </p:cNvPicPr>
          <p:nvPr/>
        </p:nvPicPr>
        <p:blipFill>
          <a:blip r:embed="rId5"/>
          <a:stretch>
            <a:fillRect/>
          </a:stretch>
        </p:blipFill>
        <p:spPr>
          <a:xfrm>
            <a:off x="11605780" y="6022876"/>
            <a:ext cx="363999" cy="421941"/>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A71AC483-BA6B-6B4D-A081-DCA8908E85DA}"/>
              </a:ext>
            </a:extLst>
          </p:cNvPr>
          <p:cNvPicPr>
            <a:picLocks noChangeAspect="1"/>
          </p:cNvPicPr>
          <p:nvPr/>
        </p:nvPicPr>
        <p:blipFill>
          <a:blip r:embed="rId6"/>
          <a:stretch>
            <a:fillRect/>
          </a:stretch>
        </p:blipFill>
        <p:spPr>
          <a:xfrm>
            <a:off x="10743280" y="6022876"/>
            <a:ext cx="378665" cy="421941"/>
          </a:xfrm>
          <a:prstGeom prst="rect">
            <a:avLst/>
          </a:prstGeom>
        </p:spPr>
      </p:pic>
      <p:graphicFrame>
        <p:nvGraphicFramePr>
          <p:cNvPr id="24" name="Table 2">
            <a:extLst>
              <a:ext uri="{FF2B5EF4-FFF2-40B4-BE49-F238E27FC236}">
                <a16:creationId xmlns:a16="http://schemas.microsoft.com/office/drawing/2014/main" id="{CE2A088F-F3B6-264C-8569-E02A473FFADD}"/>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5" name="Rectangle 24">
            <a:extLst>
              <a:ext uri="{FF2B5EF4-FFF2-40B4-BE49-F238E27FC236}">
                <a16:creationId xmlns:a16="http://schemas.microsoft.com/office/drawing/2014/main" id="{3164AFA4-EEC2-084F-9983-727F7423E263}"/>
              </a:ext>
            </a:extLst>
          </p:cNvPr>
          <p:cNvSpPr/>
          <p:nvPr/>
        </p:nvSpPr>
        <p:spPr>
          <a:xfrm>
            <a:off x="189755" y="4509555"/>
            <a:ext cx="5569814" cy="1513321"/>
          </a:xfrm>
          <a:prstGeom prst="rect">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Idiographic Personality is consistent over two years AND global events.</a:t>
            </a:r>
          </a:p>
        </p:txBody>
      </p:sp>
      <p:sp>
        <p:nvSpPr>
          <p:cNvPr id="26" name="Rectangle 25">
            <a:extLst>
              <a:ext uri="{FF2B5EF4-FFF2-40B4-BE49-F238E27FC236}">
                <a16:creationId xmlns:a16="http://schemas.microsoft.com/office/drawing/2014/main" id="{AFD53FF5-48ED-724A-9FAE-4EB3C9789532}"/>
              </a:ext>
            </a:extLst>
          </p:cNvPr>
          <p:cNvSpPr/>
          <p:nvPr/>
        </p:nvSpPr>
        <p:spPr>
          <a:xfrm>
            <a:off x="237506" y="1909922"/>
            <a:ext cx="5127823" cy="2231194"/>
          </a:xfrm>
          <a:prstGeom prst="rect">
            <a:avLst/>
          </a:prstGeom>
          <a:solidFill>
            <a:srgbClr val="8A84B9"/>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How consistent is idiographic personality across two </a:t>
            </a:r>
          </a:p>
          <a:p>
            <a:pPr algn="ctr"/>
            <a:r>
              <a:rPr lang="en-US" sz="2800" b="1" dirty="0">
                <a:solidFill>
                  <a:schemeClr val="bg1"/>
                </a:solidFill>
                <a:latin typeface="Courier" pitchFamily="2" charset="0"/>
              </a:rPr>
              <a:t>years?</a:t>
            </a:r>
          </a:p>
        </p:txBody>
      </p:sp>
      <p:pic>
        <p:nvPicPr>
          <p:cNvPr id="7" name="Picture 6" descr="Chart, histogram&#10;&#10;Description automatically generated">
            <a:extLst>
              <a:ext uri="{FF2B5EF4-FFF2-40B4-BE49-F238E27FC236}">
                <a16:creationId xmlns:a16="http://schemas.microsoft.com/office/drawing/2014/main" id="{CF36FB0C-DBA0-2241-8529-657F82EAF03F}"/>
              </a:ext>
            </a:extLst>
          </p:cNvPr>
          <p:cNvPicPr>
            <a:picLocks noChangeAspect="1"/>
          </p:cNvPicPr>
          <p:nvPr/>
        </p:nvPicPr>
        <p:blipFill>
          <a:blip r:embed="rId7"/>
          <a:stretch>
            <a:fillRect/>
          </a:stretch>
        </p:blipFill>
        <p:spPr>
          <a:xfrm>
            <a:off x="5890780" y="1047750"/>
            <a:ext cx="5715000" cy="4762500"/>
          </a:xfrm>
          <a:prstGeom prst="rect">
            <a:avLst/>
          </a:prstGeom>
        </p:spPr>
      </p:pic>
    </p:spTree>
    <p:extLst>
      <p:ext uri="{BB962C8B-B14F-4D97-AF65-F5344CB8AC3E}">
        <p14:creationId xmlns:p14="http://schemas.microsoft.com/office/powerpoint/2010/main" val="3090710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A2E22C-EF66-9444-88CB-C8912ED6CC44}"/>
              </a:ext>
            </a:extLst>
          </p:cNvPr>
          <p:cNvGrpSpPr>
            <a:grpSpLocks noChangeAspect="1"/>
          </p:cNvGrpSpPr>
          <p:nvPr/>
        </p:nvGrpSpPr>
        <p:grpSpPr>
          <a:xfrm>
            <a:off x="377731" y="614499"/>
            <a:ext cx="10826937" cy="5629002"/>
            <a:chOff x="208925" y="556054"/>
            <a:chExt cx="6855091" cy="3564011"/>
          </a:xfrm>
        </p:grpSpPr>
        <p:pic>
          <p:nvPicPr>
            <p:cNvPr id="3" name="Picture 2" descr="Diagram&#10;&#10;Description automatically generated">
              <a:extLst>
                <a:ext uri="{FF2B5EF4-FFF2-40B4-BE49-F238E27FC236}">
                  <a16:creationId xmlns:a16="http://schemas.microsoft.com/office/drawing/2014/main" id="{24E2B117-663D-1345-9669-D772B2566596}"/>
                </a:ext>
              </a:extLst>
            </p:cNvPr>
            <p:cNvPicPr>
              <a:picLocks noChangeAspect="1"/>
            </p:cNvPicPr>
            <p:nvPr/>
          </p:nvPicPr>
          <p:blipFill rotWithShape="1">
            <a:blip r:embed="rId2"/>
            <a:srcRect l="3454" t="3784" r="46637" b="51532"/>
            <a:stretch/>
          </p:blipFill>
          <p:spPr>
            <a:xfrm>
              <a:off x="605481" y="556054"/>
              <a:ext cx="3422821" cy="3064476"/>
            </a:xfrm>
            <a:prstGeom prst="rect">
              <a:avLst/>
            </a:prstGeom>
          </p:spPr>
        </p:pic>
        <p:pic>
          <p:nvPicPr>
            <p:cNvPr id="6" name="Picture 5" descr="Diagram&#10;&#10;Description automatically generated">
              <a:extLst>
                <a:ext uri="{FF2B5EF4-FFF2-40B4-BE49-F238E27FC236}">
                  <a16:creationId xmlns:a16="http://schemas.microsoft.com/office/drawing/2014/main" id="{AF4E52DA-E016-1D4D-B1B3-32E9245C43DD}"/>
                </a:ext>
              </a:extLst>
            </p:cNvPr>
            <p:cNvPicPr>
              <a:picLocks noChangeAspect="1"/>
            </p:cNvPicPr>
            <p:nvPr/>
          </p:nvPicPr>
          <p:blipFill rotWithShape="1">
            <a:blip r:embed="rId2"/>
            <a:srcRect l="8332" t="48228" r="46637" b="4861"/>
            <a:stretch/>
          </p:blipFill>
          <p:spPr>
            <a:xfrm>
              <a:off x="3975751" y="556054"/>
              <a:ext cx="3088265" cy="3217170"/>
            </a:xfrm>
            <a:prstGeom prst="rect">
              <a:avLst/>
            </a:prstGeom>
          </p:spPr>
        </p:pic>
        <p:pic>
          <p:nvPicPr>
            <p:cNvPr id="7" name="Picture 6" descr="Diagram&#10;&#10;Description automatically generated">
              <a:extLst>
                <a:ext uri="{FF2B5EF4-FFF2-40B4-BE49-F238E27FC236}">
                  <a16:creationId xmlns:a16="http://schemas.microsoft.com/office/drawing/2014/main" id="{7227C102-8F17-4449-B9BB-9C42E886F509}"/>
                </a:ext>
              </a:extLst>
            </p:cNvPr>
            <p:cNvPicPr>
              <a:picLocks noChangeAspect="1"/>
            </p:cNvPicPr>
            <p:nvPr/>
          </p:nvPicPr>
          <p:blipFill rotWithShape="1">
            <a:blip r:embed="rId2"/>
            <a:srcRect l="3454" t="91411" r="46637" b="4861"/>
            <a:stretch/>
          </p:blipFill>
          <p:spPr>
            <a:xfrm>
              <a:off x="605480" y="3517557"/>
              <a:ext cx="3422821" cy="255667"/>
            </a:xfrm>
            <a:prstGeom prst="rect">
              <a:avLst/>
            </a:prstGeom>
          </p:spPr>
        </p:pic>
        <p:pic>
          <p:nvPicPr>
            <p:cNvPr id="8" name="Picture 7" descr="Diagram&#10;&#10;Description automatically generated">
              <a:extLst>
                <a:ext uri="{FF2B5EF4-FFF2-40B4-BE49-F238E27FC236}">
                  <a16:creationId xmlns:a16="http://schemas.microsoft.com/office/drawing/2014/main" id="{45DB3646-DC1A-9840-8DCC-141F755E8EA9}"/>
                </a:ext>
              </a:extLst>
            </p:cNvPr>
            <p:cNvPicPr>
              <a:picLocks noChangeAspect="1"/>
            </p:cNvPicPr>
            <p:nvPr/>
          </p:nvPicPr>
          <p:blipFill rotWithShape="1">
            <a:blip r:embed="rId2"/>
            <a:srcRect l="31781" t="94526" r="24542" b="417"/>
            <a:stretch/>
          </p:blipFill>
          <p:spPr>
            <a:xfrm>
              <a:off x="2175641" y="3773224"/>
              <a:ext cx="2995448" cy="346841"/>
            </a:xfrm>
            <a:prstGeom prst="rect">
              <a:avLst/>
            </a:prstGeom>
          </p:spPr>
        </p:pic>
        <p:pic>
          <p:nvPicPr>
            <p:cNvPr id="9" name="Picture 8" descr="Diagram&#10;&#10;Description automatically generated">
              <a:extLst>
                <a:ext uri="{FF2B5EF4-FFF2-40B4-BE49-F238E27FC236}">
                  <a16:creationId xmlns:a16="http://schemas.microsoft.com/office/drawing/2014/main" id="{546847A3-D978-BD45-A754-DDFC32D3D72A}"/>
                </a:ext>
              </a:extLst>
            </p:cNvPr>
            <p:cNvPicPr>
              <a:picLocks noChangeAspect="1"/>
            </p:cNvPicPr>
            <p:nvPr/>
          </p:nvPicPr>
          <p:blipFill rotWithShape="1">
            <a:blip r:embed="rId2"/>
            <a:srcRect l="-2056" t="44672" r="96274" b="44294"/>
            <a:stretch/>
          </p:blipFill>
          <p:spPr>
            <a:xfrm>
              <a:off x="208925" y="1786267"/>
              <a:ext cx="396555" cy="756744"/>
            </a:xfrm>
            <a:prstGeom prst="rect">
              <a:avLst/>
            </a:prstGeom>
          </p:spPr>
        </p:pic>
      </p:grpSp>
      <p:sp>
        <p:nvSpPr>
          <p:cNvPr id="12" name="Rectangle 11">
            <a:extLst>
              <a:ext uri="{FF2B5EF4-FFF2-40B4-BE49-F238E27FC236}">
                <a16:creationId xmlns:a16="http://schemas.microsoft.com/office/drawing/2014/main" id="{76A71176-D0ED-4D40-8A53-1C8ABDEBC20D}"/>
              </a:ext>
            </a:extLst>
          </p:cNvPr>
          <p:cNvSpPr/>
          <p:nvPr/>
        </p:nvSpPr>
        <p:spPr>
          <a:xfrm>
            <a:off x="1632100" y="1095780"/>
            <a:ext cx="2215045" cy="1795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BE1FC0-456A-1843-87DF-B97B68E09C55}"/>
              </a:ext>
            </a:extLst>
          </p:cNvPr>
          <p:cNvSpPr/>
          <p:nvPr/>
        </p:nvSpPr>
        <p:spPr>
          <a:xfrm>
            <a:off x="4029404" y="1082764"/>
            <a:ext cx="2215045" cy="1795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4728FC-FA76-F843-A0BB-1802F6F9AED6}"/>
              </a:ext>
            </a:extLst>
          </p:cNvPr>
          <p:cNvSpPr/>
          <p:nvPr/>
        </p:nvSpPr>
        <p:spPr>
          <a:xfrm>
            <a:off x="6406479" y="1068698"/>
            <a:ext cx="2215045" cy="1795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49327AF-3EA2-FA47-A9B9-A2F2AB9424EC}"/>
              </a:ext>
            </a:extLst>
          </p:cNvPr>
          <p:cNvSpPr/>
          <p:nvPr/>
        </p:nvSpPr>
        <p:spPr>
          <a:xfrm>
            <a:off x="8820240" y="1082764"/>
            <a:ext cx="2215045" cy="1795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6979D02-220A-3D4B-9FF0-BE6821C2F5C4}"/>
              </a:ext>
            </a:extLst>
          </p:cNvPr>
          <p:cNvSpPr/>
          <p:nvPr/>
        </p:nvSpPr>
        <p:spPr>
          <a:xfrm>
            <a:off x="1622324" y="3478898"/>
            <a:ext cx="2215045" cy="1795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34C969-BA82-214A-932F-BD40467B7F12}"/>
              </a:ext>
            </a:extLst>
          </p:cNvPr>
          <p:cNvSpPr/>
          <p:nvPr/>
        </p:nvSpPr>
        <p:spPr>
          <a:xfrm>
            <a:off x="4029404" y="3510263"/>
            <a:ext cx="2215045" cy="1795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17E1B5-9C17-604B-8FA6-092407465967}"/>
              </a:ext>
            </a:extLst>
          </p:cNvPr>
          <p:cNvSpPr/>
          <p:nvPr/>
        </p:nvSpPr>
        <p:spPr>
          <a:xfrm>
            <a:off x="6436484" y="3496197"/>
            <a:ext cx="2215045" cy="1795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FCD238-117E-6C4E-8330-CD5117DC9880}"/>
              </a:ext>
            </a:extLst>
          </p:cNvPr>
          <p:cNvSpPr/>
          <p:nvPr/>
        </p:nvSpPr>
        <p:spPr>
          <a:xfrm>
            <a:off x="8820239" y="3474401"/>
            <a:ext cx="2215045" cy="1795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959CAE4-2C54-A641-9B3E-DF7D3A46549C}"/>
              </a:ext>
            </a:extLst>
          </p:cNvPr>
          <p:cNvCxnSpPr/>
          <p:nvPr/>
        </p:nvCxnSpPr>
        <p:spPr>
          <a:xfrm flipV="1">
            <a:off x="2723984" y="1082764"/>
            <a:ext cx="0" cy="18087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9C9144-E0BC-784D-B090-DA05873AEDE4}"/>
              </a:ext>
            </a:extLst>
          </p:cNvPr>
          <p:cNvCxnSpPr/>
          <p:nvPr/>
        </p:nvCxnSpPr>
        <p:spPr>
          <a:xfrm flipV="1">
            <a:off x="5121354" y="1095780"/>
            <a:ext cx="0" cy="18087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D78DA26-B8A7-8140-8ADB-212CCB7CEBD0}"/>
              </a:ext>
            </a:extLst>
          </p:cNvPr>
          <p:cNvCxnSpPr/>
          <p:nvPr/>
        </p:nvCxnSpPr>
        <p:spPr>
          <a:xfrm flipV="1">
            <a:off x="7518723" y="1095780"/>
            <a:ext cx="0" cy="18087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7601AE-8BBF-DF41-A50B-6ACE7C550856}"/>
              </a:ext>
            </a:extLst>
          </p:cNvPr>
          <p:cNvCxnSpPr/>
          <p:nvPr/>
        </p:nvCxnSpPr>
        <p:spPr>
          <a:xfrm flipV="1">
            <a:off x="9916093" y="1095780"/>
            <a:ext cx="0" cy="18087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0E905C-28DE-B847-B288-87AB68CBCCF5}"/>
              </a:ext>
            </a:extLst>
          </p:cNvPr>
          <p:cNvCxnSpPr/>
          <p:nvPr/>
        </p:nvCxnSpPr>
        <p:spPr>
          <a:xfrm flipV="1">
            <a:off x="2723984" y="3497247"/>
            <a:ext cx="0" cy="18087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35C4CE0-FD59-514F-9F29-15F5D3F5157E}"/>
              </a:ext>
            </a:extLst>
          </p:cNvPr>
          <p:cNvCxnSpPr/>
          <p:nvPr/>
        </p:nvCxnSpPr>
        <p:spPr>
          <a:xfrm flipV="1">
            <a:off x="5121354" y="3510263"/>
            <a:ext cx="0" cy="18087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BF2BA0-04B5-DE4A-87D3-FD27A1318DF2}"/>
              </a:ext>
            </a:extLst>
          </p:cNvPr>
          <p:cNvCxnSpPr/>
          <p:nvPr/>
        </p:nvCxnSpPr>
        <p:spPr>
          <a:xfrm flipV="1">
            <a:off x="7518723" y="3483181"/>
            <a:ext cx="0" cy="18087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7E3AB67-4F54-8849-8632-0BB6AF74A884}"/>
              </a:ext>
            </a:extLst>
          </p:cNvPr>
          <p:cNvCxnSpPr/>
          <p:nvPr/>
        </p:nvCxnSpPr>
        <p:spPr>
          <a:xfrm flipV="1">
            <a:off x="9916093" y="3461385"/>
            <a:ext cx="0" cy="180871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8CDD427-80EF-064C-AD4D-A6FEB66C40C8}"/>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 2021b, </a:t>
            </a:r>
            <a:r>
              <a:rPr lang="en-US" i="1" dirty="0">
                <a:solidFill>
                  <a:schemeClr val="tx1"/>
                </a:solidFill>
              </a:rPr>
              <a:t>EJP</a:t>
            </a:r>
            <a:r>
              <a:rPr lang="en-US" dirty="0">
                <a:solidFill>
                  <a:schemeClr val="tx1"/>
                </a:solidFill>
              </a:rPr>
              <a:t>)</a:t>
            </a:r>
          </a:p>
        </p:txBody>
      </p:sp>
      <p:pic>
        <p:nvPicPr>
          <p:cNvPr id="30" name="Picture 29" descr="Icon&#10;&#10;Description automatically generated">
            <a:extLst>
              <a:ext uri="{FF2B5EF4-FFF2-40B4-BE49-F238E27FC236}">
                <a16:creationId xmlns:a16="http://schemas.microsoft.com/office/drawing/2014/main" id="{5D08E651-21BE-4E45-ADF3-5520564AAD4F}"/>
              </a:ext>
            </a:extLst>
          </p:cNvPr>
          <p:cNvPicPr>
            <a:picLocks noChangeAspect="1"/>
          </p:cNvPicPr>
          <p:nvPr/>
        </p:nvPicPr>
        <p:blipFill>
          <a:blip r:embed="rId3"/>
          <a:stretch>
            <a:fillRect/>
          </a:stretch>
        </p:blipFill>
        <p:spPr>
          <a:xfrm>
            <a:off x="10319363" y="6031048"/>
            <a:ext cx="363998" cy="405598"/>
          </a:xfrm>
          <a:prstGeom prst="rect">
            <a:avLst/>
          </a:prstGeom>
        </p:spPr>
      </p:pic>
      <p:pic>
        <p:nvPicPr>
          <p:cNvPr id="31" name="Picture 30" descr="Icon&#10;&#10;Description automatically generated">
            <a:extLst>
              <a:ext uri="{FF2B5EF4-FFF2-40B4-BE49-F238E27FC236}">
                <a16:creationId xmlns:a16="http://schemas.microsoft.com/office/drawing/2014/main" id="{EAF7880F-B348-4B45-A618-F80552C09428}"/>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32" name="Picture 31" descr="Text&#10;&#10;Description automatically generated">
            <a:extLst>
              <a:ext uri="{FF2B5EF4-FFF2-40B4-BE49-F238E27FC236}">
                <a16:creationId xmlns:a16="http://schemas.microsoft.com/office/drawing/2014/main" id="{8724A024-1A65-454B-9188-157F91EFE305}"/>
              </a:ext>
            </a:extLst>
          </p:cNvPr>
          <p:cNvPicPr>
            <a:picLocks noChangeAspect="1"/>
          </p:cNvPicPr>
          <p:nvPr/>
        </p:nvPicPr>
        <p:blipFill>
          <a:blip r:embed="rId5"/>
          <a:stretch>
            <a:fillRect/>
          </a:stretch>
        </p:blipFill>
        <p:spPr>
          <a:xfrm>
            <a:off x="9886171" y="6031048"/>
            <a:ext cx="421941" cy="421941"/>
          </a:xfrm>
          <a:prstGeom prst="rect">
            <a:avLst/>
          </a:prstGeom>
        </p:spPr>
      </p:pic>
      <p:pic>
        <p:nvPicPr>
          <p:cNvPr id="33" name="Picture 32" descr="A picture containing text, sign, businesscard&#10;&#10;Description automatically generated">
            <a:extLst>
              <a:ext uri="{FF2B5EF4-FFF2-40B4-BE49-F238E27FC236}">
                <a16:creationId xmlns:a16="http://schemas.microsoft.com/office/drawing/2014/main" id="{5BB0ACBD-52CF-194C-B285-1F15754B99F2}"/>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34" name="Picture 33" descr="A picture containing text, clipart&#10;&#10;Description automatically generated">
            <a:extLst>
              <a:ext uri="{FF2B5EF4-FFF2-40B4-BE49-F238E27FC236}">
                <a16:creationId xmlns:a16="http://schemas.microsoft.com/office/drawing/2014/main" id="{E05DE69F-14A8-1F4E-8724-520428F03B02}"/>
              </a:ext>
            </a:extLst>
          </p:cNvPr>
          <p:cNvPicPr>
            <a:picLocks noChangeAspect="1"/>
          </p:cNvPicPr>
          <p:nvPr/>
        </p:nvPicPr>
        <p:blipFill>
          <a:blip r:embed="rId7"/>
          <a:stretch>
            <a:fillRect/>
          </a:stretch>
        </p:blipFill>
        <p:spPr>
          <a:xfrm>
            <a:off x="10743280" y="6022876"/>
            <a:ext cx="378665" cy="421941"/>
          </a:xfrm>
          <a:prstGeom prst="rect">
            <a:avLst/>
          </a:prstGeom>
        </p:spPr>
      </p:pic>
      <p:graphicFrame>
        <p:nvGraphicFramePr>
          <p:cNvPr id="35" name="Table 2">
            <a:extLst>
              <a:ext uri="{FF2B5EF4-FFF2-40B4-BE49-F238E27FC236}">
                <a16:creationId xmlns:a16="http://schemas.microsoft.com/office/drawing/2014/main" id="{ABB7BB9A-2034-AE48-BEE5-42369B4D03F1}"/>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239912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EF3DC-84ED-4B4A-BFEC-9462CD0FE726}"/>
              </a:ext>
            </a:extLst>
          </p:cNvPr>
          <p:cNvPicPr>
            <a:picLocks noChangeAspect="1"/>
          </p:cNvPicPr>
          <p:nvPr/>
        </p:nvPicPr>
        <p:blipFill rotWithShape="1">
          <a:blip r:embed="rId2"/>
          <a:srcRect b="58113"/>
          <a:stretch/>
        </p:blipFill>
        <p:spPr>
          <a:xfrm>
            <a:off x="0" y="0"/>
            <a:ext cx="6910477" cy="2372497"/>
          </a:xfrm>
          <a:prstGeom prst="rect">
            <a:avLst/>
          </a:prstGeom>
        </p:spPr>
      </p:pic>
      <p:pic>
        <p:nvPicPr>
          <p:cNvPr id="5" name="Picture 4">
            <a:extLst>
              <a:ext uri="{FF2B5EF4-FFF2-40B4-BE49-F238E27FC236}">
                <a16:creationId xmlns:a16="http://schemas.microsoft.com/office/drawing/2014/main" id="{7C9741E8-4C5E-3E1E-7202-8AC048204142}"/>
              </a:ext>
            </a:extLst>
          </p:cNvPr>
          <p:cNvPicPr>
            <a:picLocks noChangeAspect="1"/>
          </p:cNvPicPr>
          <p:nvPr/>
        </p:nvPicPr>
        <p:blipFill rotWithShape="1">
          <a:blip r:embed="rId3"/>
          <a:srcRect b="45405"/>
          <a:stretch/>
        </p:blipFill>
        <p:spPr>
          <a:xfrm>
            <a:off x="156795" y="4047332"/>
            <a:ext cx="6380933" cy="2810668"/>
          </a:xfrm>
          <a:prstGeom prst="rect">
            <a:avLst/>
          </a:prstGeom>
        </p:spPr>
      </p:pic>
      <p:pic>
        <p:nvPicPr>
          <p:cNvPr id="4" name="Picture 3">
            <a:extLst>
              <a:ext uri="{FF2B5EF4-FFF2-40B4-BE49-F238E27FC236}">
                <a16:creationId xmlns:a16="http://schemas.microsoft.com/office/drawing/2014/main" id="{F60DD93B-8CA3-FFD6-F976-ADF14C49B9DC}"/>
              </a:ext>
            </a:extLst>
          </p:cNvPr>
          <p:cNvPicPr>
            <a:picLocks noChangeAspect="1"/>
          </p:cNvPicPr>
          <p:nvPr/>
        </p:nvPicPr>
        <p:blipFill rotWithShape="1">
          <a:blip r:embed="rId4"/>
          <a:srcRect b="48930"/>
          <a:stretch/>
        </p:blipFill>
        <p:spPr>
          <a:xfrm>
            <a:off x="5811068" y="1764174"/>
            <a:ext cx="6380932" cy="2817341"/>
          </a:xfrm>
          <a:prstGeom prst="rect">
            <a:avLst/>
          </a:prstGeom>
        </p:spPr>
      </p:pic>
    </p:spTree>
    <p:extLst>
      <p:ext uri="{BB962C8B-B14F-4D97-AF65-F5344CB8AC3E}">
        <p14:creationId xmlns:p14="http://schemas.microsoft.com/office/powerpoint/2010/main" val="8231919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A2E22C-EF66-9444-88CB-C8912ED6CC44}"/>
              </a:ext>
            </a:extLst>
          </p:cNvPr>
          <p:cNvGrpSpPr>
            <a:grpSpLocks noChangeAspect="1"/>
          </p:cNvGrpSpPr>
          <p:nvPr/>
        </p:nvGrpSpPr>
        <p:grpSpPr>
          <a:xfrm>
            <a:off x="377731" y="614499"/>
            <a:ext cx="10826937" cy="5629002"/>
            <a:chOff x="208925" y="556054"/>
            <a:chExt cx="6855091" cy="3564011"/>
          </a:xfrm>
        </p:grpSpPr>
        <p:pic>
          <p:nvPicPr>
            <p:cNvPr id="3" name="Picture 2" descr="Diagram&#10;&#10;Description automatically generated">
              <a:extLst>
                <a:ext uri="{FF2B5EF4-FFF2-40B4-BE49-F238E27FC236}">
                  <a16:creationId xmlns:a16="http://schemas.microsoft.com/office/drawing/2014/main" id="{24E2B117-663D-1345-9669-D772B2566596}"/>
                </a:ext>
              </a:extLst>
            </p:cNvPr>
            <p:cNvPicPr>
              <a:picLocks noChangeAspect="1"/>
            </p:cNvPicPr>
            <p:nvPr/>
          </p:nvPicPr>
          <p:blipFill rotWithShape="1">
            <a:blip r:embed="rId2"/>
            <a:srcRect l="3454" t="3784" r="46637" b="51532"/>
            <a:stretch/>
          </p:blipFill>
          <p:spPr>
            <a:xfrm>
              <a:off x="605481" y="556054"/>
              <a:ext cx="3422821" cy="3064476"/>
            </a:xfrm>
            <a:prstGeom prst="rect">
              <a:avLst/>
            </a:prstGeom>
          </p:spPr>
        </p:pic>
        <p:pic>
          <p:nvPicPr>
            <p:cNvPr id="6" name="Picture 5" descr="Diagram&#10;&#10;Description automatically generated">
              <a:extLst>
                <a:ext uri="{FF2B5EF4-FFF2-40B4-BE49-F238E27FC236}">
                  <a16:creationId xmlns:a16="http://schemas.microsoft.com/office/drawing/2014/main" id="{AF4E52DA-E016-1D4D-B1B3-32E9245C43DD}"/>
                </a:ext>
              </a:extLst>
            </p:cNvPr>
            <p:cNvPicPr>
              <a:picLocks noChangeAspect="1"/>
            </p:cNvPicPr>
            <p:nvPr/>
          </p:nvPicPr>
          <p:blipFill rotWithShape="1">
            <a:blip r:embed="rId2"/>
            <a:srcRect l="8332" t="48228" r="46637" b="4861"/>
            <a:stretch/>
          </p:blipFill>
          <p:spPr>
            <a:xfrm>
              <a:off x="3975751" y="556054"/>
              <a:ext cx="3088265" cy="3217170"/>
            </a:xfrm>
            <a:prstGeom prst="rect">
              <a:avLst/>
            </a:prstGeom>
          </p:spPr>
        </p:pic>
        <p:pic>
          <p:nvPicPr>
            <p:cNvPr id="7" name="Picture 6" descr="Diagram&#10;&#10;Description automatically generated">
              <a:extLst>
                <a:ext uri="{FF2B5EF4-FFF2-40B4-BE49-F238E27FC236}">
                  <a16:creationId xmlns:a16="http://schemas.microsoft.com/office/drawing/2014/main" id="{7227C102-8F17-4449-B9BB-9C42E886F509}"/>
                </a:ext>
              </a:extLst>
            </p:cNvPr>
            <p:cNvPicPr>
              <a:picLocks noChangeAspect="1"/>
            </p:cNvPicPr>
            <p:nvPr/>
          </p:nvPicPr>
          <p:blipFill rotWithShape="1">
            <a:blip r:embed="rId2"/>
            <a:srcRect l="3454" t="91411" r="46637" b="4861"/>
            <a:stretch/>
          </p:blipFill>
          <p:spPr>
            <a:xfrm>
              <a:off x="605480" y="3517557"/>
              <a:ext cx="3422821" cy="255667"/>
            </a:xfrm>
            <a:prstGeom prst="rect">
              <a:avLst/>
            </a:prstGeom>
          </p:spPr>
        </p:pic>
        <p:pic>
          <p:nvPicPr>
            <p:cNvPr id="8" name="Picture 7" descr="Diagram&#10;&#10;Description automatically generated">
              <a:extLst>
                <a:ext uri="{FF2B5EF4-FFF2-40B4-BE49-F238E27FC236}">
                  <a16:creationId xmlns:a16="http://schemas.microsoft.com/office/drawing/2014/main" id="{45DB3646-DC1A-9840-8DCC-141F755E8EA9}"/>
                </a:ext>
              </a:extLst>
            </p:cNvPr>
            <p:cNvPicPr>
              <a:picLocks noChangeAspect="1"/>
            </p:cNvPicPr>
            <p:nvPr/>
          </p:nvPicPr>
          <p:blipFill rotWithShape="1">
            <a:blip r:embed="rId2"/>
            <a:srcRect l="31781" t="94526" r="24542" b="417"/>
            <a:stretch/>
          </p:blipFill>
          <p:spPr>
            <a:xfrm>
              <a:off x="2175641" y="3773224"/>
              <a:ext cx="2995448" cy="346841"/>
            </a:xfrm>
            <a:prstGeom prst="rect">
              <a:avLst/>
            </a:prstGeom>
          </p:spPr>
        </p:pic>
        <p:pic>
          <p:nvPicPr>
            <p:cNvPr id="9" name="Picture 8" descr="Diagram&#10;&#10;Description automatically generated">
              <a:extLst>
                <a:ext uri="{FF2B5EF4-FFF2-40B4-BE49-F238E27FC236}">
                  <a16:creationId xmlns:a16="http://schemas.microsoft.com/office/drawing/2014/main" id="{546847A3-D978-BD45-A754-DDFC32D3D72A}"/>
                </a:ext>
              </a:extLst>
            </p:cNvPr>
            <p:cNvPicPr>
              <a:picLocks noChangeAspect="1"/>
            </p:cNvPicPr>
            <p:nvPr/>
          </p:nvPicPr>
          <p:blipFill rotWithShape="1">
            <a:blip r:embed="rId2"/>
            <a:srcRect l="-2056" t="44672" r="96274" b="44294"/>
            <a:stretch/>
          </p:blipFill>
          <p:spPr>
            <a:xfrm>
              <a:off x="208925" y="1786267"/>
              <a:ext cx="396555" cy="756744"/>
            </a:xfrm>
            <a:prstGeom prst="rect">
              <a:avLst/>
            </a:prstGeom>
          </p:spPr>
        </p:pic>
      </p:grpSp>
      <p:sp>
        <p:nvSpPr>
          <p:cNvPr id="11" name="Rectangle 10">
            <a:extLst>
              <a:ext uri="{FF2B5EF4-FFF2-40B4-BE49-F238E27FC236}">
                <a16:creationId xmlns:a16="http://schemas.microsoft.com/office/drawing/2014/main" id="{5CDEBD46-D120-1E4E-A43D-1629F6A60D0E}"/>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 2021b, </a:t>
            </a:r>
            <a:r>
              <a:rPr lang="en-US" i="1" dirty="0">
                <a:solidFill>
                  <a:schemeClr val="tx1"/>
                </a:solidFill>
              </a:rPr>
              <a:t>EJP</a:t>
            </a:r>
            <a:r>
              <a:rPr lang="en-US" dirty="0">
                <a:solidFill>
                  <a:schemeClr val="tx1"/>
                </a:solidFill>
              </a:rPr>
              <a:t>)</a:t>
            </a:r>
          </a:p>
        </p:txBody>
      </p:sp>
      <p:pic>
        <p:nvPicPr>
          <p:cNvPr id="12" name="Picture 11" descr="Icon&#10;&#10;Description automatically generated">
            <a:extLst>
              <a:ext uri="{FF2B5EF4-FFF2-40B4-BE49-F238E27FC236}">
                <a16:creationId xmlns:a16="http://schemas.microsoft.com/office/drawing/2014/main" id="{799DED25-4872-4B48-BA0E-0E6F55D48BB6}"/>
              </a:ext>
            </a:extLst>
          </p:cNvPr>
          <p:cNvPicPr>
            <a:picLocks noChangeAspect="1"/>
          </p:cNvPicPr>
          <p:nvPr/>
        </p:nvPicPr>
        <p:blipFill>
          <a:blip r:embed="rId3"/>
          <a:stretch>
            <a:fillRect/>
          </a:stretch>
        </p:blipFill>
        <p:spPr>
          <a:xfrm>
            <a:off x="10319363" y="6031048"/>
            <a:ext cx="363998" cy="405598"/>
          </a:xfrm>
          <a:prstGeom prst="rect">
            <a:avLst/>
          </a:prstGeom>
        </p:spPr>
      </p:pic>
      <p:pic>
        <p:nvPicPr>
          <p:cNvPr id="13" name="Picture 12" descr="Icon&#10;&#10;Description automatically generated">
            <a:extLst>
              <a:ext uri="{FF2B5EF4-FFF2-40B4-BE49-F238E27FC236}">
                <a16:creationId xmlns:a16="http://schemas.microsoft.com/office/drawing/2014/main" id="{6E44C6B5-FF90-AD4D-9C01-20AB459D8FCC}"/>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4" name="Picture 13" descr="Text&#10;&#10;Description automatically generated">
            <a:extLst>
              <a:ext uri="{FF2B5EF4-FFF2-40B4-BE49-F238E27FC236}">
                <a16:creationId xmlns:a16="http://schemas.microsoft.com/office/drawing/2014/main" id="{57D1E7C4-6482-AB47-A1A4-F7D2F3669D0B}"/>
              </a:ext>
            </a:extLst>
          </p:cNvPr>
          <p:cNvPicPr>
            <a:picLocks noChangeAspect="1"/>
          </p:cNvPicPr>
          <p:nvPr/>
        </p:nvPicPr>
        <p:blipFill>
          <a:blip r:embed="rId5"/>
          <a:stretch>
            <a:fillRect/>
          </a:stretch>
        </p:blipFill>
        <p:spPr>
          <a:xfrm>
            <a:off x="9886171" y="6031048"/>
            <a:ext cx="421941" cy="421941"/>
          </a:xfrm>
          <a:prstGeom prst="rect">
            <a:avLst/>
          </a:prstGeom>
        </p:spPr>
      </p:pic>
      <p:pic>
        <p:nvPicPr>
          <p:cNvPr id="15" name="Picture 14" descr="A picture containing text, sign, businesscard&#10;&#10;Description automatically generated">
            <a:extLst>
              <a:ext uri="{FF2B5EF4-FFF2-40B4-BE49-F238E27FC236}">
                <a16:creationId xmlns:a16="http://schemas.microsoft.com/office/drawing/2014/main" id="{55B6DA29-5AC5-E247-8405-5046C138BE2E}"/>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01810284-E258-DE40-B710-1F7B4D9C897C}"/>
              </a:ext>
            </a:extLst>
          </p:cNvPr>
          <p:cNvPicPr>
            <a:picLocks noChangeAspect="1"/>
          </p:cNvPicPr>
          <p:nvPr/>
        </p:nvPicPr>
        <p:blipFill>
          <a:blip r:embed="rId7"/>
          <a:stretch>
            <a:fillRect/>
          </a:stretch>
        </p:blipFill>
        <p:spPr>
          <a:xfrm>
            <a:off x="10743280" y="6022876"/>
            <a:ext cx="378665" cy="421941"/>
          </a:xfrm>
          <a:prstGeom prst="rect">
            <a:avLst/>
          </a:prstGeom>
        </p:spPr>
      </p:pic>
      <p:graphicFrame>
        <p:nvGraphicFramePr>
          <p:cNvPr id="17" name="Table 2">
            <a:extLst>
              <a:ext uri="{FF2B5EF4-FFF2-40B4-BE49-F238E27FC236}">
                <a16:creationId xmlns:a16="http://schemas.microsoft.com/office/drawing/2014/main" id="{C8949375-2ACC-5243-9BDC-6D9DFFFEB6D1}"/>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4097163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7110657-27C7-F845-A331-5FEBFBC35E39}"/>
              </a:ext>
            </a:extLst>
          </p:cNvPr>
          <p:cNvGrpSpPr/>
          <p:nvPr/>
        </p:nvGrpSpPr>
        <p:grpSpPr>
          <a:xfrm>
            <a:off x="5090127" y="863162"/>
            <a:ext cx="5035769" cy="5703176"/>
            <a:chOff x="3304190" y="445376"/>
            <a:chExt cx="5035769" cy="5703176"/>
          </a:xfrm>
        </p:grpSpPr>
        <p:pic>
          <p:nvPicPr>
            <p:cNvPr id="5" name="Picture 4" descr="Chart, histogram&#10;&#10;Description automatically generated">
              <a:extLst>
                <a:ext uri="{FF2B5EF4-FFF2-40B4-BE49-F238E27FC236}">
                  <a16:creationId xmlns:a16="http://schemas.microsoft.com/office/drawing/2014/main" id="{DB95D9B0-6408-B940-AFFB-1A37B828C6ED}"/>
                </a:ext>
              </a:extLst>
            </p:cNvPr>
            <p:cNvPicPr>
              <a:picLocks noChangeAspect="1"/>
            </p:cNvPicPr>
            <p:nvPr/>
          </p:nvPicPr>
          <p:blipFill rotWithShape="1">
            <a:blip r:embed="rId3"/>
            <a:srcRect r="47131" b="7931"/>
            <a:stretch/>
          </p:blipFill>
          <p:spPr>
            <a:xfrm>
              <a:off x="3304190" y="445376"/>
              <a:ext cx="5035769" cy="5261741"/>
            </a:xfrm>
            <a:prstGeom prst="rect">
              <a:avLst/>
            </a:prstGeom>
          </p:spPr>
        </p:pic>
        <p:pic>
          <p:nvPicPr>
            <p:cNvPr id="6" name="Picture 5" descr="Chart, histogram&#10;&#10;Description automatically generated">
              <a:extLst>
                <a:ext uri="{FF2B5EF4-FFF2-40B4-BE49-F238E27FC236}">
                  <a16:creationId xmlns:a16="http://schemas.microsoft.com/office/drawing/2014/main" id="{ED1B9366-B6BB-C145-BEEC-D10B43F6490B}"/>
                </a:ext>
              </a:extLst>
            </p:cNvPr>
            <p:cNvPicPr>
              <a:picLocks noChangeAspect="1"/>
            </p:cNvPicPr>
            <p:nvPr/>
          </p:nvPicPr>
          <p:blipFill rotWithShape="1">
            <a:blip r:embed="rId3"/>
            <a:srcRect l="38518" t="92138" r="33125" b="138"/>
            <a:stretch/>
          </p:blipFill>
          <p:spPr>
            <a:xfrm>
              <a:off x="4745420" y="5707117"/>
              <a:ext cx="2701159" cy="441435"/>
            </a:xfrm>
            <a:prstGeom prst="rect">
              <a:avLst/>
            </a:prstGeom>
          </p:spPr>
        </p:pic>
      </p:grpSp>
      <p:sp>
        <p:nvSpPr>
          <p:cNvPr id="2" name="Rectangle 1">
            <a:extLst>
              <a:ext uri="{FF2B5EF4-FFF2-40B4-BE49-F238E27FC236}">
                <a16:creationId xmlns:a16="http://schemas.microsoft.com/office/drawing/2014/main" id="{4D416D4C-AFD7-1A43-917B-D913308E6750}"/>
              </a:ext>
            </a:extLst>
          </p:cNvPr>
          <p:cNvSpPr/>
          <p:nvPr/>
        </p:nvSpPr>
        <p:spPr>
          <a:xfrm>
            <a:off x="8346691" y="2543176"/>
            <a:ext cx="1543050" cy="1271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95856A-3E0B-584A-99AB-FFEB336851BD}"/>
              </a:ext>
            </a:extLst>
          </p:cNvPr>
          <p:cNvSpPr/>
          <p:nvPr/>
        </p:nvSpPr>
        <p:spPr>
          <a:xfrm>
            <a:off x="6004442" y="1520136"/>
            <a:ext cx="3899587" cy="4180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B71C786-5CCF-9041-ACE0-704129D161B6}"/>
              </a:ext>
            </a:extLst>
          </p:cNvPr>
          <p:cNvCxnSpPr>
            <a:cxnSpLocks/>
          </p:cNvCxnSpPr>
          <p:nvPr/>
        </p:nvCxnSpPr>
        <p:spPr>
          <a:xfrm flipV="1">
            <a:off x="7186613" y="1462984"/>
            <a:ext cx="0" cy="418057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47A11F0-ED2C-144C-A4EB-2FFECBFB4D5B}"/>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 2021b, </a:t>
            </a:r>
            <a:r>
              <a:rPr lang="en-US" i="1" dirty="0">
                <a:solidFill>
                  <a:schemeClr val="tx1"/>
                </a:solidFill>
              </a:rPr>
              <a:t>EJP</a:t>
            </a:r>
            <a:r>
              <a:rPr lang="en-US" dirty="0">
                <a:solidFill>
                  <a:schemeClr val="tx1"/>
                </a:solidFill>
              </a:rPr>
              <a:t>)</a:t>
            </a:r>
          </a:p>
        </p:txBody>
      </p:sp>
      <p:pic>
        <p:nvPicPr>
          <p:cNvPr id="15" name="Picture 14" descr="Icon&#10;&#10;Description automatically generated">
            <a:extLst>
              <a:ext uri="{FF2B5EF4-FFF2-40B4-BE49-F238E27FC236}">
                <a16:creationId xmlns:a16="http://schemas.microsoft.com/office/drawing/2014/main" id="{D687F945-843F-744D-BCE6-70B27FEA1041}"/>
              </a:ext>
            </a:extLst>
          </p:cNvPr>
          <p:cNvPicPr>
            <a:picLocks noChangeAspect="1"/>
          </p:cNvPicPr>
          <p:nvPr/>
        </p:nvPicPr>
        <p:blipFill>
          <a:blip r:embed="rId4"/>
          <a:stretch>
            <a:fillRect/>
          </a:stretch>
        </p:blipFill>
        <p:spPr>
          <a:xfrm>
            <a:off x="10319363" y="6031048"/>
            <a:ext cx="363998" cy="405598"/>
          </a:xfrm>
          <a:prstGeom prst="rect">
            <a:avLst/>
          </a:prstGeom>
        </p:spPr>
      </p:pic>
      <p:pic>
        <p:nvPicPr>
          <p:cNvPr id="16" name="Picture 15" descr="Icon&#10;&#10;Description automatically generated">
            <a:extLst>
              <a:ext uri="{FF2B5EF4-FFF2-40B4-BE49-F238E27FC236}">
                <a16:creationId xmlns:a16="http://schemas.microsoft.com/office/drawing/2014/main" id="{DDF97EE6-2476-F74E-94D6-D75194D1A488}"/>
              </a:ext>
            </a:extLst>
          </p:cNvPr>
          <p:cNvPicPr>
            <a:picLocks noChangeAspect="1"/>
          </p:cNvPicPr>
          <p:nvPr/>
        </p:nvPicPr>
        <p:blipFill>
          <a:blip r:embed="rId5"/>
          <a:stretch>
            <a:fillRect/>
          </a:stretch>
        </p:blipFill>
        <p:spPr>
          <a:xfrm>
            <a:off x="11187779" y="6031048"/>
            <a:ext cx="363998" cy="405598"/>
          </a:xfrm>
          <a:prstGeom prst="rect">
            <a:avLst/>
          </a:prstGeom>
        </p:spPr>
      </p:pic>
      <p:pic>
        <p:nvPicPr>
          <p:cNvPr id="17" name="Picture 16" descr="Text&#10;&#10;Description automatically generated">
            <a:extLst>
              <a:ext uri="{FF2B5EF4-FFF2-40B4-BE49-F238E27FC236}">
                <a16:creationId xmlns:a16="http://schemas.microsoft.com/office/drawing/2014/main" id="{4B3FE13F-568C-0B4E-83F2-82AEF37BDCE1}"/>
              </a:ext>
            </a:extLst>
          </p:cNvPr>
          <p:cNvPicPr>
            <a:picLocks noChangeAspect="1"/>
          </p:cNvPicPr>
          <p:nvPr/>
        </p:nvPicPr>
        <p:blipFill>
          <a:blip r:embed="rId6"/>
          <a:stretch>
            <a:fillRect/>
          </a:stretch>
        </p:blipFill>
        <p:spPr>
          <a:xfrm>
            <a:off x="9886171" y="6031048"/>
            <a:ext cx="421941" cy="421941"/>
          </a:xfrm>
          <a:prstGeom prst="rect">
            <a:avLst/>
          </a:prstGeom>
        </p:spPr>
      </p:pic>
      <p:pic>
        <p:nvPicPr>
          <p:cNvPr id="18" name="Picture 17" descr="A picture containing text, sign, businesscard&#10;&#10;Description automatically generated">
            <a:extLst>
              <a:ext uri="{FF2B5EF4-FFF2-40B4-BE49-F238E27FC236}">
                <a16:creationId xmlns:a16="http://schemas.microsoft.com/office/drawing/2014/main" id="{D364F321-5642-B646-96F1-6DA26965E7A9}"/>
              </a:ext>
            </a:extLst>
          </p:cNvPr>
          <p:cNvPicPr>
            <a:picLocks noChangeAspect="1"/>
          </p:cNvPicPr>
          <p:nvPr/>
        </p:nvPicPr>
        <p:blipFill>
          <a:blip r:embed="rId7"/>
          <a:stretch>
            <a:fillRect/>
          </a:stretch>
        </p:blipFill>
        <p:spPr>
          <a:xfrm>
            <a:off x="11605780" y="6022876"/>
            <a:ext cx="363999" cy="421941"/>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FA4A06F2-D6A8-8A43-8D09-33FC0C6F5DA0}"/>
              </a:ext>
            </a:extLst>
          </p:cNvPr>
          <p:cNvPicPr>
            <a:picLocks noChangeAspect="1"/>
          </p:cNvPicPr>
          <p:nvPr/>
        </p:nvPicPr>
        <p:blipFill>
          <a:blip r:embed="rId8"/>
          <a:stretch>
            <a:fillRect/>
          </a:stretch>
        </p:blipFill>
        <p:spPr>
          <a:xfrm>
            <a:off x="10743280" y="6022876"/>
            <a:ext cx="378665" cy="421941"/>
          </a:xfrm>
          <a:prstGeom prst="rect">
            <a:avLst/>
          </a:prstGeom>
        </p:spPr>
      </p:pic>
      <p:sp>
        <p:nvSpPr>
          <p:cNvPr id="22" name="Rectangle 21">
            <a:extLst>
              <a:ext uri="{FF2B5EF4-FFF2-40B4-BE49-F238E27FC236}">
                <a16:creationId xmlns:a16="http://schemas.microsoft.com/office/drawing/2014/main" id="{5DF04448-9493-BA4B-95FD-748EA5E655EF}"/>
              </a:ext>
            </a:extLst>
          </p:cNvPr>
          <p:cNvSpPr/>
          <p:nvPr/>
        </p:nvSpPr>
        <p:spPr>
          <a:xfrm>
            <a:off x="534256" y="2600029"/>
            <a:ext cx="4373655" cy="1906487"/>
          </a:xfrm>
          <a:prstGeom prst="rect">
            <a:avLst/>
          </a:prstGeom>
          <a:solidFill>
            <a:srgbClr val="8A84B9"/>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Before and after the onset of the COVID-19 pandemic?</a:t>
            </a:r>
          </a:p>
        </p:txBody>
      </p:sp>
      <p:graphicFrame>
        <p:nvGraphicFramePr>
          <p:cNvPr id="23" name="Table 2">
            <a:extLst>
              <a:ext uri="{FF2B5EF4-FFF2-40B4-BE49-F238E27FC236}">
                <a16:creationId xmlns:a16="http://schemas.microsoft.com/office/drawing/2014/main" id="{0BF96640-8D85-DD4B-9C1D-0C9D9E6A9E6F}"/>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546736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7110657-27C7-F845-A331-5FEBFBC35E39}"/>
              </a:ext>
            </a:extLst>
          </p:cNvPr>
          <p:cNvGrpSpPr/>
          <p:nvPr/>
        </p:nvGrpSpPr>
        <p:grpSpPr>
          <a:xfrm>
            <a:off x="5090127" y="863162"/>
            <a:ext cx="5035769" cy="5703176"/>
            <a:chOff x="3304190" y="445376"/>
            <a:chExt cx="5035769" cy="5703176"/>
          </a:xfrm>
        </p:grpSpPr>
        <p:pic>
          <p:nvPicPr>
            <p:cNvPr id="5" name="Picture 4" descr="Chart, histogram&#10;&#10;Description automatically generated">
              <a:extLst>
                <a:ext uri="{FF2B5EF4-FFF2-40B4-BE49-F238E27FC236}">
                  <a16:creationId xmlns:a16="http://schemas.microsoft.com/office/drawing/2014/main" id="{DB95D9B0-6408-B940-AFFB-1A37B828C6ED}"/>
                </a:ext>
              </a:extLst>
            </p:cNvPr>
            <p:cNvPicPr>
              <a:picLocks noChangeAspect="1"/>
            </p:cNvPicPr>
            <p:nvPr/>
          </p:nvPicPr>
          <p:blipFill rotWithShape="1">
            <a:blip r:embed="rId2"/>
            <a:srcRect r="47131" b="7931"/>
            <a:stretch/>
          </p:blipFill>
          <p:spPr>
            <a:xfrm>
              <a:off x="3304190" y="445376"/>
              <a:ext cx="5035769" cy="5261741"/>
            </a:xfrm>
            <a:prstGeom prst="rect">
              <a:avLst/>
            </a:prstGeom>
          </p:spPr>
        </p:pic>
        <p:pic>
          <p:nvPicPr>
            <p:cNvPr id="6" name="Picture 5" descr="Chart, histogram&#10;&#10;Description automatically generated">
              <a:extLst>
                <a:ext uri="{FF2B5EF4-FFF2-40B4-BE49-F238E27FC236}">
                  <a16:creationId xmlns:a16="http://schemas.microsoft.com/office/drawing/2014/main" id="{ED1B9366-B6BB-C145-BEEC-D10B43F6490B}"/>
                </a:ext>
              </a:extLst>
            </p:cNvPr>
            <p:cNvPicPr>
              <a:picLocks noChangeAspect="1"/>
            </p:cNvPicPr>
            <p:nvPr/>
          </p:nvPicPr>
          <p:blipFill rotWithShape="1">
            <a:blip r:embed="rId2"/>
            <a:srcRect l="38518" t="92138" r="33125" b="138"/>
            <a:stretch/>
          </p:blipFill>
          <p:spPr>
            <a:xfrm>
              <a:off x="4745420" y="5707117"/>
              <a:ext cx="2701159" cy="441435"/>
            </a:xfrm>
            <a:prstGeom prst="rect">
              <a:avLst/>
            </a:prstGeom>
          </p:spPr>
        </p:pic>
      </p:grpSp>
      <p:sp>
        <p:nvSpPr>
          <p:cNvPr id="2" name="Rectangle 1">
            <a:extLst>
              <a:ext uri="{FF2B5EF4-FFF2-40B4-BE49-F238E27FC236}">
                <a16:creationId xmlns:a16="http://schemas.microsoft.com/office/drawing/2014/main" id="{4D416D4C-AFD7-1A43-917B-D913308E6750}"/>
              </a:ext>
            </a:extLst>
          </p:cNvPr>
          <p:cNvSpPr/>
          <p:nvPr/>
        </p:nvSpPr>
        <p:spPr>
          <a:xfrm>
            <a:off x="8346691" y="2543176"/>
            <a:ext cx="1543050" cy="1271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24AF14-0169-9741-AB17-89E88ADC668B}"/>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(2020a, </a:t>
            </a:r>
            <a:r>
              <a:rPr lang="en-US" i="1" dirty="0">
                <a:solidFill>
                  <a:schemeClr val="tx1"/>
                </a:solidFill>
              </a:rPr>
              <a:t>JPSP</a:t>
            </a:r>
            <a:r>
              <a:rPr lang="en-US" dirty="0">
                <a:solidFill>
                  <a:schemeClr val="tx1"/>
                </a:solidFill>
              </a:rPr>
              <a:t>; 2021b, </a:t>
            </a:r>
            <a:r>
              <a:rPr lang="en-US" i="1" dirty="0">
                <a:solidFill>
                  <a:schemeClr val="tx1"/>
                </a:solidFill>
              </a:rPr>
              <a:t>EJP</a:t>
            </a:r>
            <a:r>
              <a:rPr lang="en-US" dirty="0">
                <a:solidFill>
                  <a:schemeClr val="tx1"/>
                </a:solidFill>
              </a:rPr>
              <a:t>)</a:t>
            </a:r>
          </a:p>
        </p:txBody>
      </p:sp>
      <p:pic>
        <p:nvPicPr>
          <p:cNvPr id="13" name="Picture 12" descr="Icon&#10;&#10;Description automatically generated">
            <a:extLst>
              <a:ext uri="{FF2B5EF4-FFF2-40B4-BE49-F238E27FC236}">
                <a16:creationId xmlns:a16="http://schemas.microsoft.com/office/drawing/2014/main" id="{F89A24BB-9260-A34E-93DD-E4E4EC3BCFB6}"/>
              </a:ext>
            </a:extLst>
          </p:cNvPr>
          <p:cNvPicPr>
            <a:picLocks noChangeAspect="1"/>
          </p:cNvPicPr>
          <p:nvPr/>
        </p:nvPicPr>
        <p:blipFill>
          <a:blip r:embed="rId3"/>
          <a:stretch>
            <a:fillRect/>
          </a:stretch>
        </p:blipFill>
        <p:spPr>
          <a:xfrm>
            <a:off x="10319363" y="6031048"/>
            <a:ext cx="363998" cy="405598"/>
          </a:xfrm>
          <a:prstGeom prst="rect">
            <a:avLst/>
          </a:prstGeom>
        </p:spPr>
      </p:pic>
      <p:pic>
        <p:nvPicPr>
          <p:cNvPr id="14" name="Picture 13" descr="Icon&#10;&#10;Description automatically generated">
            <a:extLst>
              <a:ext uri="{FF2B5EF4-FFF2-40B4-BE49-F238E27FC236}">
                <a16:creationId xmlns:a16="http://schemas.microsoft.com/office/drawing/2014/main" id="{183187DF-024D-164A-B6D0-F629293895CF}"/>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5" name="Picture 14" descr="Text&#10;&#10;Description automatically generated">
            <a:extLst>
              <a:ext uri="{FF2B5EF4-FFF2-40B4-BE49-F238E27FC236}">
                <a16:creationId xmlns:a16="http://schemas.microsoft.com/office/drawing/2014/main" id="{0A706EA2-00A8-CE4E-BE57-7B8FC49262B5}"/>
              </a:ext>
            </a:extLst>
          </p:cNvPr>
          <p:cNvPicPr>
            <a:picLocks noChangeAspect="1"/>
          </p:cNvPicPr>
          <p:nvPr/>
        </p:nvPicPr>
        <p:blipFill>
          <a:blip r:embed="rId5"/>
          <a:stretch>
            <a:fillRect/>
          </a:stretch>
        </p:blipFill>
        <p:spPr>
          <a:xfrm>
            <a:off x="9886171" y="6031048"/>
            <a:ext cx="421941" cy="421941"/>
          </a:xfrm>
          <a:prstGeom prst="rect">
            <a:avLst/>
          </a:prstGeom>
        </p:spPr>
      </p:pic>
      <p:pic>
        <p:nvPicPr>
          <p:cNvPr id="16" name="Picture 15" descr="A picture containing text, sign, businesscard&#10;&#10;Description automatically generated">
            <a:extLst>
              <a:ext uri="{FF2B5EF4-FFF2-40B4-BE49-F238E27FC236}">
                <a16:creationId xmlns:a16="http://schemas.microsoft.com/office/drawing/2014/main" id="{7362DA81-33C5-C74E-B838-938E74003510}"/>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17" name="Picture 16" descr="A picture containing text, clipart&#10;&#10;Description automatically generated">
            <a:extLst>
              <a:ext uri="{FF2B5EF4-FFF2-40B4-BE49-F238E27FC236}">
                <a16:creationId xmlns:a16="http://schemas.microsoft.com/office/drawing/2014/main" id="{B8E19B7C-0A8B-CC4E-8E5A-66C86B5B1D12}"/>
              </a:ext>
            </a:extLst>
          </p:cNvPr>
          <p:cNvPicPr>
            <a:picLocks noChangeAspect="1"/>
          </p:cNvPicPr>
          <p:nvPr/>
        </p:nvPicPr>
        <p:blipFill>
          <a:blip r:embed="rId7"/>
          <a:stretch>
            <a:fillRect/>
          </a:stretch>
        </p:blipFill>
        <p:spPr>
          <a:xfrm>
            <a:off x="10743280" y="6022876"/>
            <a:ext cx="378665" cy="421941"/>
          </a:xfrm>
          <a:prstGeom prst="rect">
            <a:avLst/>
          </a:prstGeom>
        </p:spPr>
      </p:pic>
      <p:sp>
        <p:nvSpPr>
          <p:cNvPr id="20" name="Rectangle 19">
            <a:extLst>
              <a:ext uri="{FF2B5EF4-FFF2-40B4-BE49-F238E27FC236}">
                <a16:creationId xmlns:a16="http://schemas.microsoft.com/office/drawing/2014/main" id="{35BB6D73-3506-404D-AD03-25C24E82C307}"/>
              </a:ext>
            </a:extLst>
          </p:cNvPr>
          <p:cNvSpPr/>
          <p:nvPr/>
        </p:nvSpPr>
        <p:spPr>
          <a:xfrm>
            <a:off x="534256" y="2600029"/>
            <a:ext cx="4373655" cy="1906487"/>
          </a:xfrm>
          <a:prstGeom prst="rect">
            <a:avLst/>
          </a:prstGeom>
          <a:solidFill>
            <a:srgbClr val="8A84B9"/>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Before and after the onset of the COVID-19 pandemic?</a:t>
            </a:r>
          </a:p>
        </p:txBody>
      </p:sp>
      <p:graphicFrame>
        <p:nvGraphicFramePr>
          <p:cNvPr id="21" name="Table 2">
            <a:extLst>
              <a:ext uri="{FF2B5EF4-FFF2-40B4-BE49-F238E27FC236}">
                <a16:creationId xmlns:a16="http://schemas.microsoft.com/office/drawing/2014/main" id="{6EEE1720-C862-BD43-85D8-F4823338DEF4}"/>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bg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2" name="Rectangle 21">
            <a:extLst>
              <a:ext uri="{FF2B5EF4-FFF2-40B4-BE49-F238E27FC236}">
                <a16:creationId xmlns:a16="http://schemas.microsoft.com/office/drawing/2014/main" id="{AE4CA566-C8AD-144A-8686-43E966C15A1B}"/>
              </a:ext>
            </a:extLst>
          </p:cNvPr>
          <p:cNvSpPr/>
          <p:nvPr/>
        </p:nvSpPr>
        <p:spPr>
          <a:xfrm>
            <a:off x="197920" y="4747470"/>
            <a:ext cx="5035769" cy="1906487"/>
          </a:xfrm>
          <a:prstGeom prst="rect">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Idiographic Personality is relatively consistent across a global event.</a:t>
            </a:r>
          </a:p>
        </p:txBody>
      </p:sp>
    </p:spTree>
    <p:extLst>
      <p:ext uri="{BB962C8B-B14F-4D97-AF65-F5344CB8AC3E}">
        <p14:creationId xmlns:p14="http://schemas.microsoft.com/office/powerpoint/2010/main" val="14837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solidFill>
            <a:srgbClr val="04814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2" name="Rectangle 1">
            <a:extLst>
              <a:ext uri="{FF2B5EF4-FFF2-40B4-BE49-F238E27FC236}">
                <a16:creationId xmlns:a16="http://schemas.microsoft.com/office/drawing/2014/main" id="{B0AF2BDE-23C5-7D45-6831-6D3397B3F94F}"/>
              </a:ext>
            </a:extLst>
          </p:cNvPr>
          <p:cNvSpPr/>
          <p:nvPr/>
        </p:nvSpPr>
        <p:spPr>
          <a:xfrm>
            <a:off x="0" y="4008904"/>
            <a:ext cx="3836020" cy="2938307"/>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454B95E-4FE7-4B55-8A86-C0B5F2E62B08}"/>
              </a:ext>
            </a:extLst>
          </p:cNvPr>
          <p:cNvGrpSpPr>
            <a:grpSpLocks noChangeAspect="1"/>
          </p:cNvGrpSpPr>
          <p:nvPr/>
        </p:nvGrpSpPr>
        <p:grpSpPr>
          <a:xfrm>
            <a:off x="5093786" y="3669737"/>
            <a:ext cx="6818397" cy="2721380"/>
            <a:chOff x="3842472" y="2441330"/>
            <a:chExt cx="8078598" cy="3224356"/>
          </a:xfrm>
        </p:grpSpPr>
        <p:grpSp>
          <p:nvGrpSpPr>
            <p:cNvPr id="42" name="Group 41">
              <a:extLst>
                <a:ext uri="{FF2B5EF4-FFF2-40B4-BE49-F238E27FC236}">
                  <a16:creationId xmlns:a16="http://schemas.microsoft.com/office/drawing/2014/main" id="{6C29F488-3270-7B9D-4BD1-F82DC0E57068}"/>
                </a:ext>
              </a:extLst>
            </p:cNvPr>
            <p:cNvGrpSpPr>
              <a:grpSpLocks noChangeAspect="1"/>
            </p:cNvGrpSpPr>
            <p:nvPr/>
          </p:nvGrpSpPr>
          <p:grpSpPr>
            <a:xfrm>
              <a:off x="3842472" y="2441330"/>
              <a:ext cx="8078598" cy="3224356"/>
              <a:chOff x="2160410" y="1724097"/>
              <a:chExt cx="6770914" cy="2702429"/>
            </a:xfrm>
          </p:grpSpPr>
          <p:pic>
            <p:nvPicPr>
              <p:cNvPr id="43" name="Picture 42" descr="A picture containing text&#10;&#10;Description automatically generated">
                <a:extLst>
                  <a:ext uri="{FF2B5EF4-FFF2-40B4-BE49-F238E27FC236}">
                    <a16:creationId xmlns:a16="http://schemas.microsoft.com/office/drawing/2014/main" id="{19059D2F-CEDF-C691-DEC5-515137BB0079}"/>
                  </a:ext>
                </a:extLst>
              </p:cNvPr>
              <p:cNvPicPr>
                <a:picLocks noChangeAspect="1"/>
              </p:cNvPicPr>
              <p:nvPr/>
            </p:nvPicPr>
            <p:blipFill rotWithShape="1">
              <a:blip r:embed="rId3"/>
              <a:srcRect t="15715" b="10412"/>
              <a:stretch/>
            </p:blipFill>
            <p:spPr>
              <a:xfrm>
                <a:off x="2160410" y="1724097"/>
                <a:ext cx="6770914" cy="2702429"/>
              </a:xfrm>
              <a:prstGeom prst="rect">
                <a:avLst/>
              </a:prstGeom>
            </p:spPr>
          </p:pic>
          <p:sp>
            <p:nvSpPr>
              <p:cNvPr id="44" name="Rectangle 43">
                <a:extLst>
                  <a:ext uri="{FF2B5EF4-FFF2-40B4-BE49-F238E27FC236}">
                    <a16:creationId xmlns:a16="http://schemas.microsoft.com/office/drawing/2014/main" id="{94ED208B-5F7B-5613-907B-AC47FC3B9336}"/>
                  </a:ext>
                </a:extLst>
              </p:cNvPr>
              <p:cNvSpPr/>
              <p:nvPr/>
            </p:nvSpPr>
            <p:spPr>
              <a:xfrm>
                <a:off x="7224458"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58F6DB9-7077-35C0-A239-F09AABA55B9E}"/>
                  </a:ext>
                </a:extLst>
              </p:cNvPr>
              <p:cNvSpPr/>
              <p:nvPr/>
            </p:nvSpPr>
            <p:spPr>
              <a:xfrm>
                <a:off x="4531891"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72EF030-7197-48CF-ABBD-0522A8DD069F}"/>
                  </a:ext>
                </a:extLst>
              </p:cNvPr>
              <p:cNvSpPr/>
              <p:nvPr/>
            </p:nvSpPr>
            <p:spPr>
              <a:xfrm>
                <a:off x="7224457" y="4250912"/>
                <a:ext cx="321087" cy="175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Oval 40">
              <a:extLst>
                <a:ext uri="{FF2B5EF4-FFF2-40B4-BE49-F238E27FC236}">
                  <a16:creationId xmlns:a16="http://schemas.microsoft.com/office/drawing/2014/main" id="{9FB5E740-4336-9A6A-6AD8-8B0E718424B7}"/>
                </a:ext>
              </a:extLst>
            </p:cNvPr>
            <p:cNvSpPr/>
            <p:nvPr/>
          </p:nvSpPr>
          <p:spPr>
            <a:xfrm>
              <a:off x="7005141" y="2542073"/>
              <a:ext cx="3036677" cy="3017520"/>
            </a:xfrm>
            <a:prstGeom prst="ellipse">
              <a:avLst/>
            </a:prstGeom>
            <a:solidFill>
              <a:srgbClr val="FFFF0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E2DED5C8-4903-A94C-8B48-068E713DF666}"/>
              </a:ext>
            </a:extLst>
          </p:cNvPr>
          <p:cNvSpPr/>
          <p:nvPr/>
        </p:nvSpPr>
        <p:spPr>
          <a:xfrm>
            <a:off x="5040740" y="1479559"/>
            <a:ext cx="6967530" cy="1890197"/>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28700" lvl="2" indent="-287338"/>
            <a:r>
              <a:rPr lang="en-US" sz="2400" b="1" dirty="0">
                <a:solidFill>
                  <a:schemeClr val="tx1"/>
                </a:solidFill>
                <a:latin typeface="Helvetica" pitchFamily="2" charset="0"/>
              </a:rPr>
              <a:t>Idiographic personality structures are: </a:t>
            </a:r>
          </a:p>
          <a:p>
            <a:pPr marL="1028700" lvl="2" indent="-287338"/>
            <a:endParaRPr lang="en-US" sz="1100" b="1" dirty="0">
              <a:solidFill>
                <a:schemeClr val="tx1"/>
              </a:solidFill>
              <a:latin typeface="Helvetica" pitchFamily="2" charset="0"/>
            </a:endParaRPr>
          </a:p>
          <a:p>
            <a:pPr marL="1028700" lvl="2" indent="-287338">
              <a:buFont typeface="Arial" panose="020B0604020202020204" pitchFamily="34" charset="0"/>
              <a:buChar char="•"/>
            </a:pPr>
            <a:r>
              <a:rPr lang="en-US" sz="2000" b="1" dirty="0">
                <a:solidFill>
                  <a:schemeClr val="tx1"/>
                </a:solidFill>
                <a:latin typeface="Helvetica" pitchFamily="2" charset="0"/>
              </a:rPr>
              <a:t>Unique (i.e. differ across people).</a:t>
            </a:r>
          </a:p>
          <a:p>
            <a:pPr marL="1028700" lvl="2" indent="-287338">
              <a:buFont typeface="Arial" panose="020B0604020202020204" pitchFamily="34" charset="0"/>
              <a:buChar char="•"/>
            </a:pPr>
            <a:r>
              <a:rPr lang="en-US" sz="2000" b="1" dirty="0">
                <a:solidFill>
                  <a:schemeClr val="tx1"/>
                </a:solidFill>
                <a:latin typeface="Helvetica" pitchFamily="2" charset="0"/>
              </a:rPr>
              <a:t>Relatively consistent over time.</a:t>
            </a:r>
          </a:p>
          <a:p>
            <a:pPr marL="1028700" lvl="2" indent="-287338">
              <a:buFont typeface="Arial" panose="020B0604020202020204" pitchFamily="34" charset="0"/>
              <a:buChar char="•"/>
            </a:pPr>
            <a:r>
              <a:rPr lang="en-US" sz="2000" b="1" dirty="0">
                <a:solidFill>
                  <a:schemeClr val="tx1"/>
                </a:solidFill>
                <a:latin typeface="Helvetica" pitchFamily="2" charset="0"/>
              </a:rPr>
              <a:t>Relatively consistent across global events.</a:t>
            </a:r>
          </a:p>
        </p:txBody>
      </p:sp>
    </p:spTree>
    <p:extLst>
      <p:ext uri="{BB962C8B-B14F-4D97-AF65-F5344CB8AC3E}">
        <p14:creationId xmlns:p14="http://schemas.microsoft.com/office/powerpoint/2010/main" val="415499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og wearing a hat&#10;&#10;Description automatically generated with medium confidence">
            <a:extLst>
              <a:ext uri="{FF2B5EF4-FFF2-40B4-BE49-F238E27FC236}">
                <a16:creationId xmlns:a16="http://schemas.microsoft.com/office/drawing/2014/main" id="{18DD10D6-EB73-6CE4-632B-89FAF7AB2E68}"/>
              </a:ext>
            </a:extLst>
          </p:cNvPr>
          <p:cNvPicPr>
            <a:picLocks noChangeAspect="1"/>
          </p:cNvPicPr>
          <p:nvPr/>
        </p:nvPicPr>
        <p:blipFill>
          <a:blip r:embed="rId2"/>
          <a:stretch>
            <a:fillRect/>
          </a:stretch>
        </p:blipFill>
        <p:spPr>
          <a:xfrm rot="5400000">
            <a:off x="3310466" y="1339850"/>
            <a:ext cx="5571067" cy="4178300"/>
          </a:xfrm>
          <a:prstGeom prst="rect">
            <a:avLst/>
          </a:prstGeom>
        </p:spPr>
      </p:pic>
    </p:spTree>
    <p:extLst>
      <p:ext uri="{BB962C8B-B14F-4D97-AF65-F5344CB8AC3E}">
        <p14:creationId xmlns:p14="http://schemas.microsoft.com/office/powerpoint/2010/main" val="2148960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C29F488-3270-7B9D-4BD1-F82DC0E57068}"/>
              </a:ext>
            </a:extLst>
          </p:cNvPr>
          <p:cNvGrpSpPr>
            <a:grpSpLocks noChangeAspect="1"/>
          </p:cNvGrpSpPr>
          <p:nvPr/>
        </p:nvGrpSpPr>
        <p:grpSpPr>
          <a:xfrm>
            <a:off x="3842472" y="2441330"/>
            <a:ext cx="8078598" cy="3224356"/>
            <a:chOff x="2160410" y="1724097"/>
            <a:chExt cx="6770914" cy="2702429"/>
          </a:xfrm>
        </p:grpSpPr>
        <p:pic>
          <p:nvPicPr>
            <p:cNvPr id="43" name="Picture 42" descr="A picture containing text&#10;&#10;Description automatically generated">
              <a:extLst>
                <a:ext uri="{FF2B5EF4-FFF2-40B4-BE49-F238E27FC236}">
                  <a16:creationId xmlns:a16="http://schemas.microsoft.com/office/drawing/2014/main" id="{19059D2F-CEDF-C691-DEC5-515137BB0079}"/>
                </a:ext>
              </a:extLst>
            </p:cNvPr>
            <p:cNvPicPr>
              <a:picLocks noChangeAspect="1"/>
            </p:cNvPicPr>
            <p:nvPr/>
          </p:nvPicPr>
          <p:blipFill rotWithShape="1">
            <a:blip r:embed="rId3"/>
            <a:srcRect t="15715" b="10412"/>
            <a:stretch/>
          </p:blipFill>
          <p:spPr>
            <a:xfrm>
              <a:off x="2160410" y="1724097"/>
              <a:ext cx="6770914" cy="2702429"/>
            </a:xfrm>
            <a:prstGeom prst="rect">
              <a:avLst/>
            </a:prstGeom>
          </p:spPr>
        </p:pic>
        <p:sp>
          <p:nvSpPr>
            <p:cNvPr id="44" name="Rectangle 43">
              <a:extLst>
                <a:ext uri="{FF2B5EF4-FFF2-40B4-BE49-F238E27FC236}">
                  <a16:creationId xmlns:a16="http://schemas.microsoft.com/office/drawing/2014/main" id="{94ED208B-5F7B-5613-907B-AC47FC3B9336}"/>
                </a:ext>
              </a:extLst>
            </p:cNvPr>
            <p:cNvSpPr/>
            <p:nvPr/>
          </p:nvSpPr>
          <p:spPr>
            <a:xfrm>
              <a:off x="7224458"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58F6DB9-7077-35C0-A239-F09AABA55B9E}"/>
                </a:ext>
              </a:extLst>
            </p:cNvPr>
            <p:cNvSpPr/>
            <p:nvPr/>
          </p:nvSpPr>
          <p:spPr>
            <a:xfrm>
              <a:off x="4531891"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72EF030-7197-48CF-ABBD-0522A8DD069F}"/>
                </a:ext>
              </a:extLst>
            </p:cNvPr>
            <p:cNvSpPr/>
            <p:nvPr/>
          </p:nvSpPr>
          <p:spPr>
            <a:xfrm>
              <a:off x="7224457" y="4250912"/>
              <a:ext cx="321087" cy="175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solidFill>
            <a:srgbClr val="04814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2" name="Rectangle 1">
            <a:extLst>
              <a:ext uri="{FF2B5EF4-FFF2-40B4-BE49-F238E27FC236}">
                <a16:creationId xmlns:a16="http://schemas.microsoft.com/office/drawing/2014/main" id="{B0AF2BDE-23C5-7D45-6831-6D3397B3F94F}"/>
              </a:ext>
            </a:extLst>
          </p:cNvPr>
          <p:cNvSpPr/>
          <p:nvPr/>
        </p:nvSpPr>
        <p:spPr>
          <a:xfrm>
            <a:off x="-8637" y="4966852"/>
            <a:ext cx="3836020" cy="1985468"/>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FB5E740-4336-9A6A-6AD8-8B0E718424B7}"/>
              </a:ext>
            </a:extLst>
          </p:cNvPr>
          <p:cNvSpPr/>
          <p:nvPr/>
        </p:nvSpPr>
        <p:spPr>
          <a:xfrm>
            <a:off x="3974881" y="2441330"/>
            <a:ext cx="6066937" cy="3174249"/>
          </a:xfrm>
          <a:prstGeom prst="rect">
            <a:avLst/>
          </a:prstGeom>
          <a:solidFill>
            <a:srgbClr val="FFFF0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53B6A1-E088-FD93-73F1-0D790D44C399}"/>
              </a:ext>
            </a:extLst>
          </p:cNvPr>
          <p:cNvSpPr/>
          <p:nvPr/>
        </p:nvSpPr>
        <p:spPr>
          <a:xfrm>
            <a:off x="-8637" y="3078874"/>
            <a:ext cx="3836020" cy="906198"/>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80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1206355-73C4-B541-B8D0-4CFCF896D9C3}"/>
              </a:ext>
            </a:extLst>
          </p:cNvPr>
          <p:cNvGrpSpPr>
            <a:grpSpLocks noChangeAspect="1"/>
          </p:cNvGrpSpPr>
          <p:nvPr/>
        </p:nvGrpSpPr>
        <p:grpSpPr>
          <a:xfrm>
            <a:off x="349688" y="2070429"/>
            <a:ext cx="5566167" cy="3156664"/>
            <a:chOff x="1677886" y="1236818"/>
            <a:chExt cx="8810007" cy="4996299"/>
          </a:xfrm>
        </p:grpSpPr>
        <p:sp>
          <p:nvSpPr>
            <p:cNvPr id="4" name="Rectangle 3"/>
            <p:cNvSpPr/>
            <p:nvPr/>
          </p:nvSpPr>
          <p:spPr>
            <a:xfrm>
              <a:off x="1677886" y="1236818"/>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8" name="Rectangle 7"/>
            <p:cNvSpPr/>
            <p:nvPr/>
          </p:nvSpPr>
          <p:spPr>
            <a:xfrm>
              <a:off x="3480832" y="1236818"/>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9" name="Rectangle 8"/>
            <p:cNvSpPr/>
            <p:nvPr/>
          </p:nvSpPr>
          <p:spPr>
            <a:xfrm>
              <a:off x="5283778" y="1236818"/>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ysClr val="windowText" lastClr="000000"/>
                  </a:solidFill>
                </a:rPr>
                <a:t>Conscientious-ness</a:t>
              </a:r>
            </a:p>
          </p:txBody>
        </p:sp>
        <p:sp>
          <p:nvSpPr>
            <p:cNvPr id="10" name="Rectangle 9"/>
            <p:cNvSpPr/>
            <p:nvPr/>
          </p:nvSpPr>
          <p:spPr>
            <a:xfrm>
              <a:off x="7086724" y="1236818"/>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11" name="Rectangle 10"/>
            <p:cNvSpPr/>
            <p:nvPr/>
          </p:nvSpPr>
          <p:spPr>
            <a:xfrm>
              <a:off x="8889672" y="1236820"/>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cxnSp>
          <p:nvCxnSpPr>
            <p:cNvPr id="17" name="Straight Arrow Connector 16"/>
            <p:cNvCxnSpPr/>
            <p:nvPr/>
          </p:nvCxnSpPr>
          <p:spPr>
            <a:xfrm>
              <a:off x="2476996" y="2013664"/>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584377" y="2013663"/>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179374" y="2049287"/>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430491" y="2046810"/>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082578" y="2030237"/>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grayscl/>
            </a:blip>
            <a:stretch>
              <a:fillRect/>
            </a:stretch>
          </p:blipFill>
          <p:spPr>
            <a:xfrm>
              <a:off x="4735287" y="3010513"/>
              <a:ext cx="2676422" cy="2431083"/>
            </a:xfrm>
            <a:prstGeom prst="rect">
              <a:avLst/>
            </a:prstGeom>
          </p:spPr>
        </p:pic>
        <p:sp>
          <p:nvSpPr>
            <p:cNvPr id="2" name="Rectangle 1"/>
            <p:cNvSpPr/>
            <p:nvPr/>
          </p:nvSpPr>
          <p:spPr>
            <a:xfrm>
              <a:off x="3238016" y="5676857"/>
              <a:ext cx="5715968"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7030A0"/>
                  </a:solidFill>
                  <a:latin typeface="Courier" pitchFamily="2" charset="0"/>
                </a:rPr>
                <a:t>Between-Person</a:t>
              </a:r>
            </a:p>
            <a:p>
              <a:pPr algn="ctr"/>
              <a:r>
                <a:rPr lang="en-US" sz="2400" b="1" dirty="0">
                  <a:solidFill>
                    <a:srgbClr val="7030A0"/>
                  </a:solidFill>
                  <a:latin typeface="Courier" pitchFamily="2" charset="0"/>
                </a:rPr>
                <a:t>Variable Centered</a:t>
              </a:r>
            </a:p>
          </p:txBody>
        </p:sp>
      </p:grpSp>
      <p:grpSp>
        <p:nvGrpSpPr>
          <p:cNvPr id="16" name="Group 15">
            <a:extLst>
              <a:ext uri="{FF2B5EF4-FFF2-40B4-BE49-F238E27FC236}">
                <a16:creationId xmlns:a16="http://schemas.microsoft.com/office/drawing/2014/main" id="{CA51301A-9E64-6F40-951D-26601EDC8C79}"/>
              </a:ext>
            </a:extLst>
          </p:cNvPr>
          <p:cNvGrpSpPr>
            <a:grpSpLocks noChangeAspect="1"/>
          </p:cNvGrpSpPr>
          <p:nvPr/>
        </p:nvGrpSpPr>
        <p:grpSpPr>
          <a:xfrm>
            <a:off x="6412006" y="2070429"/>
            <a:ext cx="5566168" cy="3156663"/>
            <a:chOff x="1677886" y="1240227"/>
            <a:chExt cx="8810007" cy="4996296"/>
          </a:xfrm>
        </p:grpSpPr>
        <p:sp>
          <p:nvSpPr>
            <p:cNvPr id="18" name="Rectangle 17">
              <a:extLst>
                <a:ext uri="{FF2B5EF4-FFF2-40B4-BE49-F238E27FC236}">
                  <a16:creationId xmlns:a16="http://schemas.microsoft.com/office/drawing/2014/main" id="{447FF400-5723-B64B-9486-7768BAC853B2}"/>
                </a:ext>
              </a:extLst>
            </p:cNvPr>
            <p:cNvSpPr/>
            <p:nvPr/>
          </p:nvSpPr>
          <p:spPr>
            <a:xfrm>
              <a:off x="1677886" y="1240227"/>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9" name="Rectangle 18">
              <a:extLst>
                <a:ext uri="{FF2B5EF4-FFF2-40B4-BE49-F238E27FC236}">
                  <a16:creationId xmlns:a16="http://schemas.microsoft.com/office/drawing/2014/main" id="{C6DFA0F8-BF08-A744-A89C-CB033DA28746}"/>
                </a:ext>
              </a:extLst>
            </p:cNvPr>
            <p:cNvSpPr/>
            <p:nvPr/>
          </p:nvSpPr>
          <p:spPr>
            <a:xfrm>
              <a:off x="3480833" y="1240228"/>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22" name="Rectangle 21">
              <a:extLst>
                <a:ext uri="{FF2B5EF4-FFF2-40B4-BE49-F238E27FC236}">
                  <a16:creationId xmlns:a16="http://schemas.microsoft.com/office/drawing/2014/main" id="{62646CD2-E808-9244-9591-6DE09673E9D0}"/>
                </a:ext>
              </a:extLst>
            </p:cNvPr>
            <p:cNvSpPr/>
            <p:nvPr/>
          </p:nvSpPr>
          <p:spPr>
            <a:xfrm>
              <a:off x="5283780" y="1240227"/>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ysClr val="windowText" lastClr="000000"/>
                </a:solidFill>
              </a:endParaRPr>
            </a:p>
          </p:txBody>
        </p:sp>
        <p:sp>
          <p:nvSpPr>
            <p:cNvPr id="25" name="Rectangle 24">
              <a:extLst>
                <a:ext uri="{FF2B5EF4-FFF2-40B4-BE49-F238E27FC236}">
                  <a16:creationId xmlns:a16="http://schemas.microsoft.com/office/drawing/2014/main" id="{981D9C37-54A9-F14A-9CCE-744B6B1F0246}"/>
                </a:ext>
              </a:extLst>
            </p:cNvPr>
            <p:cNvSpPr/>
            <p:nvPr/>
          </p:nvSpPr>
          <p:spPr>
            <a:xfrm>
              <a:off x="7086727" y="1240228"/>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26" name="Rectangle 25">
              <a:extLst>
                <a:ext uri="{FF2B5EF4-FFF2-40B4-BE49-F238E27FC236}">
                  <a16:creationId xmlns:a16="http://schemas.microsoft.com/office/drawing/2014/main" id="{E8FC017B-E16A-0B4E-8E06-9E19332B9F31}"/>
                </a:ext>
              </a:extLst>
            </p:cNvPr>
            <p:cNvSpPr/>
            <p:nvPr/>
          </p:nvSpPr>
          <p:spPr>
            <a:xfrm>
              <a:off x="8889672" y="1240229"/>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cxnSp>
          <p:nvCxnSpPr>
            <p:cNvPr id="27" name="Straight Arrow Connector 26">
              <a:extLst>
                <a:ext uri="{FF2B5EF4-FFF2-40B4-BE49-F238E27FC236}">
                  <a16:creationId xmlns:a16="http://schemas.microsoft.com/office/drawing/2014/main" id="{2E27B784-FABF-8144-817C-5BD2D7000718}"/>
                </a:ext>
              </a:extLst>
            </p:cNvPr>
            <p:cNvCxnSpPr/>
            <p:nvPr/>
          </p:nvCxnSpPr>
          <p:spPr>
            <a:xfrm>
              <a:off x="2476996" y="2017073"/>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ADAB55-290B-A548-BEFD-74E1E3821C5D}"/>
                </a:ext>
              </a:extLst>
            </p:cNvPr>
            <p:cNvCxnSpPr/>
            <p:nvPr/>
          </p:nvCxnSpPr>
          <p:spPr>
            <a:xfrm flipH="1">
              <a:off x="8584377"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1FB246-24B8-2447-B8D0-ADBE3FE029D4}"/>
                </a:ext>
              </a:extLst>
            </p:cNvPr>
            <p:cNvCxnSpPr/>
            <p:nvPr/>
          </p:nvCxnSpPr>
          <p:spPr>
            <a:xfrm>
              <a:off x="4179374"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E2CCD5F-7FCD-4F44-9755-3535BEB9BE67}"/>
                </a:ext>
              </a:extLst>
            </p:cNvPr>
            <p:cNvCxnSpPr/>
            <p:nvPr/>
          </p:nvCxnSpPr>
          <p:spPr>
            <a:xfrm flipH="1">
              <a:off x="7430491"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7F473A-CDAA-8348-85D6-AC9F5069DF7F}"/>
                </a:ext>
              </a:extLst>
            </p:cNvPr>
            <p:cNvCxnSpPr/>
            <p:nvPr/>
          </p:nvCxnSpPr>
          <p:spPr>
            <a:xfrm flipH="1">
              <a:off x="6082578" y="2033646"/>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0CA6625-230E-1F47-AE44-05CD3274A1D8}"/>
                </a:ext>
              </a:extLst>
            </p:cNvPr>
            <p:cNvSpPr/>
            <p:nvPr/>
          </p:nvSpPr>
          <p:spPr>
            <a:xfrm>
              <a:off x="3561838" y="5680264"/>
              <a:ext cx="5174965" cy="5562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432FF"/>
                  </a:solidFill>
                  <a:latin typeface="Courier" pitchFamily="2" charset="0"/>
                </a:rPr>
                <a:t>Idiographic</a:t>
              </a:r>
            </a:p>
            <a:p>
              <a:pPr algn="ctr"/>
              <a:r>
                <a:rPr lang="en-US" sz="2400" b="1" dirty="0">
                  <a:solidFill>
                    <a:srgbClr val="0432FF"/>
                  </a:solidFill>
                  <a:latin typeface="Courier" pitchFamily="2" charset="0"/>
                </a:rPr>
                <a:t>Person-Centered</a:t>
              </a:r>
            </a:p>
          </p:txBody>
        </p:sp>
        <p:pic>
          <p:nvPicPr>
            <p:cNvPr id="33" name="Picture 32">
              <a:extLst>
                <a:ext uri="{FF2B5EF4-FFF2-40B4-BE49-F238E27FC236}">
                  <a16:creationId xmlns:a16="http://schemas.microsoft.com/office/drawing/2014/main" id="{8DCF2BE6-0114-554C-B335-7220F8CD8618}"/>
                </a:ext>
              </a:extLst>
            </p:cNvPr>
            <p:cNvPicPr>
              <a:picLocks noChangeAspect="1"/>
            </p:cNvPicPr>
            <p:nvPr/>
          </p:nvPicPr>
          <p:blipFill>
            <a:blip r:embed="rId4"/>
            <a:stretch>
              <a:fillRect/>
            </a:stretch>
          </p:blipFill>
          <p:spPr>
            <a:xfrm>
              <a:off x="5110482" y="3139896"/>
              <a:ext cx="2019809" cy="2023110"/>
            </a:xfrm>
            <a:prstGeom prst="rect">
              <a:avLst/>
            </a:prstGeom>
          </p:spPr>
        </p:pic>
      </p:grpSp>
      <p:graphicFrame>
        <p:nvGraphicFramePr>
          <p:cNvPr id="34" name="Table 2">
            <a:extLst>
              <a:ext uri="{FF2B5EF4-FFF2-40B4-BE49-F238E27FC236}">
                <a16:creationId xmlns:a16="http://schemas.microsoft.com/office/drawing/2014/main" id="{957AAC74-37E5-E148-8129-8EF63BB416C7}"/>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2594798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5A1B27-83B3-C344-9DE4-5D6AD664885A}"/>
              </a:ext>
            </a:extLst>
          </p:cNvPr>
          <p:cNvSpPr/>
          <p:nvPr/>
        </p:nvSpPr>
        <p:spPr>
          <a:xfrm rot="16200000">
            <a:off x="-438177" y="4884046"/>
            <a:ext cx="1824408" cy="733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pitchFamily="2" charset="0"/>
              </a:rPr>
              <a:t>Domain Satisfaction</a:t>
            </a:r>
          </a:p>
        </p:txBody>
      </p:sp>
      <p:sp>
        <p:nvSpPr>
          <p:cNvPr id="11" name="Oval 10">
            <a:extLst>
              <a:ext uri="{FF2B5EF4-FFF2-40B4-BE49-F238E27FC236}">
                <a16:creationId xmlns:a16="http://schemas.microsoft.com/office/drawing/2014/main" id="{A4865957-5CB4-974E-BE58-D8C2FFA91CED}"/>
              </a:ext>
            </a:extLst>
          </p:cNvPr>
          <p:cNvSpPr>
            <a:spLocks noChangeAspect="1"/>
          </p:cNvSpPr>
          <p:nvPr/>
        </p:nvSpPr>
        <p:spPr>
          <a:xfrm flipV="1">
            <a:off x="5222236" y="925525"/>
            <a:ext cx="1737360" cy="1737360"/>
          </a:xfrm>
          <a:prstGeom prst="ellipse">
            <a:avLst/>
          </a:prstGeom>
          <a:solidFill>
            <a:srgbClr val="8BD3C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pitchFamily="2" charset="0"/>
            </a:endParaRPr>
          </a:p>
        </p:txBody>
      </p:sp>
      <p:sp>
        <p:nvSpPr>
          <p:cNvPr id="12" name="Rectangle 11">
            <a:extLst>
              <a:ext uri="{FF2B5EF4-FFF2-40B4-BE49-F238E27FC236}">
                <a16:creationId xmlns:a16="http://schemas.microsoft.com/office/drawing/2014/main" id="{596E3D3C-DE32-B641-9D0A-7952A9E2C285}"/>
              </a:ext>
            </a:extLst>
          </p:cNvPr>
          <p:cNvSpPr/>
          <p:nvPr/>
        </p:nvSpPr>
        <p:spPr>
          <a:xfrm>
            <a:off x="5097274" y="1421619"/>
            <a:ext cx="1997453" cy="601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Life Satisfaction</a:t>
            </a:r>
          </a:p>
        </p:txBody>
      </p:sp>
      <p:grpSp>
        <p:nvGrpSpPr>
          <p:cNvPr id="14" name="Group 13">
            <a:extLst>
              <a:ext uri="{FF2B5EF4-FFF2-40B4-BE49-F238E27FC236}">
                <a16:creationId xmlns:a16="http://schemas.microsoft.com/office/drawing/2014/main" id="{34EACA81-9670-4144-A591-262353A8E306}"/>
              </a:ext>
            </a:extLst>
          </p:cNvPr>
          <p:cNvGrpSpPr/>
          <p:nvPr/>
        </p:nvGrpSpPr>
        <p:grpSpPr>
          <a:xfrm>
            <a:off x="1089853" y="4408468"/>
            <a:ext cx="10012293" cy="1754313"/>
            <a:chOff x="1119601" y="927083"/>
            <a:chExt cx="10012293" cy="1754313"/>
          </a:xfrm>
        </p:grpSpPr>
        <p:sp>
          <p:nvSpPr>
            <p:cNvPr id="6" name="Oval 5">
              <a:extLst>
                <a:ext uri="{FF2B5EF4-FFF2-40B4-BE49-F238E27FC236}">
                  <a16:creationId xmlns:a16="http://schemas.microsoft.com/office/drawing/2014/main" id="{C1A69821-8AA4-E54E-A35A-489CA749BDEC}"/>
                </a:ext>
              </a:extLst>
            </p:cNvPr>
            <p:cNvSpPr>
              <a:spLocks noChangeAspect="1"/>
            </p:cNvSpPr>
            <p:nvPr/>
          </p:nvSpPr>
          <p:spPr>
            <a:xfrm>
              <a:off x="1119601" y="927084"/>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Health</a:t>
              </a:r>
            </a:p>
          </p:txBody>
        </p:sp>
        <p:sp>
          <p:nvSpPr>
            <p:cNvPr id="7" name="Oval 6">
              <a:extLst>
                <a:ext uri="{FF2B5EF4-FFF2-40B4-BE49-F238E27FC236}">
                  <a16:creationId xmlns:a16="http://schemas.microsoft.com/office/drawing/2014/main" id="{CFCAC7D0-F2DE-624C-941D-5ADF1FEF674F}"/>
                </a:ext>
              </a:extLst>
            </p:cNvPr>
            <p:cNvSpPr>
              <a:spLocks noChangeAspect="1"/>
            </p:cNvSpPr>
            <p:nvPr/>
          </p:nvSpPr>
          <p:spPr>
            <a:xfrm>
              <a:off x="3188334" y="927084"/>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Income</a:t>
              </a:r>
            </a:p>
          </p:txBody>
        </p:sp>
        <p:sp>
          <p:nvSpPr>
            <p:cNvPr id="8" name="Oval 7">
              <a:extLst>
                <a:ext uri="{FF2B5EF4-FFF2-40B4-BE49-F238E27FC236}">
                  <a16:creationId xmlns:a16="http://schemas.microsoft.com/office/drawing/2014/main" id="{62B36F2B-B24A-A844-8E0F-C61E34FDED1D}"/>
                </a:ext>
              </a:extLst>
            </p:cNvPr>
            <p:cNvSpPr>
              <a:spLocks noChangeAspect="1"/>
            </p:cNvSpPr>
            <p:nvPr/>
          </p:nvSpPr>
          <p:spPr>
            <a:xfrm>
              <a:off x="5257067" y="927083"/>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Housing</a:t>
              </a:r>
            </a:p>
          </p:txBody>
        </p:sp>
        <p:sp>
          <p:nvSpPr>
            <p:cNvPr id="9" name="Oval 8">
              <a:extLst>
                <a:ext uri="{FF2B5EF4-FFF2-40B4-BE49-F238E27FC236}">
                  <a16:creationId xmlns:a16="http://schemas.microsoft.com/office/drawing/2014/main" id="{BC235BBC-0C87-4244-B2EB-2D145F590C9D}"/>
                </a:ext>
              </a:extLst>
            </p:cNvPr>
            <p:cNvSpPr>
              <a:spLocks noChangeAspect="1"/>
            </p:cNvSpPr>
            <p:nvPr/>
          </p:nvSpPr>
          <p:spPr>
            <a:xfrm>
              <a:off x="7325800" y="944036"/>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Job</a:t>
              </a:r>
            </a:p>
          </p:txBody>
        </p:sp>
        <p:sp>
          <p:nvSpPr>
            <p:cNvPr id="10" name="Oval 9">
              <a:extLst>
                <a:ext uri="{FF2B5EF4-FFF2-40B4-BE49-F238E27FC236}">
                  <a16:creationId xmlns:a16="http://schemas.microsoft.com/office/drawing/2014/main" id="{624F1A32-8BF9-274E-96BA-AD1AFCCE3AD9}"/>
                </a:ext>
              </a:extLst>
            </p:cNvPr>
            <p:cNvSpPr>
              <a:spLocks noChangeAspect="1"/>
            </p:cNvSpPr>
            <p:nvPr/>
          </p:nvSpPr>
          <p:spPr>
            <a:xfrm>
              <a:off x="9394534" y="944036"/>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Relat-ionship</a:t>
              </a:r>
            </a:p>
          </p:txBody>
        </p:sp>
      </p:grpSp>
      <p:sp>
        <p:nvSpPr>
          <p:cNvPr id="19" name="Rectangle 18">
            <a:extLst>
              <a:ext uri="{FF2B5EF4-FFF2-40B4-BE49-F238E27FC236}">
                <a16:creationId xmlns:a16="http://schemas.microsoft.com/office/drawing/2014/main" id="{39B79A36-5D8C-8D4D-B785-8BAABEEECFCE}"/>
              </a:ext>
            </a:extLst>
          </p:cNvPr>
          <p:cNvSpPr/>
          <p:nvPr/>
        </p:nvSpPr>
        <p:spPr>
          <a:xfrm>
            <a:off x="5565847" y="6368143"/>
            <a:ext cx="6626153"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p:pic>
        <p:nvPicPr>
          <p:cNvPr id="21" name="Picture 20" descr="Icon&#10;&#10;Description automatically generated">
            <a:extLst>
              <a:ext uri="{FF2B5EF4-FFF2-40B4-BE49-F238E27FC236}">
                <a16:creationId xmlns:a16="http://schemas.microsoft.com/office/drawing/2014/main" id="{62DDF58E-BA43-F949-9C53-FF0AEE9258A3}"/>
              </a:ext>
            </a:extLst>
          </p:cNvPr>
          <p:cNvPicPr>
            <a:picLocks noChangeAspect="1"/>
          </p:cNvPicPr>
          <p:nvPr/>
        </p:nvPicPr>
        <p:blipFill>
          <a:blip r:embed="rId3"/>
          <a:stretch>
            <a:fillRect/>
          </a:stretch>
        </p:blipFill>
        <p:spPr>
          <a:xfrm>
            <a:off x="10751207" y="6046015"/>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69D7B029-7A5F-3F4E-8513-68DF4D0A2351}"/>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E60E3DFE-6497-0D44-AD93-120786FDC3E0}"/>
              </a:ext>
            </a:extLst>
          </p:cNvPr>
          <p:cNvPicPr>
            <a:picLocks noChangeAspect="1"/>
          </p:cNvPicPr>
          <p:nvPr/>
        </p:nvPicPr>
        <p:blipFill>
          <a:blip r:embed="rId5"/>
          <a:stretch>
            <a:fillRect/>
          </a:stretch>
        </p:blipFill>
        <p:spPr>
          <a:xfrm>
            <a:off x="10318015" y="6046015"/>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CD07AAD4-971C-5447-AC82-8CA0AC598E4A}"/>
              </a:ext>
            </a:extLst>
          </p:cNvPr>
          <p:cNvPicPr>
            <a:picLocks noChangeAspect="1"/>
          </p:cNvPicPr>
          <p:nvPr/>
        </p:nvPicPr>
        <p:blipFill>
          <a:blip r:embed="rId6"/>
          <a:stretch>
            <a:fillRect/>
          </a:stretch>
        </p:blipFill>
        <p:spPr>
          <a:xfrm>
            <a:off x="11605780" y="6022876"/>
            <a:ext cx="363999" cy="421941"/>
          </a:xfrm>
          <a:prstGeom prst="rect">
            <a:avLst/>
          </a:prstGeom>
        </p:spPr>
      </p:pic>
      <p:graphicFrame>
        <p:nvGraphicFramePr>
          <p:cNvPr id="25" name="Table 2">
            <a:extLst>
              <a:ext uri="{FF2B5EF4-FFF2-40B4-BE49-F238E27FC236}">
                <a16:creationId xmlns:a16="http://schemas.microsoft.com/office/drawing/2014/main" id="{6B8234DB-FB85-564A-8063-17CE7840FFDB}"/>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8" name="Rounded Rectangle 27">
            <a:extLst>
              <a:ext uri="{FF2B5EF4-FFF2-40B4-BE49-F238E27FC236}">
                <a16:creationId xmlns:a16="http://schemas.microsoft.com/office/drawing/2014/main" id="{D8F1DC00-9B70-9F41-955D-B2270EAEC27C}"/>
              </a:ext>
            </a:extLst>
          </p:cNvPr>
          <p:cNvSpPr/>
          <p:nvPr/>
        </p:nvSpPr>
        <p:spPr>
          <a:xfrm>
            <a:off x="7580765" y="762164"/>
            <a:ext cx="4207014" cy="825932"/>
          </a:xfrm>
          <a:prstGeom prst="roundRect">
            <a:avLst/>
          </a:prstGeom>
          <a:noFill/>
          <a:ln w="57150">
            <a:solidFill>
              <a:srgbClr val="507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pitchFamily="2" charset="0"/>
              </a:rPr>
              <a:t>Strong Theoretical Models</a:t>
            </a:r>
          </a:p>
        </p:txBody>
      </p:sp>
      <p:sp>
        <p:nvSpPr>
          <p:cNvPr id="29" name="Rounded Rectangle 28">
            <a:extLst>
              <a:ext uri="{FF2B5EF4-FFF2-40B4-BE49-F238E27FC236}">
                <a16:creationId xmlns:a16="http://schemas.microsoft.com/office/drawing/2014/main" id="{3C9EEA9B-98E3-9B42-AC68-FC6A221ACB93}"/>
              </a:ext>
            </a:extLst>
          </p:cNvPr>
          <p:cNvSpPr/>
          <p:nvPr/>
        </p:nvSpPr>
        <p:spPr>
          <a:xfrm>
            <a:off x="7580765" y="1810411"/>
            <a:ext cx="4207014" cy="825932"/>
          </a:xfrm>
          <a:prstGeom prst="roundRect">
            <a:avLst/>
          </a:prstGeom>
          <a:noFill/>
          <a:ln w="57150">
            <a:solidFill>
              <a:srgbClr val="507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pitchFamily="2" charset="0"/>
              </a:rPr>
              <a:t>Rich longitudinal data</a:t>
            </a:r>
          </a:p>
        </p:txBody>
      </p:sp>
      <p:sp>
        <p:nvSpPr>
          <p:cNvPr id="30" name="Rounded Rectangle 29">
            <a:extLst>
              <a:ext uri="{FF2B5EF4-FFF2-40B4-BE49-F238E27FC236}">
                <a16:creationId xmlns:a16="http://schemas.microsoft.com/office/drawing/2014/main" id="{724459F9-D47F-3046-9D29-270B4A712487}"/>
              </a:ext>
            </a:extLst>
          </p:cNvPr>
          <p:cNvSpPr/>
          <p:nvPr/>
        </p:nvSpPr>
        <p:spPr>
          <a:xfrm>
            <a:off x="7614318" y="2859950"/>
            <a:ext cx="4207014" cy="825932"/>
          </a:xfrm>
          <a:prstGeom prst="roundRect">
            <a:avLst/>
          </a:prstGeom>
          <a:noFill/>
          <a:ln w="57150">
            <a:solidFill>
              <a:srgbClr val="507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pitchFamily="2" charset="0"/>
              </a:rPr>
              <a:t>Unique patterns ignored</a:t>
            </a:r>
          </a:p>
        </p:txBody>
      </p:sp>
    </p:spTree>
    <p:extLst>
      <p:ext uri="{BB962C8B-B14F-4D97-AF65-F5344CB8AC3E}">
        <p14:creationId xmlns:p14="http://schemas.microsoft.com/office/powerpoint/2010/main" val="6220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p:bldP spid="28" grpId="0" animBg="1"/>
      <p:bldP spid="29"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5A1B27-83B3-C344-9DE4-5D6AD664885A}"/>
              </a:ext>
            </a:extLst>
          </p:cNvPr>
          <p:cNvSpPr/>
          <p:nvPr/>
        </p:nvSpPr>
        <p:spPr>
          <a:xfrm rot="16200000">
            <a:off x="-438177" y="4884046"/>
            <a:ext cx="1824408" cy="733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pitchFamily="2" charset="0"/>
              </a:rPr>
              <a:t>Domain Satisfaction</a:t>
            </a:r>
          </a:p>
        </p:txBody>
      </p:sp>
      <p:sp>
        <p:nvSpPr>
          <p:cNvPr id="11" name="Oval 10">
            <a:extLst>
              <a:ext uri="{FF2B5EF4-FFF2-40B4-BE49-F238E27FC236}">
                <a16:creationId xmlns:a16="http://schemas.microsoft.com/office/drawing/2014/main" id="{A4865957-5CB4-974E-BE58-D8C2FFA91CED}"/>
              </a:ext>
            </a:extLst>
          </p:cNvPr>
          <p:cNvSpPr>
            <a:spLocks noChangeAspect="1"/>
          </p:cNvSpPr>
          <p:nvPr/>
        </p:nvSpPr>
        <p:spPr>
          <a:xfrm flipV="1">
            <a:off x="5222236" y="925525"/>
            <a:ext cx="1737360" cy="1737360"/>
          </a:xfrm>
          <a:prstGeom prst="ellipse">
            <a:avLst/>
          </a:prstGeom>
          <a:solidFill>
            <a:srgbClr val="8BD3C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pitchFamily="2" charset="0"/>
            </a:endParaRPr>
          </a:p>
        </p:txBody>
      </p:sp>
      <p:sp>
        <p:nvSpPr>
          <p:cNvPr id="12" name="Rectangle 11">
            <a:extLst>
              <a:ext uri="{FF2B5EF4-FFF2-40B4-BE49-F238E27FC236}">
                <a16:creationId xmlns:a16="http://schemas.microsoft.com/office/drawing/2014/main" id="{596E3D3C-DE32-B641-9D0A-7952A9E2C285}"/>
              </a:ext>
            </a:extLst>
          </p:cNvPr>
          <p:cNvSpPr/>
          <p:nvPr/>
        </p:nvSpPr>
        <p:spPr>
          <a:xfrm>
            <a:off x="5097274" y="1421619"/>
            <a:ext cx="1997453" cy="601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Life Satisfaction</a:t>
            </a:r>
          </a:p>
        </p:txBody>
      </p:sp>
      <p:grpSp>
        <p:nvGrpSpPr>
          <p:cNvPr id="14" name="Group 13">
            <a:extLst>
              <a:ext uri="{FF2B5EF4-FFF2-40B4-BE49-F238E27FC236}">
                <a16:creationId xmlns:a16="http://schemas.microsoft.com/office/drawing/2014/main" id="{34EACA81-9670-4144-A591-262353A8E306}"/>
              </a:ext>
            </a:extLst>
          </p:cNvPr>
          <p:cNvGrpSpPr/>
          <p:nvPr/>
        </p:nvGrpSpPr>
        <p:grpSpPr>
          <a:xfrm>
            <a:off x="1089853" y="4408468"/>
            <a:ext cx="10012293" cy="1754313"/>
            <a:chOff x="1119601" y="927083"/>
            <a:chExt cx="10012293" cy="1754313"/>
          </a:xfrm>
        </p:grpSpPr>
        <p:sp>
          <p:nvSpPr>
            <p:cNvPr id="6" name="Oval 5">
              <a:extLst>
                <a:ext uri="{FF2B5EF4-FFF2-40B4-BE49-F238E27FC236}">
                  <a16:creationId xmlns:a16="http://schemas.microsoft.com/office/drawing/2014/main" id="{C1A69821-8AA4-E54E-A35A-489CA749BDEC}"/>
                </a:ext>
              </a:extLst>
            </p:cNvPr>
            <p:cNvSpPr>
              <a:spLocks noChangeAspect="1"/>
            </p:cNvSpPr>
            <p:nvPr/>
          </p:nvSpPr>
          <p:spPr>
            <a:xfrm>
              <a:off x="1119601" y="927084"/>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Health</a:t>
              </a:r>
            </a:p>
          </p:txBody>
        </p:sp>
        <p:sp>
          <p:nvSpPr>
            <p:cNvPr id="7" name="Oval 6">
              <a:extLst>
                <a:ext uri="{FF2B5EF4-FFF2-40B4-BE49-F238E27FC236}">
                  <a16:creationId xmlns:a16="http://schemas.microsoft.com/office/drawing/2014/main" id="{CFCAC7D0-F2DE-624C-941D-5ADF1FEF674F}"/>
                </a:ext>
              </a:extLst>
            </p:cNvPr>
            <p:cNvSpPr>
              <a:spLocks noChangeAspect="1"/>
            </p:cNvSpPr>
            <p:nvPr/>
          </p:nvSpPr>
          <p:spPr>
            <a:xfrm>
              <a:off x="3188334" y="927084"/>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Income</a:t>
              </a:r>
            </a:p>
          </p:txBody>
        </p:sp>
        <p:sp>
          <p:nvSpPr>
            <p:cNvPr id="8" name="Oval 7">
              <a:extLst>
                <a:ext uri="{FF2B5EF4-FFF2-40B4-BE49-F238E27FC236}">
                  <a16:creationId xmlns:a16="http://schemas.microsoft.com/office/drawing/2014/main" id="{62B36F2B-B24A-A844-8E0F-C61E34FDED1D}"/>
                </a:ext>
              </a:extLst>
            </p:cNvPr>
            <p:cNvSpPr>
              <a:spLocks noChangeAspect="1"/>
            </p:cNvSpPr>
            <p:nvPr/>
          </p:nvSpPr>
          <p:spPr>
            <a:xfrm>
              <a:off x="5257067" y="927083"/>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Housing</a:t>
              </a:r>
            </a:p>
          </p:txBody>
        </p:sp>
        <p:sp>
          <p:nvSpPr>
            <p:cNvPr id="9" name="Oval 8">
              <a:extLst>
                <a:ext uri="{FF2B5EF4-FFF2-40B4-BE49-F238E27FC236}">
                  <a16:creationId xmlns:a16="http://schemas.microsoft.com/office/drawing/2014/main" id="{BC235BBC-0C87-4244-B2EB-2D145F590C9D}"/>
                </a:ext>
              </a:extLst>
            </p:cNvPr>
            <p:cNvSpPr>
              <a:spLocks noChangeAspect="1"/>
            </p:cNvSpPr>
            <p:nvPr/>
          </p:nvSpPr>
          <p:spPr>
            <a:xfrm>
              <a:off x="7325800" y="944036"/>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Job</a:t>
              </a:r>
            </a:p>
          </p:txBody>
        </p:sp>
        <p:sp>
          <p:nvSpPr>
            <p:cNvPr id="10" name="Oval 9">
              <a:extLst>
                <a:ext uri="{FF2B5EF4-FFF2-40B4-BE49-F238E27FC236}">
                  <a16:creationId xmlns:a16="http://schemas.microsoft.com/office/drawing/2014/main" id="{624F1A32-8BF9-274E-96BA-AD1AFCCE3AD9}"/>
                </a:ext>
              </a:extLst>
            </p:cNvPr>
            <p:cNvSpPr>
              <a:spLocks noChangeAspect="1"/>
            </p:cNvSpPr>
            <p:nvPr/>
          </p:nvSpPr>
          <p:spPr>
            <a:xfrm>
              <a:off x="9394534" y="944036"/>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Relat-ionship</a:t>
              </a:r>
            </a:p>
          </p:txBody>
        </p:sp>
      </p:grpSp>
      <p:cxnSp>
        <p:nvCxnSpPr>
          <p:cNvPr id="26" name="Straight Arrow Connector 25">
            <a:extLst>
              <a:ext uri="{FF2B5EF4-FFF2-40B4-BE49-F238E27FC236}">
                <a16:creationId xmlns:a16="http://schemas.microsoft.com/office/drawing/2014/main" id="{3346A11F-3247-DB4B-B945-1F81C6A0FD96}"/>
              </a:ext>
            </a:extLst>
          </p:cNvPr>
          <p:cNvCxnSpPr>
            <a:cxnSpLocks/>
            <a:stCxn id="6" idx="0"/>
          </p:cNvCxnSpPr>
          <p:nvPr/>
        </p:nvCxnSpPr>
        <p:spPr>
          <a:xfrm flipV="1">
            <a:off x="1958533" y="2566411"/>
            <a:ext cx="3715757" cy="1842058"/>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9B6163C-6E92-8C43-B106-8BADA37FE82F}"/>
              </a:ext>
            </a:extLst>
          </p:cNvPr>
          <p:cNvCxnSpPr>
            <a:cxnSpLocks/>
            <a:stCxn id="10" idx="0"/>
          </p:cNvCxnSpPr>
          <p:nvPr/>
        </p:nvCxnSpPr>
        <p:spPr>
          <a:xfrm flipH="1" flipV="1">
            <a:off x="6517714" y="2527477"/>
            <a:ext cx="3715752" cy="1897944"/>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8A1FBF-9B70-9249-84AE-F153B5585ED5}"/>
              </a:ext>
            </a:extLst>
          </p:cNvPr>
          <p:cNvCxnSpPr>
            <a:cxnSpLocks/>
            <a:stCxn id="7" idx="0"/>
          </p:cNvCxnSpPr>
          <p:nvPr/>
        </p:nvCxnSpPr>
        <p:spPr>
          <a:xfrm flipV="1">
            <a:off x="4027266" y="2662887"/>
            <a:ext cx="1763934" cy="1745582"/>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8DF83C9-A6EE-804C-92DB-6CD4D2CB0265}"/>
              </a:ext>
            </a:extLst>
          </p:cNvPr>
          <p:cNvCxnSpPr>
            <a:cxnSpLocks/>
          </p:cNvCxnSpPr>
          <p:nvPr/>
        </p:nvCxnSpPr>
        <p:spPr>
          <a:xfrm flipH="1" flipV="1">
            <a:off x="6400802" y="2636642"/>
            <a:ext cx="1763934" cy="1762535"/>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3F4A030-51B6-5042-A60C-EACDDC13B305}"/>
              </a:ext>
            </a:extLst>
          </p:cNvPr>
          <p:cNvCxnSpPr>
            <a:cxnSpLocks/>
            <a:stCxn id="8" idx="0"/>
            <a:endCxn id="11" idx="0"/>
          </p:cNvCxnSpPr>
          <p:nvPr/>
        </p:nvCxnSpPr>
        <p:spPr>
          <a:xfrm flipH="1" flipV="1">
            <a:off x="6090916" y="2662885"/>
            <a:ext cx="5083" cy="1745583"/>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4BD83FB7-3256-B64A-899B-BD11197B6429}"/>
              </a:ext>
            </a:extLst>
          </p:cNvPr>
          <p:cNvSpPr/>
          <p:nvPr/>
        </p:nvSpPr>
        <p:spPr>
          <a:xfrm>
            <a:off x="292775" y="1013375"/>
            <a:ext cx="4207014" cy="1241266"/>
          </a:xfrm>
          <a:prstGeom prst="roundRect">
            <a:avLst/>
          </a:prstGeom>
          <a:noFill/>
          <a:ln w="57150">
            <a:solidFill>
              <a:srgbClr val="507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pitchFamily="2" charset="0"/>
              </a:rPr>
              <a:t>Bottom-Up</a:t>
            </a:r>
          </a:p>
          <a:p>
            <a:pPr algn="ctr"/>
            <a:r>
              <a:rPr lang="en-US" sz="3200" b="1" dirty="0">
                <a:solidFill>
                  <a:schemeClr val="tx1"/>
                </a:solidFill>
                <a:latin typeface="Courier" pitchFamily="2" charset="0"/>
              </a:rPr>
              <a:t>(Situational)</a:t>
            </a:r>
          </a:p>
        </p:txBody>
      </p:sp>
      <p:sp>
        <p:nvSpPr>
          <p:cNvPr id="19" name="Rectangle 18">
            <a:extLst>
              <a:ext uri="{FF2B5EF4-FFF2-40B4-BE49-F238E27FC236}">
                <a16:creationId xmlns:a16="http://schemas.microsoft.com/office/drawing/2014/main" id="{39B79A36-5D8C-8D4D-B785-8BAABEEECFCE}"/>
              </a:ext>
            </a:extLst>
          </p:cNvPr>
          <p:cNvSpPr/>
          <p:nvPr/>
        </p:nvSpPr>
        <p:spPr>
          <a:xfrm>
            <a:off x="5565847" y="6368143"/>
            <a:ext cx="6626153"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p:pic>
        <p:nvPicPr>
          <p:cNvPr id="21" name="Picture 20" descr="Icon&#10;&#10;Description automatically generated">
            <a:extLst>
              <a:ext uri="{FF2B5EF4-FFF2-40B4-BE49-F238E27FC236}">
                <a16:creationId xmlns:a16="http://schemas.microsoft.com/office/drawing/2014/main" id="{62DDF58E-BA43-F949-9C53-FF0AEE9258A3}"/>
              </a:ext>
            </a:extLst>
          </p:cNvPr>
          <p:cNvPicPr>
            <a:picLocks noChangeAspect="1"/>
          </p:cNvPicPr>
          <p:nvPr/>
        </p:nvPicPr>
        <p:blipFill>
          <a:blip r:embed="rId3"/>
          <a:stretch>
            <a:fillRect/>
          </a:stretch>
        </p:blipFill>
        <p:spPr>
          <a:xfrm>
            <a:off x="10751207" y="6046015"/>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69D7B029-7A5F-3F4E-8513-68DF4D0A2351}"/>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E60E3DFE-6497-0D44-AD93-120786FDC3E0}"/>
              </a:ext>
            </a:extLst>
          </p:cNvPr>
          <p:cNvPicPr>
            <a:picLocks noChangeAspect="1"/>
          </p:cNvPicPr>
          <p:nvPr/>
        </p:nvPicPr>
        <p:blipFill>
          <a:blip r:embed="rId5"/>
          <a:stretch>
            <a:fillRect/>
          </a:stretch>
        </p:blipFill>
        <p:spPr>
          <a:xfrm>
            <a:off x="10318015" y="6046015"/>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CD07AAD4-971C-5447-AC82-8CA0AC598E4A}"/>
              </a:ext>
            </a:extLst>
          </p:cNvPr>
          <p:cNvPicPr>
            <a:picLocks noChangeAspect="1"/>
          </p:cNvPicPr>
          <p:nvPr/>
        </p:nvPicPr>
        <p:blipFill>
          <a:blip r:embed="rId6"/>
          <a:stretch>
            <a:fillRect/>
          </a:stretch>
        </p:blipFill>
        <p:spPr>
          <a:xfrm>
            <a:off x="11605780" y="6022876"/>
            <a:ext cx="363999" cy="421941"/>
          </a:xfrm>
          <a:prstGeom prst="rect">
            <a:avLst/>
          </a:prstGeom>
        </p:spPr>
      </p:pic>
      <p:graphicFrame>
        <p:nvGraphicFramePr>
          <p:cNvPr id="25" name="Table 2">
            <a:extLst>
              <a:ext uri="{FF2B5EF4-FFF2-40B4-BE49-F238E27FC236}">
                <a16:creationId xmlns:a16="http://schemas.microsoft.com/office/drawing/2014/main" id="{6B8234DB-FB85-564A-8063-17CE7840FFDB}"/>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 name="Rectangle 1">
            <a:extLst>
              <a:ext uri="{FF2B5EF4-FFF2-40B4-BE49-F238E27FC236}">
                <a16:creationId xmlns:a16="http://schemas.microsoft.com/office/drawing/2014/main" id="{B41E2AE0-B808-6143-B51B-9DDFD5E71938}"/>
              </a:ext>
            </a:extLst>
          </p:cNvPr>
          <p:cNvSpPr/>
          <p:nvPr/>
        </p:nvSpPr>
        <p:spPr>
          <a:xfrm>
            <a:off x="474027" y="2251091"/>
            <a:ext cx="1838965" cy="369332"/>
          </a:xfrm>
          <a:prstGeom prst="rect">
            <a:avLst/>
          </a:prstGeom>
        </p:spPr>
        <p:txBody>
          <a:bodyPr wrap="none">
            <a:spAutoFit/>
          </a:bodyPr>
          <a:lstStyle/>
          <a:p>
            <a:r>
              <a:rPr lang="en-US" dirty="0">
                <a:solidFill>
                  <a:srgbClr val="000000"/>
                </a:solidFill>
                <a:latin typeface="Courier" pitchFamily="2" charset="0"/>
              </a:rPr>
              <a:t>Diener, 1984</a:t>
            </a:r>
            <a:endParaRPr lang="en-US" dirty="0">
              <a:latin typeface="Courier" pitchFamily="2" charset="0"/>
            </a:endParaRPr>
          </a:p>
        </p:txBody>
      </p:sp>
    </p:spTree>
    <p:extLst>
      <p:ext uri="{BB962C8B-B14F-4D97-AF65-F5344CB8AC3E}">
        <p14:creationId xmlns:p14="http://schemas.microsoft.com/office/powerpoint/2010/main" val="111439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5A1B27-83B3-C344-9DE4-5D6AD664885A}"/>
              </a:ext>
            </a:extLst>
          </p:cNvPr>
          <p:cNvSpPr/>
          <p:nvPr/>
        </p:nvSpPr>
        <p:spPr>
          <a:xfrm rot="16200000">
            <a:off x="-438177" y="4884046"/>
            <a:ext cx="1824408" cy="733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pitchFamily="2" charset="0"/>
              </a:rPr>
              <a:t>Domain Satisfaction</a:t>
            </a:r>
          </a:p>
        </p:txBody>
      </p:sp>
      <p:sp>
        <p:nvSpPr>
          <p:cNvPr id="11" name="Oval 10">
            <a:extLst>
              <a:ext uri="{FF2B5EF4-FFF2-40B4-BE49-F238E27FC236}">
                <a16:creationId xmlns:a16="http://schemas.microsoft.com/office/drawing/2014/main" id="{A4865957-5CB4-974E-BE58-D8C2FFA91CED}"/>
              </a:ext>
            </a:extLst>
          </p:cNvPr>
          <p:cNvSpPr>
            <a:spLocks noChangeAspect="1"/>
          </p:cNvSpPr>
          <p:nvPr/>
        </p:nvSpPr>
        <p:spPr>
          <a:xfrm flipV="1">
            <a:off x="5222236" y="925525"/>
            <a:ext cx="1737360" cy="1737360"/>
          </a:xfrm>
          <a:prstGeom prst="ellipse">
            <a:avLst/>
          </a:prstGeom>
          <a:solidFill>
            <a:srgbClr val="8BD3C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pitchFamily="2" charset="0"/>
            </a:endParaRPr>
          </a:p>
        </p:txBody>
      </p:sp>
      <p:sp>
        <p:nvSpPr>
          <p:cNvPr id="12" name="Rectangle 11">
            <a:extLst>
              <a:ext uri="{FF2B5EF4-FFF2-40B4-BE49-F238E27FC236}">
                <a16:creationId xmlns:a16="http://schemas.microsoft.com/office/drawing/2014/main" id="{596E3D3C-DE32-B641-9D0A-7952A9E2C285}"/>
              </a:ext>
            </a:extLst>
          </p:cNvPr>
          <p:cNvSpPr/>
          <p:nvPr/>
        </p:nvSpPr>
        <p:spPr>
          <a:xfrm>
            <a:off x="5097274" y="1421619"/>
            <a:ext cx="1997453" cy="601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Life Satisfaction</a:t>
            </a:r>
          </a:p>
        </p:txBody>
      </p:sp>
      <p:grpSp>
        <p:nvGrpSpPr>
          <p:cNvPr id="14" name="Group 13">
            <a:extLst>
              <a:ext uri="{FF2B5EF4-FFF2-40B4-BE49-F238E27FC236}">
                <a16:creationId xmlns:a16="http://schemas.microsoft.com/office/drawing/2014/main" id="{34EACA81-9670-4144-A591-262353A8E306}"/>
              </a:ext>
            </a:extLst>
          </p:cNvPr>
          <p:cNvGrpSpPr/>
          <p:nvPr/>
        </p:nvGrpSpPr>
        <p:grpSpPr>
          <a:xfrm>
            <a:off x="1089853" y="4408468"/>
            <a:ext cx="10012293" cy="1754313"/>
            <a:chOff x="1119601" y="927083"/>
            <a:chExt cx="10012293" cy="1754313"/>
          </a:xfrm>
        </p:grpSpPr>
        <p:sp>
          <p:nvSpPr>
            <p:cNvPr id="6" name="Oval 5">
              <a:extLst>
                <a:ext uri="{FF2B5EF4-FFF2-40B4-BE49-F238E27FC236}">
                  <a16:creationId xmlns:a16="http://schemas.microsoft.com/office/drawing/2014/main" id="{C1A69821-8AA4-E54E-A35A-489CA749BDEC}"/>
                </a:ext>
              </a:extLst>
            </p:cNvPr>
            <p:cNvSpPr>
              <a:spLocks noChangeAspect="1"/>
            </p:cNvSpPr>
            <p:nvPr/>
          </p:nvSpPr>
          <p:spPr>
            <a:xfrm>
              <a:off x="1119601" y="927084"/>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Health</a:t>
              </a:r>
            </a:p>
          </p:txBody>
        </p:sp>
        <p:sp>
          <p:nvSpPr>
            <p:cNvPr id="7" name="Oval 6">
              <a:extLst>
                <a:ext uri="{FF2B5EF4-FFF2-40B4-BE49-F238E27FC236}">
                  <a16:creationId xmlns:a16="http://schemas.microsoft.com/office/drawing/2014/main" id="{CFCAC7D0-F2DE-624C-941D-5ADF1FEF674F}"/>
                </a:ext>
              </a:extLst>
            </p:cNvPr>
            <p:cNvSpPr>
              <a:spLocks noChangeAspect="1"/>
            </p:cNvSpPr>
            <p:nvPr/>
          </p:nvSpPr>
          <p:spPr>
            <a:xfrm>
              <a:off x="3188334" y="927084"/>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Income</a:t>
              </a:r>
            </a:p>
          </p:txBody>
        </p:sp>
        <p:sp>
          <p:nvSpPr>
            <p:cNvPr id="8" name="Oval 7">
              <a:extLst>
                <a:ext uri="{FF2B5EF4-FFF2-40B4-BE49-F238E27FC236}">
                  <a16:creationId xmlns:a16="http://schemas.microsoft.com/office/drawing/2014/main" id="{62B36F2B-B24A-A844-8E0F-C61E34FDED1D}"/>
                </a:ext>
              </a:extLst>
            </p:cNvPr>
            <p:cNvSpPr>
              <a:spLocks noChangeAspect="1"/>
            </p:cNvSpPr>
            <p:nvPr/>
          </p:nvSpPr>
          <p:spPr>
            <a:xfrm>
              <a:off x="5257067" y="927083"/>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Housing</a:t>
              </a:r>
            </a:p>
          </p:txBody>
        </p:sp>
        <p:sp>
          <p:nvSpPr>
            <p:cNvPr id="9" name="Oval 8">
              <a:extLst>
                <a:ext uri="{FF2B5EF4-FFF2-40B4-BE49-F238E27FC236}">
                  <a16:creationId xmlns:a16="http://schemas.microsoft.com/office/drawing/2014/main" id="{BC235BBC-0C87-4244-B2EB-2D145F590C9D}"/>
                </a:ext>
              </a:extLst>
            </p:cNvPr>
            <p:cNvSpPr>
              <a:spLocks noChangeAspect="1"/>
            </p:cNvSpPr>
            <p:nvPr/>
          </p:nvSpPr>
          <p:spPr>
            <a:xfrm>
              <a:off x="7325800" y="944036"/>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Job</a:t>
              </a:r>
            </a:p>
          </p:txBody>
        </p:sp>
        <p:sp>
          <p:nvSpPr>
            <p:cNvPr id="10" name="Oval 9">
              <a:extLst>
                <a:ext uri="{FF2B5EF4-FFF2-40B4-BE49-F238E27FC236}">
                  <a16:creationId xmlns:a16="http://schemas.microsoft.com/office/drawing/2014/main" id="{624F1A32-8BF9-274E-96BA-AD1AFCCE3AD9}"/>
                </a:ext>
              </a:extLst>
            </p:cNvPr>
            <p:cNvSpPr>
              <a:spLocks noChangeAspect="1"/>
            </p:cNvSpPr>
            <p:nvPr/>
          </p:nvSpPr>
          <p:spPr>
            <a:xfrm>
              <a:off x="9394534" y="944036"/>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Relat-ionship</a:t>
              </a:r>
            </a:p>
          </p:txBody>
        </p:sp>
      </p:grpSp>
      <p:cxnSp>
        <p:nvCxnSpPr>
          <p:cNvPr id="26" name="Straight Arrow Connector 25">
            <a:extLst>
              <a:ext uri="{FF2B5EF4-FFF2-40B4-BE49-F238E27FC236}">
                <a16:creationId xmlns:a16="http://schemas.microsoft.com/office/drawing/2014/main" id="{3346A11F-3247-DB4B-B945-1F81C6A0FD96}"/>
              </a:ext>
            </a:extLst>
          </p:cNvPr>
          <p:cNvCxnSpPr>
            <a:cxnSpLocks/>
            <a:stCxn id="6" idx="0"/>
          </p:cNvCxnSpPr>
          <p:nvPr/>
        </p:nvCxnSpPr>
        <p:spPr>
          <a:xfrm flipV="1">
            <a:off x="1958533" y="2566411"/>
            <a:ext cx="3715757" cy="1842058"/>
          </a:xfrm>
          <a:prstGeom prst="straightConnector1">
            <a:avLst/>
          </a:prstGeom>
          <a:ln w="508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9B6163C-6E92-8C43-B106-8BADA37FE82F}"/>
              </a:ext>
            </a:extLst>
          </p:cNvPr>
          <p:cNvCxnSpPr>
            <a:cxnSpLocks/>
            <a:stCxn id="10" idx="0"/>
          </p:cNvCxnSpPr>
          <p:nvPr/>
        </p:nvCxnSpPr>
        <p:spPr>
          <a:xfrm flipH="1" flipV="1">
            <a:off x="6517714" y="2527477"/>
            <a:ext cx="3715752" cy="1897944"/>
          </a:xfrm>
          <a:prstGeom prst="straightConnector1">
            <a:avLst/>
          </a:prstGeom>
          <a:ln w="508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8A1FBF-9B70-9249-84AE-F153B5585ED5}"/>
              </a:ext>
            </a:extLst>
          </p:cNvPr>
          <p:cNvCxnSpPr>
            <a:cxnSpLocks/>
            <a:stCxn id="7" idx="0"/>
          </p:cNvCxnSpPr>
          <p:nvPr/>
        </p:nvCxnSpPr>
        <p:spPr>
          <a:xfrm flipV="1">
            <a:off x="4027266" y="2636642"/>
            <a:ext cx="1763934" cy="1771827"/>
          </a:xfrm>
          <a:prstGeom prst="straightConnector1">
            <a:avLst/>
          </a:prstGeom>
          <a:ln w="508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8DF83C9-A6EE-804C-92DB-6CD4D2CB0265}"/>
              </a:ext>
            </a:extLst>
          </p:cNvPr>
          <p:cNvCxnSpPr>
            <a:cxnSpLocks/>
          </p:cNvCxnSpPr>
          <p:nvPr/>
        </p:nvCxnSpPr>
        <p:spPr>
          <a:xfrm flipH="1" flipV="1">
            <a:off x="6400802" y="2636642"/>
            <a:ext cx="1763934" cy="1762535"/>
          </a:xfrm>
          <a:prstGeom prst="straightConnector1">
            <a:avLst/>
          </a:prstGeom>
          <a:ln w="508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3F4A030-51B6-5042-A60C-EACDDC13B305}"/>
              </a:ext>
            </a:extLst>
          </p:cNvPr>
          <p:cNvCxnSpPr>
            <a:cxnSpLocks/>
            <a:stCxn id="8" idx="0"/>
            <a:endCxn id="11" idx="0"/>
          </p:cNvCxnSpPr>
          <p:nvPr/>
        </p:nvCxnSpPr>
        <p:spPr>
          <a:xfrm flipH="1" flipV="1">
            <a:off x="6090916" y="2662885"/>
            <a:ext cx="5083" cy="1745583"/>
          </a:xfrm>
          <a:prstGeom prst="straightConnector1">
            <a:avLst/>
          </a:prstGeom>
          <a:ln w="508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4BD83FB7-3256-B64A-899B-BD11197B6429}"/>
              </a:ext>
            </a:extLst>
          </p:cNvPr>
          <p:cNvSpPr/>
          <p:nvPr/>
        </p:nvSpPr>
        <p:spPr>
          <a:xfrm>
            <a:off x="292775" y="1013375"/>
            <a:ext cx="4207014" cy="1241266"/>
          </a:xfrm>
          <a:prstGeom prst="roundRect">
            <a:avLst/>
          </a:prstGeom>
          <a:noFill/>
          <a:ln w="57150">
            <a:solidFill>
              <a:srgbClr val="507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pitchFamily="2" charset="0"/>
              </a:rPr>
              <a:t>Top-Down</a:t>
            </a:r>
          </a:p>
          <a:p>
            <a:pPr algn="ctr"/>
            <a:r>
              <a:rPr lang="en-US" sz="3200" b="1" dirty="0">
                <a:solidFill>
                  <a:schemeClr val="tx1"/>
                </a:solidFill>
                <a:latin typeface="Courier" pitchFamily="2" charset="0"/>
              </a:rPr>
              <a:t>(Dispositional)</a:t>
            </a:r>
          </a:p>
        </p:txBody>
      </p:sp>
      <p:sp>
        <p:nvSpPr>
          <p:cNvPr id="19" name="Rectangle 18">
            <a:extLst>
              <a:ext uri="{FF2B5EF4-FFF2-40B4-BE49-F238E27FC236}">
                <a16:creationId xmlns:a16="http://schemas.microsoft.com/office/drawing/2014/main" id="{739DE8AC-6128-674E-9206-EBFE5E4BAC44}"/>
              </a:ext>
            </a:extLst>
          </p:cNvPr>
          <p:cNvSpPr/>
          <p:nvPr/>
        </p:nvSpPr>
        <p:spPr>
          <a:xfrm>
            <a:off x="5565847" y="6368143"/>
            <a:ext cx="6626153"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p:pic>
        <p:nvPicPr>
          <p:cNvPr id="21" name="Picture 20" descr="Icon&#10;&#10;Description automatically generated">
            <a:extLst>
              <a:ext uri="{FF2B5EF4-FFF2-40B4-BE49-F238E27FC236}">
                <a16:creationId xmlns:a16="http://schemas.microsoft.com/office/drawing/2014/main" id="{514DC8CF-383C-E642-953B-407BD639A037}"/>
              </a:ext>
            </a:extLst>
          </p:cNvPr>
          <p:cNvPicPr>
            <a:picLocks noChangeAspect="1"/>
          </p:cNvPicPr>
          <p:nvPr/>
        </p:nvPicPr>
        <p:blipFill>
          <a:blip r:embed="rId2"/>
          <a:stretch>
            <a:fillRect/>
          </a:stretch>
        </p:blipFill>
        <p:spPr>
          <a:xfrm>
            <a:off x="10751207" y="6046015"/>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459EC2C9-264E-E749-9216-057645D7A0DD}"/>
              </a:ext>
            </a:extLst>
          </p:cNvPr>
          <p:cNvPicPr>
            <a:picLocks noChangeAspect="1"/>
          </p:cNvPicPr>
          <p:nvPr/>
        </p:nvPicPr>
        <p:blipFill>
          <a:blip r:embed="rId3"/>
          <a:stretch>
            <a:fillRect/>
          </a:stretch>
        </p:blipFill>
        <p:spPr>
          <a:xfrm>
            <a:off x="11187779" y="6031048"/>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5C7A8A7B-CC23-8641-965E-643CE91F2A95}"/>
              </a:ext>
            </a:extLst>
          </p:cNvPr>
          <p:cNvPicPr>
            <a:picLocks noChangeAspect="1"/>
          </p:cNvPicPr>
          <p:nvPr/>
        </p:nvPicPr>
        <p:blipFill>
          <a:blip r:embed="rId4"/>
          <a:stretch>
            <a:fillRect/>
          </a:stretch>
        </p:blipFill>
        <p:spPr>
          <a:xfrm>
            <a:off x="10318015" y="6046015"/>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0C6D77B5-8A60-0147-B8FA-D1366C7404C8}"/>
              </a:ext>
            </a:extLst>
          </p:cNvPr>
          <p:cNvPicPr>
            <a:picLocks noChangeAspect="1"/>
          </p:cNvPicPr>
          <p:nvPr/>
        </p:nvPicPr>
        <p:blipFill>
          <a:blip r:embed="rId5"/>
          <a:stretch>
            <a:fillRect/>
          </a:stretch>
        </p:blipFill>
        <p:spPr>
          <a:xfrm>
            <a:off x="11605780" y="6022876"/>
            <a:ext cx="363999" cy="421941"/>
          </a:xfrm>
          <a:prstGeom prst="rect">
            <a:avLst/>
          </a:prstGeom>
        </p:spPr>
      </p:pic>
      <p:graphicFrame>
        <p:nvGraphicFramePr>
          <p:cNvPr id="28" name="Table 2">
            <a:extLst>
              <a:ext uri="{FF2B5EF4-FFF2-40B4-BE49-F238E27FC236}">
                <a16:creationId xmlns:a16="http://schemas.microsoft.com/office/drawing/2014/main" id="{E1A0D553-6CF6-974D-8DD7-FEFDB73716C3}"/>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30" name="Rectangle 29">
            <a:extLst>
              <a:ext uri="{FF2B5EF4-FFF2-40B4-BE49-F238E27FC236}">
                <a16:creationId xmlns:a16="http://schemas.microsoft.com/office/drawing/2014/main" id="{5AA301ED-AD2C-3941-AA3E-50E59076437A}"/>
              </a:ext>
            </a:extLst>
          </p:cNvPr>
          <p:cNvSpPr/>
          <p:nvPr/>
        </p:nvSpPr>
        <p:spPr>
          <a:xfrm>
            <a:off x="474027" y="2251091"/>
            <a:ext cx="1838965" cy="369332"/>
          </a:xfrm>
          <a:prstGeom prst="rect">
            <a:avLst/>
          </a:prstGeom>
        </p:spPr>
        <p:txBody>
          <a:bodyPr wrap="none">
            <a:spAutoFit/>
          </a:bodyPr>
          <a:lstStyle/>
          <a:p>
            <a:r>
              <a:rPr lang="en-US" dirty="0">
                <a:solidFill>
                  <a:srgbClr val="000000"/>
                </a:solidFill>
                <a:latin typeface="Courier" pitchFamily="2" charset="0"/>
              </a:rPr>
              <a:t>Diener, 1984</a:t>
            </a:r>
            <a:endParaRPr lang="en-US" dirty="0">
              <a:latin typeface="Courier" pitchFamily="2" charset="0"/>
            </a:endParaRPr>
          </a:p>
        </p:txBody>
      </p:sp>
    </p:spTree>
    <p:extLst>
      <p:ext uri="{BB962C8B-B14F-4D97-AF65-F5344CB8AC3E}">
        <p14:creationId xmlns:p14="http://schemas.microsoft.com/office/powerpoint/2010/main" val="1107604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90E2E6-7260-5549-AD3D-7DD05AEEA131}"/>
              </a:ext>
            </a:extLst>
          </p:cNvPr>
          <p:cNvSpPr/>
          <p:nvPr/>
        </p:nvSpPr>
        <p:spPr>
          <a:xfrm>
            <a:off x="2811766" y="569518"/>
            <a:ext cx="1598221" cy="641267"/>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5" name="Rectangle 4">
            <a:extLst>
              <a:ext uri="{FF2B5EF4-FFF2-40B4-BE49-F238E27FC236}">
                <a16:creationId xmlns:a16="http://schemas.microsoft.com/office/drawing/2014/main" id="{384889E7-A2C4-2E4C-AB56-0673E09340EB}"/>
              </a:ext>
            </a:extLst>
          </p:cNvPr>
          <p:cNvSpPr/>
          <p:nvPr/>
        </p:nvSpPr>
        <p:spPr>
          <a:xfrm>
            <a:off x="4601105" y="569519"/>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6" name="Rectangle 5">
            <a:extLst>
              <a:ext uri="{FF2B5EF4-FFF2-40B4-BE49-F238E27FC236}">
                <a16:creationId xmlns:a16="http://schemas.microsoft.com/office/drawing/2014/main" id="{4CF25528-2D1B-684F-A4B0-68D55F5EF2DC}"/>
              </a:ext>
            </a:extLst>
          </p:cNvPr>
          <p:cNvSpPr/>
          <p:nvPr/>
        </p:nvSpPr>
        <p:spPr>
          <a:xfrm>
            <a:off x="6417659" y="569518"/>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7" name="Rectangle 6">
            <a:extLst>
              <a:ext uri="{FF2B5EF4-FFF2-40B4-BE49-F238E27FC236}">
                <a16:creationId xmlns:a16="http://schemas.microsoft.com/office/drawing/2014/main" id="{39953436-4B83-1545-A297-ABDD14337E2E}"/>
              </a:ext>
            </a:extLst>
          </p:cNvPr>
          <p:cNvSpPr/>
          <p:nvPr/>
        </p:nvSpPr>
        <p:spPr>
          <a:xfrm>
            <a:off x="8206998" y="569519"/>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8" name="Rectangle 7">
            <a:extLst>
              <a:ext uri="{FF2B5EF4-FFF2-40B4-BE49-F238E27FC236}">
                <a16:creationId xmlns:a16="http://schemas.microsoft.com/office/drawing/2014/main" id="{E6C78CE1-3D1D-5343-A6C8-5FAAE3CB456B}"/>
              </a:ext>
            </a:extLst>
          </p:cNvPr>
          <p:cNvSpPr/>
          <p:nvPr/>
        </p:nvSpPr>
        <p:spPr>
          <a:xfrm>
            <a:off x="10023552" y="569520"/>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grpSp>
        <p:nvGrpSpPr>
          <p:cNvPr id="9" name="Group 8">
            <a:extLst>
              <a:ext uri="{FF2B5EF4-FFF2-40B4-BE49-F238E27FC236}">
                <a16:creationId xmlns:a16="http://schemas.microsoft.com/office/drawing/2014/main" id="{12A72FEF-0D55-C54B-A918-80F1365509A3}"/>
              </a:ext>
            </a:extLst>
          </p:cNvPr>
          <p:cNvGrpSpPr/>
          <p:nvPr/>
        </p:nvGrpSpPr>
        <p:grpSpPr>
          <a:xfrm>
            <a:off x="4601105" y="1599524"/>
            <a:ext cx="1598221" cy="1375199"/>
            <a:chOff x="1911693" y="1418896"/>
            <a:chExt cx="1598221" cy="945932"/>
          </a:xfrm>
        </p:grpSpPr>
        <p:cxnSp>
          <p:nvCxnSpPr>
            <p:cNvPr id="10" name="Straight Arrow Connector 9">
              <a:extLst>
                <a:ext uri="{FF2B5EF4-FFF2-40B4-BE49-F238E27FC236}">
                  <a16:creationId xmlns:a16="http://schemas.microsoft.com/office/drawing/2014/main" id="{0B37414C-C407-FF43-9A89-D0D51DEED880}"/>
                </a:ext>
              </a:extLst>
            </p:cNvPr>
            <p:cNvCxnSpPr>
              <a:cxnSpLocks/>
            </p:cNvCxnSpPr>
            <p:nvPr/>
          </p:nvCxnSpPr>
          <p:spPr>
            <a:xfrm flipV="1">
              <a:off x="1911693" y="1524000"/>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5789FAC-5E69-C54A-B587-AAEBF92B9A63}"/>
                </a:ext>
              </a:extLst>
            </p:cNvPr>
            <p:cNvSpPr/>
            <p:nvPr/>
          </p:nvSpPr>
          <p:spPr>
            <a:xfrm>
              <a:off x="1911693"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BF0E41AC-E37C-5B40-BBC2-6E764A64B783}"/>
              </a:ext>
            </a:extLst>
          </p:cNvPr>
          <p:cNvGrpSpPr/>
          <p:nvPr/>
        </p:nvGrpSpPr>
        <p:grpSpPr>
          <a:xfrm>
            <a:off x="6417659" y="1599524"/>
            <a:ext cx="1598221" cy="1375199"/>
            <a:chOff x="3728247" y="1418896"/>
            <a:chExt cx="1598221" cy="945932"/>
          </a:xfrm>
        </p:grpSpPr>
        <p:cxnSp>
          <p:nvCxnSpPr>
            <p:cNvPr id="13" name="Straight Arrow Connector 12">
              <a:extLst>
                <a:ext uri="{FF2B5EF4-FFF2-40B4-BE49-F238E27FC236}">
                  <a16:creationId xmlns:a16="http://schemas.microsoft.com/office/drawing/2014/main" id="{B71294CB-7311-B042-A83B-82E1006C9A33}"/>
                </a:ext>
              </a:extLst>
            </p:cNvPr>
            <p:cNvCxnSpPr>
              <a:cxnSpLocks/>
            </p:cNvCxnSpPr>
            <p:nvPr/>
          </p:nvCxnSpPr>
          <p:spPr>
            <a:xfrm flipV="1">
              <a:off x="3728247" y="1524000"/>
              <a:ext cx="1516021"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881901E-5993-5D4C-9CDB-6AC373A9CAC3}"/>
                </a:ext>
              </a:extLst>
            </p:cNvPr>
            <p:cNvSpPr/>
            <p:nvPr/>
          </p:nvSpPr>
          <p:spPr>
            <a:xfrm>
              <a:off x="3728247"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D120C24-D492-5D41-AA8C-58AD24AEA84D}"/>
              </a:ext>
            </a:extLst>
          </p:cNvPr>
          <p:cNvGrpSpPr/>
          <p:nvPr/>
        </p:nvGrpSpPr>
        <p:grpSpPr>
          <a:xfrm>
            <a:off x="8206998" y="1599525"/>
            <a:ext cx="1598221" cy="1375198"/>
            <a:chOff x="5517586" y="1418896"/>
            <a:chExt cx="1598221" cy="945931"/>
          </a:xfrm>
        </p:grpSpPr>
        <p:cxnSp>
          <p:nvCxnSpPr>
            <p:cNvPr id="16" name="Straight Arrow Connector 15">
              <a:extLst>
                <a:ext uri="{FF2B5EF4-FFF2-40B4-BE49-F238E27FC236}">
                  <a16:creationId xmlns:a16="http://schemas.microsoft.com/office/drawing/2014/main" id="{5AA982BD-857B-5243-921B-E9CC3BB4AC23}"/>
                </a:ext>
              </a:extLst>
            </p:cNvPr>
            <p:cNvCxnSpPr>
              <a:cxnSpLocks/>
            </p:cNvCxnSpPr>
            <p:nvPr/>
          </p:nvCxnSpPr>
          <p:spPr>
            <a:xfrm>
              <a:off x="5517586" y="1418896"/>
              <a:ext cx="1503324" cy="79878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06B3E67-59B6-B24C-AC28-7C7211D32819}"/>
                </a:ext>
              </a:extLst>
            </p:cNvPr>
            <p:cNvSpPr/>
            <p:nvPr/>
          </p:nvSpPr>
          <p:spPr>
            <a:xfrm>
              <a:off x="5517586"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3FBEB60-80FD-744F-A467-5F8D8D1169AF}"/>
              </a:ext>
            </a:extLst>
          </p:cNvPr>
          <p:cNvGrpSpPr/>
          <p:nvPr/>
        </p:nvGrpSpPr>
        <p:grpSpPr>
          <a:xfrm>
            <a:off x="8782406" y="1599524"/>
            <a:ext cx="5597454" cy="3802309"/>
            <a:chOff x="6092994" y="1418896"/>
            <a:chExt cx="5597454" cy="2615422"/>
          </a:xfrm>
        </p:grpSpPr>
        <p:sp>
          <p:nvSpPr>
            <p:cNvPr id="19" name="Arc 18">
              <a:extLst>
                <a:ext uri="{FF2B5EF4-FFF2-40B4-BE49-F238E27FC236}">
                  <a16:creationId xmlns:a16="http://schemas.microsoft.com/office/drawing/2014/main" id="{8F621E36-23F4-9342-BCC7-6E5D733B9480}"/>
                </a:ext>
              </a:extLst>
            </p:cNvPr>
            <p:cNvSpPr/>
            <p:nvPr/>
          </p:nvSpPr>
          <p:spPr>
            <a:xfrm rot="16200000">
              <a:off x="7798644" y="142515"/>
              <a:ext cx="2186153" cy="5597454"/>
            </a:xfrm>
            <a:prstGeom prst="arc">
              <a:avLst>
                <a:gd name="adj1" fmla="val 18599193"/>
                <a:gd name="adj2" fmla="val 0"/>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43136514-7E11-754A-BF5B-EBDDF5C9D556}"/>
                </a:ext>
              </a:extLst>
            </p:cNvPr>
            <p:cNvSpPr/>
            <p:nvPr/>
          </p:nvSpPr>
          <p:spPr>
            <a:xfrm>
              <a:off x="7334139"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3782BF75-CE7F-3046-A4A4-301F6C774E74}"/>
              </a:ext>
            </a:extLst>
          </p:cNvPr>
          <p:cNvGrpSpPr/>
          <p:nvPr/>
        </p:nvGrpSpPr>
        <p:grpSpPr>
          <a:xfrm>
            <a:off x="2811766" y="1599525"/>
            <a:ext cx="1571006" cy="1375198"/>
            <a:chOff x="122354" y="1418896"/>
            <a:chExt cx="1571006" cy="945931"/>
          </a:xfrm>
        </p:grpSpPr>
        <p:sp>
          <p:nvSpPr>
            <p:cNvPr id="22" name="Rectangle 21">
              <a:extLst>
                <a:ext uri="{FF2B5EF4-FFF2-40B4-BE49-F238E27FC236}">
                  <a16:creationId xmlns:a16="http://schemas.microsoft.com/office/drawing/2014/main" id="{0FB4FD6A-5EFB-0D43-B545-330CDAA9BFF7}"/>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1693E4E-84B2-224D-B3A7-CF1B653C58F2}"/>
                </a:ext>
              </a:extLst>
            </p:cNvPr>
            <p:cNvCxnSpPr>
              <a:cxnSpLocks/>
              <a:endCxn id="22" idx="3"/>
            </p:cNvCxnSpPr>
            <p:nvPr/>
          </p:nvCxnSpPr>
          <p:spPr>
            <a:xfrm>
              <a:off x="122354" y="1891862"/>
              <a:ext cx="157100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8FBD979E-FCFE-F24F-972D-F0C95DF516F0}"/>
              </a:ext>
            </a:extLst>
          </p:cNvPr>
          <p:cNvSpPr/>
          <p:nvPr/>
        </p:nvSpPr>
        <p:spPr>
          <a:xfrm>
            <a:off x="355002" y="569518"/>
            <a:ext cx="2108499"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Big 5</a:t>
            </a:r>
          </a:p>
        </p:txBody>
      </p:sp>
      <p:sp>
        <p:nvSpPr>
          <p:cNvPr id="26" name="Rectangle 25">
            <a:extLst>
              <a:ext uri="{FF2B5EF4-FFF2-40B4-BE49-F238E27FC236}">
                <a16:creationId xmlns:a16="http://schemas.microsoft.com/office/drawing/2014/main" id="{93BCC834-5A85-DC4A-A789-3B8D02D4E798}"/>
              </a:ext>
            </a:extLst>
          </p:cNvPr>
          <p:cNvSpPr/>
          <p:nvPr/>
        </p:nvSpPr>
        <p:spPr>
          <a:xfrm>
            <a:off x="623748" y="1599525"/>
            <a:ext cx="1572768"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Direction</a:t>
            </a:r>
          </a:p>
        </p:txBody>
      </p:sp>
      <p:sp>
        <p:nvSpPr>
          <p:cNvPr id="31" name="Rectangle 30">
            <a:extLst>
              <a:ext uri="{FF2B5EF4-FFF2-40B4-BE49-F238E27FC236}">
                <a16:creationId xmlns:a16="http://schemas.microsoft.com/office/drawing/2014/main" id="{4B5F05FC-36F0-EB43-AD20-CB1C81E2C518}"/>
              </a:ext>
            </a:extLst>
          </p:cNvPr>
          <p:cNvSpPr/>
          <p:nvPr/>
        </p:nvSpPr>
        <p:spPr>
          <a:xfrm>
            <a:off x="609152" y="3206257"/>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Magnitude</a:t>
            </a:r>
          </a:p>
        </p:txBody>
      </p:sp>
      <p:sp>
        <p:nvSpPr>
          <p:cNvPr id="32" name="Rectangle 31">
            <a:extLst>
              <a:ext uri="{FF2B5EF4-FFF2-40B4-BE49-F238E27FC236}">
                <a16:creationId xmlns:a16="http://schemas.microsoft.com/office/drawing/2014/main" id="{90B3DFBC-3BD6-3646-AB78-79444A6CEB6A}"/>
              </a:ext>
            </a:extLst>
          </p:cNvPr>
          <p:cNvSpPr/>
          <p:nvPr/>
        </p:nvSpPr>
        <p:spPr>
          <a:xfrm>
            <a:off x="616450" y="4806518"/>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Timing</a:t>
            </a:r>
          </a:p>
        </p:txBody>
      </p:sp>
      <p:cxnSp>
        <p:nvCxnSpPr>
          <p:cNvPr id="35" name="Straight Connector 34">
            <a:extLst>
              <a:ext uri="{FF2B5EF4-FFF2-40B4-BE49-F238E27FC236}">
                <a16:creationId xmlns:a16="http://schemas.microsoft.com/office/drawing/2014/main" id="{A662C985-7915-674F-A7CE-7D8DC659B314}"/>
              </a:ext>
            </a:extLst>
          </p:cNvPr>
          <p:cNvCxnSpPr>
            <a:cxnSpLocks/>
          </p:cNvCxnSpPr>
          <p:nvPr/>
        </p:nvCxnSpPr>
        <p:spPr>
          <a:xfrm>
            <a:off x="2506533" y="1704629"/>
            <a:ext cx="0" cy="43511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ED7DA2B-47FB-3540-B3AA-46E9ABB042E7}"/>
              </a:ext>
            </a:extLst>
          </p:cNvPr>
          <p:cNvSpPr/>
          <p:nvPr/>
        </p:nvSpPr>
        <p:spPr>
          <a:xfrm>
            <a:off x="2804468" y="3208186"/>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t>
            </a:r>
          </a:p>
        </p:txBody>
      </p:sp>
      <p:sp>
        <p:nvSpPr>
          <p:cNvPr id="37" name="Rectangle 36">
            <a:extLst>
              <a:ext uri="{FF2B5EF4-FFF2-40B4-BE49-F238E27FC236}">
                <a16:creationId xmlns:a16="http://schemas.microsoft.com/office/drawing/2014/main" id="{31FAC8DC-EA2B-8A4B-B875-7E5DF2CC6FDB}"/>
              </a:ext>
            </a:extLst>
          </p:cNvPr>
          <p:cNvSpPr/>
          <p:nvPr/>
        </p:nvSpPr>
        <p:spPr>
          <a:xfrm>
            <a:off x="4593806" y="3208186"/>
            <a:ext cx="1598219"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.6 SD</a:t>
            </a:r>
          </a:p>
        </p:txBody>
      </p:sp>
      <p:sp>
        <p:nvSpPr>
          <p:cNvPr id="38" name="Rectangle 37">
            <a:extLst>
              <a:ext uri="{FF2B5EF4-FFF2-40B4-BE49-F238E27FC236}">
                <a16:creationId xmlns:a16="http://schemas.microsoft.com/office/drawing/2014/main" id="{A1A9E2E0-6417-6B4D-9E6C-E9853A8104A1}"/>
              </a:ext>
            </a:extLst>
          </p:cNvPr>
          <p:cNvSpPr/>
          <p:nvPr/>
        </p:nvSpPr>
        <p:spPr>
          <a:xfrm>
            <a:off x="6410360" y="3208186"/>
            <a:ext cx="1598221"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1 SD</a:t>
            </a:r>
          </a:p>
        </p:txBody>
      </p:sp>
      <p:sp>
        <p:nvSpPr>
          <p:cNvPr id="39" name="Rectangle 38">
            <a:extLst>
              <a:ext uri="{FF2B5EF4-FFF2-40B4-BE49-F238E27FC236}">
                <a16:creationId xmlns:a16="http://schemas.microsoft.com/office/drawing/2014/main" id="{44E96A77-B015-304B-A7FC-97EF1EA2E314}"/>
              </a:ext>
            </a:extLst>
          </p:cNvPr>
          <p:cNvSpPr/>
          <p:nvPr/>
        </p:nvSpPr>
        <p:spPr>
          <a:xfrm>
            <a:off x="8226915" y="3208186"/>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-.8 SD</a:t>
            </a:r>
          </a:p>
        </p:txBody>
      </p:sp>
      <p:sp>
        <p:nvSpPr>
          <p:cNvPr id="40" name="Rectangle 39">
            <a:extLst>
              <a:ext uri="{FF2B5EF4-FFF2-40B4-BE49-F238E27FC236}">
                <a16:creationId xmlns:a16="http://schemas.microsoft.com/office/drawing/2014/main" id="{0D9BE7AE-4A20-8D44-B4C5-AFABF1330314}"/>
              </a:ext>
            </a:extLst>
          </p:cNvPr>
          <p:cNvSpPr/>
          <p:nvPr/>
        </p:nvSpPr>
        <p:spPr>
          <a:xfrm>
            <a:off x="10016253" y="3208186"/>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.4 SD</a:t>
            </a:r>
          </a:p>
        </p:txBody>
      </p:sp>
      <p:sp>
        <p:nvSpPr>
          <p:cNvPr id="42" name="Rectangle 41">
            <a:extLst>
              <a:ext uri="{FF2B5EF4-FFF2-40B4-BE49-F238E27FC236}">
                <a16:creationId xmlns:a16="http://schemas.microsoft.com/office/drawing/2014/main" id="{64B73B6B-08DD-8042-9F7A-B9C0C4395D5B}"/>
              </a:ext>
            </a:extLst>
          </p:cNvPr>
          <p:cNvSpPr/>
          <p:nvPr/>
        </p:nvSpPr>
        <p:spPr>
          <a:xfrm>
            <a:off x="2804468" y="4806517"/>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t>
            </a:r>
          </a:p>
        </p:txBody>
      </p:sp>
      <p:sp>
        <p:nvSpPr>
          <p:cNvPr id="43" name="Rectangle 42">
            <a:extLst>
              <a:ext uri="{FF2B5EF4-FFF2-40B4-BE49-F238E27FC236}">
                <a16:creationId xmlns:a16="http://schemas.microsoft.com/office/drawing/2014/main" id="{496C562F-CD86-A642-BB9C-6BE20F07E991}"/>
              </a:ext>
            </a:extLst>
          </p:cNvPr>
          <p:cNvSpPr/>
          <p:nvPr/>
        </p:nvSpPr>
        <p:spPr>
          <a:xfrm>
            <a:off x="4593806" y="4806517"/>
            <a:ext cx="1598219"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Lifespan</a:t>
            </a:r>
          </a:p>
        </p:txBody>
      </p:sp>
      <p:sp>
        <p:nvSpPr>
          <p:cNvPr id="44" name="Rectangle 43">
            <a:extLst>
              <a:ext uri="{FF2B5EF4-FFF2-40B4-BE49-F238E27FC236}">
                <a16:creationId xmlns:a16="http://schemas.microsoft.com/office/drawing/2014/main" id="{94B42788-ADCC-9448-A203-F2C50DC05015}"/>
              </a:ext>
            </a:extLst>
          </p:cNvPr>
          <p:cNvSpPr/>
          <p:nvPr/>
        </p:nvSpPr>
        <p:spPr>
          <a:xfrm>
            <a:off x="6410360" y="4806517"/>
            <a:ext cx="1598221"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Lifespan</a:t>
            </a:r>
          </a:p>
        </p:txBody>
      </p:sp>
      <p:sp>
        <p:nvSpPr>
          <p:cNvPr id="45" name="Rectangle 44">
            <a:extLst>
              <a:ext uri="{FF2B5EF4-FFF2-40B4-BE49-F238E27FC236}">
                <a16:creationId xmlns:a16="http://schemas.microsoft.com/office/drawing/2014/main" id="{75098012-B252-224A-A843-432F76050F2E}"/>
              </a:ext>
            </a:extLst>
          </p:cNvPr>
          <p:cNvSpPr/>
          <p:nvPr/>
        </p:nvSpPr>
        <p:spPr>
          <a:xfrm>
            <a:off x="8226915" y="4806517"/>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10-35</a:t>
            </a:r>
          </a:p>
        </p:txBody>
      </p:sp>
      <p:sp>
        <p:nvSpPr>
          <p:cNvPr id="46" name="Rectangle 45">
            <a:extLst>
              <a:ext uri="{FF2B5EF4-FFF2-40B4-BE49-F238E27FC236}">
                <a16:creationId xmlns:a16="http://schemas.microsoft.com/office/drawing/2014/main" id="{F1E20756-45F0-7B48-B864-05C5EC3E67B9}"/>
              </a:ext>
            </a:extLst>
          </p:cNvPr>
          <p:cNvSpPr/>
          <p:nvPr/>
        </p:nvSpPr>
        <p:spPr>
          <a:xfrm>
            <a:off x="10016253" y="4806517"/>
            <a:ext cx="1571006"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10-20</a:t>
            </a:r>
          </a:p>
        </p:txBody>
      </p:sp>
      <p:sp>
        <p:nvSpPr>
          <p:cNvPr id="2" name="TextBox 1">
            <a:extLst>
              <a:ext uri="{FF2B5EF4-FFF2-40B4-BE49-F238E27FC236}">
                <a16:creationId xmlns:a16="http://schemas.microsoft.com/office/drawing/2014/main" id="{B243972D-423E-3340-B4C7-BB21E827E41D}"/>
              </a:ext>
            </a:extLst>
          </p:cNvPr>
          <p:cNvSpPr txBox="1"/>
          <p:nvPr/>
        </p:nvSpPr>
        <p:spPr>
          <a:xfrm>
            <a:off x="8491370" y="6414644"/>
            <a:ext cx="3700630" cy="369332"/>
          </a:xfrm>
          <a:prstGeom prst="rect">
            <a:avLst/>
          </a:prstGeom>
          <a:noFill/>
        </p:spPr>
        <p:txBody>
          <a:bodyPr wrap="square" rtlCol="0">
            <a:spAutoFit/>
          </a:bodyPr>
          <a:lstStyle/>
          <a:p>
            <a:r>
              <a:rPr lang="en-US" dirty="0"/>
              <a:t>Roberts, Walton, &amp; </a:t>
            </a:r>
            <a:r>
              <a:rPr lang="en-US" dirty="0" err="1"/>
              <a:t>Viechtbauer</a:t>
            </a:r>
            <a:r>
              <a:rPr lang="en-US" dirty="0"/>
              <a:t>, 2006</a:t>
            </a:r>
          </a:p>
        </p:txBody>
      </p:sp>
    </p:spTree>
    <p:extLst>
      <p:ext uri="{BB962C8B-B14F-4D97-AF65-F5344CB8AC3E}">
        <p14:creationId xmlns:p14="http://schemas.microsoft.com/office/powerpoint/2010/main" val="421362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6" grpId="0" animBg="1"/>
      <p:bldP spid="31" grpId="0" animBg="1"/>
      <p:bldP spid="32" grpId="0" animBg="1"/>
      <p:bldP spid="36" grpId="0" animBg="1"/>
      <p:bldP spid="37" grpId="0" animBg="1"/>
      <p:bldP spid="38" grpId="0" animBg="1"/>
      <p:bldP spid="39" grpId="0" animBg="1"/>
      <p:bldP spid="40" grpId="0" animBg="1"/>
      <p:bldP spid="42" grpId="0" animBg="1"/>
      <p:bldP spid="43" grpId="0" animBg="1"/>
      <p:bldP spid="44" grpId="0" animBg="1"/>
      <p:bldP spid="45" grpId="0" animBg="1"/>
      <p:bldP spid="4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5A1B27-83B3-C344-9DE4-5D6AD664885A}"/>
              </a:ext>
            </a:extLst>
          </p:cNvPr>
          <p:cNvSpPr/>
          <p:nvPr/>
        </p:nvSpPr>
        <p:spPr>
          <a:xfrm rot="16200000">
            <a:off x="-438177" y="4884046"/>
            <a:ext cx="1824408" cy="7330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pitchFamily="2" charset="0"/>
              </a:rPr>
              <a:t>Domain Satisfaction</a:t>
            </a:r>
          </a:p>
        </p:txBody>
      </p:sp>
      <p:sp>
        <p:nvSpPr>
          <p:cNvPr id="11" name="Oval 10">
            <a:extLst>
              <a:ext uri="{FF2B5EF4-FFF2-40B4-BE49-F238E27FC236}">
                <a16:creationId xmlns:a16="http://schemas.microsoft.com/office/drawing/2014/main" id="{A4865957-5CB4-974E-BE58-D8C2FFA91CED}"/>
              </a:ext>
            </a:extLst>
          </p:cNvPr>
          <p:cNvSpPr>
            <a:spLocks noChangeAspect="1"/>
          </p:cNvSpPr>
          <p:nvPr/>
        </p:nvSpPr>
        <p:spPr>
          <a:xfrm flipV="1">
            <a:off x="5222236" y="925525"/>
            <a:ext cx="1737360" cy="1737360"/>
          </a:xfrm>
          <a:prstGeom prst="ellipse">
            <a:avLst/>
          </a:prstGeom>
          <a:solidFill>
            <a:srgbClr val="8BD3C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pitchFamily="2" charset="0"/>
            </a:endParaRPr>
          </a:p>
        </p:txBody>
      </p:sp>
      <p:sp>
        <p:nvSpPr>
          <p:cNvPr id="12" name="Rectangle 11">
            <a:extLst>
              <a:ext uri="{FF2B5EF4-FFF2-40B4-BE49-F238E27FC236}">
                <a16:creationId xmlns:a16="http://schemas.microsoft.com/office/drawing/2014/main" id="{596E3D3C-DE32-B641-9D0A-7952A9E2C285}"/>
              </a:ext>
            </a:extLst>
          </p:cNvPr>
          <p:cNvSpPr/>
          <p:nvPr/>
        </p:nvSpPr>
        <p:spPr>
          <a:xfrm>
            <a:off x="5097274" y="1421619"/>
            <a:ext cx="1997453" cy="601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Life Satisfaction</a:t>
            </a:r>
          </a:p>
        </p:txBody>
      </p:sp>
      <p:grpSp>
        <p:nvGrpSpPr>
          <p:cNvPr id="14" name="Group 13">
            <a:extLst>
              <a:ext uri="{FF2B5EF4-FFF2-40B4-BE49-F238E27FC236}">
                <a16:creationId xmlns:a16="http://schemas.microsoft.com/office/drawing/2014/main" id="{34EACA81-9670-4144-A591-262353A8E306}"/>
              </a:ext>
            </a:extLst>
          </p:cNvPr>
          <p:cNvGrpSpPr/>
          <p:nvPr/>
        </p:nvGrpSpPr>
        <p:grpSpPr>
          <a:xfrm>
            <a:off x="1089853" y="4408468"/>
            <a:ext cx="10012293" cy="1754313"/>
            <a:chOff x="1119601" y="927083"/>
            <a:chExt cx="10012293" cy="1754313"/>
          </a:xfrm>
        </p:grpSpPr>
        <p:sp>
          <p:nvSpPr>
            <p:cNvPr id="6" name="Oval 5">
              <a:extLst>
                <a:ext uri="{FF2B5EF4-FFF2-40B4-BE49-F238E27FC236}">
                  <a16:creationId xmlns:a16="http://schemas.microsoft.com/office/drawing/2014/main" id="{C1A69821-8AA4-E54E-A35A-489CA749BDEC}"/>
                </a:ext>
              </a:extLst>
            </p:cNvPr>
            <p:cNvSpPr>
              <a:spLocks noChangeAspect="1"/>
            </p:cNvSpPr>
            <p:nvPr/>
          </p:nvSpPr>
          <p:spPr>
            <a:xfrm>
              <a:off x="1119601" y="927084"/>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Health</a:t>
              </a:r>
            </a:p>
          </p:txBody>
        </p:sp>
        <p:sp>
          <p:nvSpPr>
            <p:cNvPr id="7" name="Oval 6">
              <a:extLst>
                <a:ext uri="{FF2B5EF4-FFF2-40B4-BE49-F238E27FC236}">
                  <a16:creationId xmlns:a16="http://schemas.microsoft.com/office/drawing/2014/main" id="{CFCAC7D0-F2DE-624C-941D-5ADF1FEF674F}"/>
                </a:ext>
              </a:extLst>
            </p:cNvPr>
            <p:cNvSpPr>
              <a:spLocks noChangeAspect="1"/>
            </p:cNvSpPr>
            <p:nvPr/>
          </p:nvSpPr>
          <p:spPr>
            <a:xfrm>
              <a:off x="3188334" y="927084"/>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Income</a:t>
              </a:r>
            </a:p>
          </p:txBody>
        </p:sp>
        <p:sp>
          <p:nvSpPr>
            <p:cNvPr id="8" name="Oval 7">
              <a:extLst>
                <a:ext uri="{FF2B5EF4-FFF2-40B4-BE49-F238E27FC236}">
                  <a16:creationId xmlns:a16="http://schemas.microsoft.com/office/drawing/2014/main" id="{62B36F2B-B24A-A844-8E0F-C61E34FDED1D}"/>
                </a:ext>
              </a:extLst>
            </p:cNvPr>
            <p:cNvSpPr>
              <a:spLocks noChangeAspect="1"/>
            </p:cNvSpPr>
            <p:nvPr/>
          </p:nvSpPr>
          <p:spPr>
            <a:xfrm>
              <a:off x="5257067" y="927083"/>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Housing</a:t>
              </a:r>
            </a:p>
          </p:txBody>
        </p:sp>
        <p:sp>
          <p:nvSpPr>
            <p:cNvPr id="9" name="Oval 8">
              <a:extLst>
                <a:ext uri="{FF2B5EF4-FFF2-40B4-BE49-F238E27FC236}">
                  <a16:creationId xmlns:a16="http://schemas.microsoft.com/office/drawing/2014/main" id="{BC235BBC-0C87-4244-B2EB-2D145F590C9D}"/>
                </a:ext>
              </a:extLst>
            </p:cNvPr>
            <p:cNvSpPr>
              <a:spLocks noChangeAspect="1"/>
            </p:cNvSpPr>
            <p:nvPr/>
          </p:nvSpPr>
          <p:spPr>
            <a:xfrm>
              <a:off x="7325800" y="944036"/>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Job</a:t>
              </a:r>
            </a:p>
          </p:txBody>
        </p:sp>
        <p:sp>
          <p:nvSpPr>
            <p:cNvPr id="10" name="Oval 9">
              <a:extLst>
                <a:ext uri="{FF2B5EF4-FFF2-40B4-BE49-F238E27FC236}">
                  <a16:creationId xmlns:a16="http://schemas.microsoft.com/office/drawing/2014/main" id="{624F1A32-8BF9-274E-96BA-AD1AFCCE3AD9}"/>
                </a:ext>
              </a:extLst>
            </p:cNvPr>
            <p:cNvSpPr>
              <a:spLocks noChangeAspect="1"/>
            </p:cNvSpPr>
            <p:nvPr/>
          </p:nvSpPr>
          <p:spPr>
            <a:xfrm>
              <a:off x="9394534" y="944036"/>
              <a:ext cx="1737360" cy="173736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Relat-ionship</a:t>
              </a:r>
            </a:p>
          </p:txBody>
        </p:sp>
      </p:grpSp>
      <p:cxnSp>
        <p:nvCxnSpPr>
          <p:cNvPr id="26" name="Straight Arrow Connector 25">
            <a:extLst>
              <a:ext uri="{FF2B5EF4-FFF2-40B4-BE49-F238E27FC236}">
                <a16:creationId xmlns:a16="http://schemas.microsoft.com/office/drawing/2014/main" id="{3346A11F-3247-DB4B-B945-1F81C6A0FD96}"/>
              </a:ext>
            </a:extLst>
          </p:cNvPr>
          <p:cNvCxnSpPr>
            <a:cxnSpLocks/>
            <a:stCxn id="6" idx="0"/>
          </p:cNvCxnSpPr>
          <p:nvPr/>
        </p:nvCxnSpPr>
        <p:spPr>
          <a:xfrm flipV="1">
            <a:off x="1958533" y="2566411"/>
            <a:ext cx="3715757" cy="1842058"/>
          </a:xfrm>
          <a:prstGeom prst="straightConnector1">
            <a:avLst/>
          </a:prstGeom>
          <a:ln w="508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9B6163C-6E92-8C43-B106-8BADA37FE82F}"/>
              </a:ext>
            </a:extLst>
          </p:cNvPr>
          <p:cNvCxnSpPr>
            <a:cxnSpLocks/>
            <a:stCxn id="10" idx="0"/>
          </p:cNvCxnSpPr>
          <p:nvPr/>
        </p:nvCxnSpPr>
        <p:spPr>
          <a:xfrm flipH="1" flipV="1">
            <a:off x="6517714" y="2527477"/>
            <a:ext cx="3715752" cy="1897944"/>
          </a:xfrm>
          <a:prstGeom prst="straightConnector1">
            <a:avLst/>
          </a:prstGeom>
          <a:ln w="508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8A1FBF-9B70-9249-84AE-F153B5585ED5}"/>
              </a:ext>
            </a:extLst>
          </p:cNvPr>
          <p:cNvCxnSpPr>
            <a:cxnSpLocks/>
            <a:stCxn id="7" idx="0"/>
          </p:cNvCxnSpPr>
          <p:nvPr/>
        </p:nvCxnSpPr>
        <p:spPr>
          <a:xfrm flipV="1">
            <a:off x="4027266" y="2636642"/>
            <a:ext cx="1763934" cy="1771827"/>
          </a:xfrm>
          <a:prstGeom prst="straightConnector1">
            <a:avLst/>
          </a:prstGeom>
          <a:ln w="508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8DF83C9-A6EE-804C-92DB-6CD4D2CB0265}"/>
              </a:ext>
            </a:extLst>
          </p:cNvPr>
          <p:cNvCxnSpPr>
            <a:cxnSpLocks/>
          </p:cNvCxnSpPr>
          <p:nvPr/>
        </p:nvCxnSpPr>
        <p:spPr>
          <a:xfrm flipH="1" flipV="1">
            <a:off x="6400802" y="2636642"/>
            <a:ext cx="1763934" cy="1762535"/>
          </a:xfrm>
          <a:prstGeom prst="straightConnector1">
            <a:avLst/>
          </a:prstGeom>
          <a:ln w="508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3F4A030-51B6-5042-A60C-EACDDC13B305}"/>
              </a:ext>
            </a:extLst>
          </p:cNvPr>
          <p:cNvCxnSpPr>
            <a:cxnSpLocks/>
            <a:stCxn id="8" idx="0"/>
            <a:endCxn id="11" idx="0"/>
          </p:cNvCxnSpPr>
          <p:nvPr/>
        </p:nvCxnSpPr>
        <p:spPr>
          <a:xfrm flipH="1" flipV="1">
            <a:off x="6090916" y="2662885"/>
            <a:ext cx="5083" cy="1745583"/>
          </a:xfrm>
          <a:prstGeom prst="straightConnector1">
            <a:avLst/>
          </a:prstGeom>
          <a:ln w="508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4BD83FB7-3256-B64A-899B-BD11197B6429}"/>
              </a:ext>
            </a:extLst>
          </p:cNvPr>
          <p:cNvSpPr/>
          <p:nvPr/>
        </p:nvSpPr>
        <p:spPr>
          <a:xfrm>
            <a:off x="292775" y="1013375"/>
            <a:ext cx="4207014" cy="1241266"/>
          </a:xfrm>
          <a:prstGeom prst="roundRect">
            <a:avLst/>
          </a:prstGeom>
          <a:noFill/>
          <a:ln w="57150">
            <a:solidFill>
              <a:srgbClr val="507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pitchFamily="2" charset="0"/>
              </a:rPr>
              <a:t>Bidirectional</a:t>
            </a:r>
          </a:p>
        </p:txBody>
      </p:sp>
      <p:sp>
        <p:nvSpPr>
          <p:cNvPr id="19" name="Rectangle 18">
            <a:extLst>
              <a:ext uri="{FF2B5EF4-FFF2-40B4-BE49-F238E27FC236}">
                <a16:creationId xmlns:a16="http://schemas.microsoft.com/office/drawing/2014/main" id="{5ECA864E-6261-1247-99A2-7809A9895C69}"/>
              </a:ext>
            </a:extLst>
          </p:cNvPr>
          <p:cNvSpPr/>
          <p:nvPr/>
        </p:nvSpPr>
        <p:spPr>
          <a:xfrm>
            <a:off x="5565847" y="6368143"/>
            <a:ext cx="6626153"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p:pic>
        <p:nvPicPr>
          <p:cNvPr id="21" name="Picture 20" descr="Icon&#10;&#10;Description automatically generated">
            <a:extLst>
              <a:ext uri="{FF2B5EF4-FFF2-40B4-BE49-F238E27FC236}">
                <a16:creationId xmlns:a16="http://schemas.microsoft.com/office/drawing/2014/main" id="{7222FD11-4BD7-1440-9124-F9C765776649}"/>
              </a:ext>
            </a:extLst>
          </p:cNvPr>
          <p:cNvPicPr>
            <a:picLocks noChangeAspect="1"/>
          </p:cNvPicPr>
          <p:nvPr/>
        </p:nvPicPr>
        <p:blipFill>
          <a:blip r:embed="rId3"/>
          <a:stretch>
            <a:fillRect/>
          </a:stretch>
        </p:blipFill>
        <p:spPr>
          <a:xfrm>
            <a:off x="10751207" y="6046015"/>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05934E10-93C5-2645-AD1D-47E8A86481CE}"/>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20B7CB34-6271-F242-9718-04EDA8D8E28B}"/>
              </a:ext>
            </a:extLst>
          </p:cNvPr>
          <p:cNvPicPr>
            <a:picLocks noChangeAspect="1"/>
          </p:cNvPicPr>
          <p:nvPr/>
        </p:nvPicPr>
        <p:blipFill>
          <a:blip r:embed="rId5"/>
          <a:stretch>
            <a:fillRect/>
          </a:stretch>
        </p:blipFill>
        <p:spPr>
          <a:xfrm>
            <a:off x="10318015" y="6046015"/>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D41548BF-B9CA-F040-A821-83C4B9A9EBA9}"/>
              </a:ext>
            </a:extLst>
          </p:cNvPr>
          <p:cNvPicPr>
            <a:picLocks noChangeAspect="1"/>
          </p:cNvPicPr>
          <p:nvPr/>
        </p:nvPicPr>
        <p:blipFill>
          <a:blip r:embed="rId6"/>
          <a:stretch>
            <a:fillRect/>
          </a:stretch>
        </p:blipFill>
        <p:spPr>
          <a:xfrm>
            <a:off x="11605780" y="6022876"/>
            <a:ext cx="363999" cy="421941"/>
          </a:xfrm>
          <a:prstGeom prst="rect">
            <a:avLst/>
          </a:prstGeom>
        </p:spPr>
      </p:pic>
      <p:graphicFrame>
        <p:nvGraphicFramePr>
          <p:cNvPr id="29" name="Table 2">
            <a:extLst>
              <a:ext uri="{FF2B5EF4-FFF2-40B4-BE49-F238E27FC236}">
                <a16:creationId xmlns:a16="http://schemas.microsoft.com/office/drawing/2014/main" id="{7CF6B87A-1F4F-6841-B7AA-7CDF972AA701}"/>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 name="Rectangle 1">
            <a:extLst>
              <a:ext uri="{FF2B5EF4-FFF2-40B4-BE49-F238E27FC236}">
                <a16:creationId xmlns:a16="http://schemas.microsoft.com/office/drawing/2014/main" id="{DA8ED4FE-36F4-3A46-9922-E696AE29F009}"/>
              </a:ext>
            </a:extLst>
          </p:cNvPr>
          <p:cNvSpPr/>
          <p:nvPr/>
        </p:nvSpPr>
        <p:spPr>
          <a:xfrm>
            <a:off x="349643" y="2267031"/>
            <a:ext cx="3906839" cy="369332"/>
          </a:xfrm>
          <a:prstGeom prst="rect">
            <a:avLst/>
          </a:prstGeom>
        </p:spPr>
        <p:txBody>
          <a:bodyPr wrap="none">
            <a:spAutoFit/>
          </a:bodyPr>
          <a:lstStyle/>
          <a:p>
            <a:r>
              <a:rPr lang="en-US" dirty="0">
                <a:solidFill>
                  <a:srgbClr val="000000"/>
                </a:solidFill>
                <a:latin typeface="Courier" pitchFamily="2" charset="0"/>
              </a:rPr>
              <a:t>Kuykendall, Tay, &amp; Ng, 2015</a:t>
            </a:r>
            <a:endParaRPr lang="en-US" dirty="0">
              <a:latin typeface="Courier" pitchFamily="2" charset="0"/>
            </a:endParaRPr>
          </a:p>
        </p:txBody>
      </p:sp>
    </p:spTree>
    <p:extLst>
      <p:ext uri="{BB962C8B-B14F-4D97-AF65-F5344CB8AC3E}">
        <p14:creationId xmlns:p14="http://schemas.microsoft.com/office/powerpoint/2010/main" val="4186440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47B4A64-EF55-0642-A5D1-A8264B47BBCE}"/>
              </a:ext>
            </a:extLst>
          </p:cNvPr>
          <p:cNvPicPr>
            <a:picLocks noChangeAspect="1"/>
          </p:cNvPicPr>
          <p:nvPr/>
        </p:nvPicPr>
        <p:blipFill>
          <a:blip r:embed="rId2"/>
          <a:stretch>
            <a:fillRect/>
          </a:stretch>
        </p:blipFill>
        <p:spPr>
          <a:xfrm>
            <a:off x="6412123" y="3510280"/>
            <a:ext cx="5670393" cy="2788920"/>
          </a:xfrm>
          <a:prstGeom prst="rect">
            <a:avLst/>
          </a:prstGeom>
        </p:spPr>
      </p:pic>
      <p:pic>
        <p:nvPicPr>
          <p:cNvPr id="57" name="Picture 56" descr="Graphical user interface, text, application&#10;&#10;Description automatically generated">
            <a:extLst>
              <a:ext uri="{FF2B5EF4-FFF2-40B4-BE49-F238E27FC236}">
                <a16:creationId xmlns:a16="http://schemas.microsoft.com/office/drawing/2014/main" id="{3E7EA2BE-18E1-5F41-9B99-C8A6D2B4F50C}"/>
              </a:ext>
            </a:extLst>
          </p:cNvPr>
          <p:cNvPicPr>
            <a:picLocks noChangeAspect="1"/>
          </p:cNvPicPr>
          <p:nvPr/>
        </p:nvPicPr>
        <p:blipFill>
          <a:blip r:embed="rId3"/>
          <a:stretch>
            <a:fillRect/>
          </a:stretch>
        </p:blipFill>
        <p:spPr>
          <a:xfrm>
            <a:off x="6415956" y="364537"/>
            <a:ext cx="5798177" cy="2792209"/>
          </a:xfrm>
          <a:prstGeom prst="rect">
            <a:avLst/>
          </a:prstGeom>
        </p:spPr>
      </p:pic>
      <p:pic>
        <p:nvPicPr>
          <p:cNvPr id="80" name="Picture 79" descr="Graphical user interface, text, application&#10;&#10;Description automatically generated">
            <a:extLst>
              <a:ext uri="{FF2B5EF4-FFF2-40B4-BE49-F238E27FC236}">
                <a16:creationId xmlns:a16="http://schemas.microsoft.com/office/drawing/2014/main" id="{B7B9CB02-EAEF-3E4C-8CC5-2FAD715C7935}"/>
              </a:ext>
            </a:extLst>
          </p:cNvPr>
          <p:cNvPicPr>
            <a:picLocks noChangeAspect="1"/>
          </p:cNvPicPr>
          <p:nvPr/>
        </p:nvPicPr>
        <p:blipFill>
          <a:blip r:embed="rId4"/>
          <a:stretch>
            <a:fillRect/>
          </a:stretch>
        </p:blipFill>
        <p:spPr>
          <a:xfrm>
            <a:off x="297797" y="3429000"/>
            <a:ext cx="5798203" cy="2792222"/>
          </a:xfrm>
          <a:prstGeom prst="rect">
            <a:avLst/>
          </a:prstGeom>
        </p:spPr>
      </p:pic>
      <p:cxnSp>
        <p:nvCxnSpPr>
          <p:cNvPr id="82" name="Straight Connector 81">
            <a:extLst>
              <a:ext uri="{FF2B5EF4-FFF2-40B4-BE49-F238E27FC236}">
                <a16:creationId xmlns:a16="http://schemas.microsoft.com/office/drawing/2014/main" id="{45991535-08F5-024A-BFD5-868B41E7A6F1}"/>
              </a:ext>
            </a:extLst>
          </p:cNvPr>
          <p:cNvCxnSpPr/>
          <p:nvPr/>
        </p:nvCxnSpPr>
        <p:spPr>
          <a:xfrm>
            <a:off x="6254061" y="234778"/>
            <a:ext cx="0" cy="606442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66BB5D3-4A8D-EB48-8FF5-C15AD862E1A5}"/>
              </a:ext>
            </a:extLst>
          </p:cNvPr>
          <p:cNvCxnSpPr>
            <a:cxnSpLocks/>
          </p:cNvCxnSpPr>
          <p:nvPr/>
        </p:nvCxnSpPr>
        <p:spPr>
          <a:xfrm flipH="1">
            <a:off x="135924" y="3266989"/>
            <a:ext cx="118624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04" name="Picture 103" descr="Graphical user interface, text, application&#10;&#10;Description automatically generated">
            <a:extLst>
              <a:ext uri="{FF2B5EF4-FFF2-40B4-BE49-F238E27FC236}">
                <a16:creationId xmlns:a16="http://schemas.microsoft.com/office/drawing/2014/main" id="{964217D9-5A2D-1040-8543-D726F3C43CC9}"/>
              </a:ext>
            </a:extLst>
          </p:cNvPr>
          <p:cNvPicPr>
            <a:picLocks noChangeAspect="1"/>
          </p:cNvPicPr>
          <p:nvPr/>
        </p:nvPicPr>
        <p:blipFill>
          <a:blip r:embed="rId5"/>
          <a:stretch>
            <a:fillRect/>
          </a:stretch>
        </p:blipFill>
        <p:spPr>
          <a:xfrm>
            <a:off x="297797" y="364525"/>
            <a:ext cx="5791344" cy="2788920"/>
          </a:xfrm>
          <a:prstGeom prst="rect">
            <a:avLst/>
          </a:prstGeom>
        </p:spPr>
      </p:pic>
    </p:spTree>
    <p:extLst>
      <p:ext uri="{BB962C8B-B14F-4D97-AF65-F5344CB8AC3E}">
        <p14:creationId xmlns:p14="http://schemas.microsoft.com/office/powerpoint/2010/main" val="1224292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BF152E-D0C3-7E42-84E1-31D5EF1A4970}"/>
              </a:ext>
            </a:extLst>
          </p:cNvPr>
          <p:cNvSpPr/>
          <p:nvPr/>
        </p:nvSpPr>
        <p:spPr>
          <a:xfrm>
            <a:off x="137786"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GSOEP</a:t>
            </a:r>
          </a:p>
        </p:txBody>
      </p:sp>
      <p:sp>
        <p:nvSpPr>
          <p:cNvPr id="4" name="Rectangle 3">
            <a:extLst>
              <a:ext uri="{FF2B5EF4-FFF2-40B4-BE49-F238E27FC236}">
                <a16:creationId xmlns:a16="http://schemas.microsoft.com/office/drawing/2014/main" id="{3E8C0AC1-A35E-3F4B-9702-352337538C48}"/>
              </a:ext>
            </a:extLst>
          </p:cNvPr>
          <p:cNvSpPr/>
          <p:nvPr/>
        </p:nvSpPr>
        <p:spPr>
          <a:xfrm>
            <a:off x="2597585"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HILDA</a:t>
            </a:r>
          </a:p>
        </p:txBody>
      </p:sp>
      <p:sp>
        <p:nvSpPr>
          <p:cNvPr id="5" name="Rectangle 4">
            <a:extLst>
              <a:ext uri="{FF2B5EF4-FFF2-40B4-BE49-F238E27FC236}">
                <a16:creationId xmlns:a16="http://schemas.microsoft.com/office/drawing/2014/main" id="{18ECAA96-E6B2-EC49-9656-F69C4A8FCF30}"/>
              </a:ext>
            </a:extLst>
          </p:cNvPr>
          <p:cNvSpPr/>
          <p:nvPr/>
        </p:nvSpPr>
        <p:spPr>
          <a:xfrm>
            <a:off x="7517183"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BHPS</a:t>
            </a:r>
          </a:p>
        </p:txBody>
      </p:sp>
      <p:sp>
        <p:nvSpPr>
          <p:cNvPr id="6" name="Rectangle 5">
            <a:extLst>
              <a:ext uri="{FF2B5EF4-FFF2-40B4-BE49-F238E27FC236}">
                <a16:creationId xmlns:a16="http://schemas.microsoft.com/office/drawing/2014/main" id="{45865BF2-1F6B-3A48-ACFF-AB8A6D9B40C8}"/>
              </a:ext>
            </a:extLst>
          </p:cNvPr>
          <p:cNvSpPr/>
          <p:nvPr/>
        </p:nvSpPr>
        <p:spPr>
          <a:xfrm>
            <a:off x="9976981"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LISS</a:t>
            </a:r>
          </a:p>
        </p:txBody>
      </p:sp>
      <p:sp>
        <p:nvSpPr>
          <p:cNvPr id="7" name="Rectangle 6">
            <a:extLst>
              <a:ext uri="{FF2B5EF4-FFF2-40B4-BE49-F238E27FC236}">
                <a16:creationId xmlns:a16="http://schemas.microsoft.com/office/drawing/2014/main" id="{75D01248-12F0-7746-9779-CD2D193A8A13}"/>
              </a:ext>
            </a:extLst>
          </p:cNvPr>
          <p:cNvSpPr/>
          <p:nvPr/>
        </p:nvSpPr>
        <p:spPr>
          <a:xfrm>
            <a:off x="5057384"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SHP</a:t>
            </a:r>
          </a:p>
        </p:txBody>
      </p:sp>
      <p:sp>
        <p:nvSpPr>
          <p:cNvPr id="8" name="Rectangle 7">
            <a:extLst>
              <a:ext uri="{FF2B5EF4-FFF2-40B4-BE49-F238E27FC236}">
                <a16:creationId xmlns:a16="http://schemas.microsoft.com/office/drawing/2014/main" id="{ED0576C2-62E6-D648-891C-7876A5E5AF72}"/>
              </a:ext>
            </a:extLst>
          </p:cNvPr>
          <p:cNvSpPr/>
          <p:nvPr/>
        </p:nvSpPr>
        <p:spPr>
          <a:xfrm>
            <a:off x="280270" y="1909247"/>
            <a:ext cx="4634630" cy="8392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pitchFamily="2" charset="0"/>
              </a:rPr>
              <a:t>Multilevel VAR(1) Models</a:t>
            </a:r>
          </a:p>
        </p:txBody>
      </p:sp>
      <p:sp>
        <p:nvSpPr>
          <p:cNvPr id="9" name="Rectangle 8">
            <a:extLst>
              <a:ext uri="{FF2B5EF4-FFF2-40B4-BE49-F238E27FC236}">
                <a16:creationId xmlns:a16="http://schemas.microsoft.com/office/drawing/2014/main" id="{C444EB26-10C8-0546-873A-08D0317D50B4}"/>
              </a:ext>
            </a:extLst>
          </p:cNvPr>
          <p:cNvSpPr/>
          <p:nvPr/>
        </p:nvSpPr>
        <p:spPr>
          <a:xfrm>
            <a:off x="6921847" y="2061941"/>
            <a:ext cx="2847613" cy="959214"/>
          </a:xfrm>
          <a:prstGeom prst="rect">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Between-Person Effects </a:t>
            </a:r>
          </a:p>
          <a:p>
            <a:pPr algn="ctr"/>
            <a:r>
              <a:rPr lang="en-US"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(Level 2)</a:t>
            </a:r>
          </a:p>
        </p:txBody>
      </p:sp>
      <p:sp>
        <p:nvSpPr>
          <p:cNvPr id="10" name="Rectangle 9">
            <a:extLst>
              <a:ext uri="{FF2B5EF4-FFF2-40B4-BE49-F238E27FC236}">
                <a16:creationId xmlns:a16="http://schemas.microsoft.com/office/drawing/2014/main" id="{E34CDB8E-959B-604A-A84D-5B14A1A5B0DC}"/>
              </a:ext>
            </a:extLst>
          </p:cNvPr>
          <p:cNvSpPr/>
          <p:nvPr/>
        </p:nvSpPr>
        <p:spPr>
          <a:xfrm>
            <a:off x="6921848" y="3230147"/>
            <a:ext cx="2847613" cy="959214"/>
          </a:xfrm>
          <a:prstGeom prst="rect">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Within-Person Effects </a:t>
            </a:r>
          </a:p>
          <a:p>
            <a:pPr algn="ctr"/>
            <a:r>
              <a:rPr lang="en-US"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(Level 1)</a:t>
            </a:r>
          </a:p>
        </p:txBody>
      </p:sp>
      <p:sp>
        <p:nvSpPr>
          <p:cNvPr id="11" name="Rectangle 10">
            <a:extLst>
              <a:ext uri="{FF2B5EF4-FFF2-40B4-BE49-F238E27FC236}">
                <a16:creationId xmlns:a16="http://schemas.microsoft.com/office/drawing/2014/main" id="{E0354038-EFB9-8E40-A3DF-A11CEB9CE317}"/>
              </a:ext>
            </a:extLst>
          </p:cNvPr>
          <p:cNvSpPr/>
          <p:nvPr/>
        </p:nvSpPr>
        <p:spPr>
          <a:xfrm>
            <a:off x="6921848" y="4393547"/>
            <a:ext cx="2847613" cy="959214"/>
          </a:xfrm>
          <a:prstGeom prst="rect">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Person-Specific Effects </a:t>
            </a:r>
          </a:p>
          <a:p>
            <a:pPr algn="ctr"/>
            <a:r>
              <a:rPr lang="en-US"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(Level 2 random effects)</a:t>
            </a:r>
          </a:p>
        </p:txBody>
      </p:sp>
      <p:sp>
        <p:nvSpPr>
          <p:cNvPr id="12" name="Rectangle 11">
            <a:extLst>
              <a:ext uri="{FF2B5EF4-FFF2-40B4-BE49-F238E27FC236}">
                <a16:creationId xmlns:a16="http://schemas.microsoft.com/office/drawing/2014/main" id="{83B06864-5D86-B443-85FA-D73699ACA2DC}"/>
              </a:ext>
            </a:extLst>
          </p:cNvPr>
          <p:cNvSpPr/>
          <p:nvPr/>
        </p:nvSpPr>
        <p:spPr>
          <a:xfrm>
            <a:off x="5565847" y="6368143"/>
            <a:ext cx="6626153"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A5CD8B4-88A4-EA4D-94B2-C14D1B68C726}"/>
                  </a:ext>
                </a:extLst>
              </p:cNvPr>
              <p:cNvSpPr/>
              <p:nvPr/>
            </p:nvSpPr>
            <p:spPr>
              <a:xfrm>
                <a:off x="295034" y="2712830"/>
                <a:ext cx="6441440" cy="485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ambria Math" panose="02040503050406030204" pitchFamily="18" charset="0"/>
                  </a:rPr>
                  <a:t>Level 1: </a:t>
                </a:r>
              </a:p>
              <a:p>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𝑌</m:t>
                        </m:r>
                      </m:e>
                      <m:sub>
                        <m:r>
                          <a:rPr lang="en-US" sz="2000" b="0" i="1" smtClean="0">
                            <a:solidFill>
                              <a:schemeClr val="tx1"/>
                            </a:solidFill>
                            <a:latin typeface="Cambria Math" panose="02040503050406030204" pitchFamily="18" charset="0"/>
                          </a:rPr>
                          <m:t>𝑝𝑡𝑗</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𝑝𝑗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rPr>
                          <m:t>𝑝𝑗</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oMath>
                </a14:m>
                <a:r>
                  <a:rPr lang="en-US" sz="2000" dirty="0">
                    <a:solidFill>
                      <a:schemeClr val="tx1"/>
                    </a:solidFill>
                    <a:latin typeface="Helvetica" pitchFamily="2" charset="0"/>
                  </a:rPr>
                  <a:t>… </a:t>
                </a:r>
                <a14:m>
                  <m:oMath xmlns:m="http://schemas.openxmlformats.org/officeDocument/2006/math">
                    <m:r>
                      <a:rPr lang="en-US" sz="2000" b="0" i="0" smtClean="0">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ea typeface="Cambria Math" panose="02040503050406030204" pitchFamily="18" charset="0"/>
                          </a:rPr>
                          <m:t>𝑘</m:t>
                        </m:r>
                        <m:r>
                          <a:rPr lang="en-US" sz="2000" i="1">
                            <a:solidFill>
                              <a:schemeClr val="tx1"/>
                            </a:solidFill>
                            <a:latin typeface="Cambria Math" panose="02040503050406030204" pitchFamily="18" charset="0"/>
                          </a:rPr>
                          <m:t>𝑝𝑗</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𝑡</m:t>
                        </m:r>
                        <m:r>
                          <a:rPr lang="en-US" sz="2000" i="1">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𝜀</m:t>
                        </m:r>
                      </m:e>
                      <m:sub>
                        <m:r>
                          <a:rPr lang="en-US" sz="2000" b="0" i="1" smtClean="0">
                            <a:solidFill>
                              <a:schemeClr val="tx1"/>
                            </a:solidFill>
                            <a:latin typeface="Cambria Math" panose="02040503050406030204" pitchFamily="18" charset="0"/>
                          </a:rPr>
                          <m:t>𝑝𝑡𝑗</m:t>
                        </m:r>
                      </m:sub>
                    </m:sSub>
                  </m:oMath>
                </a14:m>
                <a:endParaRPr lang="en-US" sz="2000" dirty="0">
                  <a:solidFill>
                    <a:schemeClr val="tx1"/>
                  </a:solidFill>
                  <a:latin typeface="Helvetica" pitchFamily="2" charset="0"/>
                </a:endParaRPr>
              </a:p>
            </p:txBody>
          </p:sp>
        </mc:Choice>
        <mc:Fallback xmlns="">
          <p:sp>
            <p:nvSpPr>
              <p:cNvPr id="13" name="Rectangle 12">
                <a:extLst>
                  <a:ext uri="{FF2B5EF4-FFF2-40B4-BE49-F238E27FC236}">
                    <a16:creationId xmlns:a16="http://schemas.microsoft.com/office/drawing/2014/main" id="{6A5CD8B4-88A4-EA4D-94B2-C14D1B68C726}"/>
                  </a:ext>
                </a:extLst>
              </p:cNvPr>
              <p:cNvSpPr>
                <a:spLocks noRot="1" noChangeAspect="1" noMove="1" noResize="1" noEditPoints="1" noAdjustHandles="1" noChangeArrowheads="1" noChangeShapeType="1" noTextEdit="1"/>
              </p:cNvSpPr>
              <p:nvPr/>
            </p:nvSpPr>
            <p:spPr>
              <a:xfrm>
                <a:off x="295034" y="2712830"/>
                <a:ext cx="6441440" cy="485690"/>
              </a:xfrm>
              <a:prstGeom prst="rect">
                <a:avLst/>
              </a:prstGeom>
              <a:blipFill>
                <a:blip r:embed="rId2"/>
                <a:stretch>
                  <a:fillRect l="-984" t="-30000" b="-4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8F8B882-A6F6-894C-B02C-4D06E831E336}"/>
                  </a:ext>
                </a:extLst>
              </p:cNvPr>
              <p:cNvSpPr/>
              <p:nvPr/>
            </p:nvSpPr>
            <p:spPr>
              <a:xfrm>
                <a:off x="280270" y="3304683"/>
                <a:ext cx="6441440" cy="699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ambria Math" panose="02040503050406030204" pitchFamily="18" charset="0"/>
                  </a:rPr>
                  <a:t>Level 2:</a:t>
                </a:r>
              </a:p>
              <a:p>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𝑝𝑗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00</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i="1">
                            <a:solidFill>
                              <a:schemeClr val="tx1"/>
                            </a:solidFill>
                            <a:latin typeface="Cambria Math" panose="02040503050406030204" pitchFamily="18" charset="0"/>
                            <a:ea typeface="Cambria Math" panose="02040503050406030204" pitchFamily="18" charset="0"/>
                          </a:rPr>
                          <m:t>01</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𝑝</m:t>
                        </m:r>
                      </m:sub>
                    </m:sSub>
                    <m:r>
                      <a:rPr lang="en-US" sz="2000" b="0" i="1" smtClean="0">
                        <a:solidFill>
                          <a:schemeClr val="tx1"/>
                        </a:solidFill>
                        <a:latin typeface="Cambria Math" panose="02040503050406030204" pitchFamily="18" charset="0"/>
                      </a:rPr>
                      <m:t>+</m:t>
                    </m:r>
                  </m:oMath>
                </a14:m>
                <a:r>
                  <a:rPr lang="en-US" sz="2000" dirty="0">
                    <a:solidFill>
                      <a:schemeClr val="tx1"/>
                    </a:solidFill>
                    <a:latin typeface="Helvetica" pitchFamily="2" charset="0"/>
                  </a:rPr>
                  <a:t>… </a:t>
                </a:r>
                <a14:m>
                  <m:oMath xmlns:m="http://schemas.openxmlformats.org/officeDocument/2006/math">
                    <m:r>
                      <a:rPr lang="en-US" sz="2000" b="0" i="0"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i="1">
                            <a:solidFill>
                              <a:schemeClr val="tx1"/>
                            </a:solidFill>
                            <a:latin typeface="Cambria Math" panose="02040503050406030204" pitchFamily="18" charset="0"/>
                            <a:ea typeface="Cambria Math" panose="02040503050406030204" pitchFamily="18" charset="0"/>
                          </a:rPr>
                          <m:t>01</m:t>
                        </m:r>
                        <m:r>
                          <a:rPr lang="en-US" sz="2000" i="1">
                            <a:solidFill>
                              <a:schemeClr val="tx1"/>
                            </a:solidFill>
                            <a:latin typeface="Cambria Math" panose="02040503050406030204" pitchFamily="18" charset="0"/>
                          </a:rPr>
                          <m:t>𝑗</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b="0" i="1" smtClean="0">
                            <a:solidFill>
                              <a:schemeClr val="tx1"/>
                            </a:solidFill>
                            <a:latin typeface="Cambria Math" panose="02040503050406030204" pitchFamily="18" charset="0"/>
                          </a:rPr>
                          <m:t>𝑘</m:t>
                        </m:r>
                        <m:r>
                          <a:rPr lang="en-US" sz="2000" i="1">
                            <a:solidFill>
                              <a:schemeClr val="tx1"/>
                            </a:solidFill>
                            <a:latin typeface="Cambria Math" panose="02040503050406030204" pitchFamily="18" charset="0"/>
                          </a:rPr>
                          <m:t>𝑝</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𝑝𝑗</m:t>
                        </m:r>
                      </m:sub>
                    </m:sSub>
                  </m:oMath>
                </a14:m>
                <a:endParaRPr lang="en-US" sz="2000" dirty="0">
                  <a:solidFill>
                    <a:schemeClr val="tx1"/>
                  </a:solidFill>
                  <a:latin typeface="Helvetica" pitchFamily="2" charset="0"/>
                </a:endParaRPr>
              </a:p>
            </p:txBody>
          </p:sp>
        </mc:Choice>
        <mc:Fallback xmlns="">
          <p:sp>
            <p:nvSpPr>
              <p:cNvPr id="14" name="Rectangle 13">
                <a:extLst>
                  <a:ext uri="{FF2B5EF4-FFF2-40B4-BE49-F238E27FC236}">
                    <a16:creationId xmlns:a16="http://schemas.microsoft.com/office/drawing/2014/main" id="{C8F8B882-A6F6-894C-B02C-4D06E831E336}"/>
                  </a:ext>
                </a:extLst>
              </p:cNvPr>
              <p:cNvSpPr>
                <a:spLocks noRot="1" noChangeAspect="1" noMove="1" noResize="1" noEditPoints="1" noAdjustHandles="1" noChangeArrowheads="1" noChangeShapeType="1" noTextEdit="1"/>
              </p:cNvSpPr>
              <p:nvPr/>
            </p:nvSpPr>
            <p:spPr>
              <a:xfrm>
                <a:off x="280270" y="3304683"/>
                <a:ext cx="6441440" cy="699896"/>
              </a:xfrm>
              <a:prstGeom prst="rect">
                <a:avLst/>
              </a:prstGeom>
              <a:blipFill>
                <a:blip r:embed="rId3"/>
                <a:stretch>
                  <a:fillRect l="-1181" t="-7143"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15AFDB0-4390-5748-8183-040865B9705B}"/>
                  </a:ext>
                </a:extLst>
              </p:cNvPr>
              <p:cNvSpPr/>
              <p:nvPr/>
            </p:nvSpPr>
            <p:spPr>
              <a:xfrm>
                <a:off x="280270" y="4455256"/>
                <a:ext cx="6441440" cy="485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rPr>
                          <m:t>𝑘𝑝𝑗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0</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oMath>
                </a14:m>
                <a:r>
                  <a:rPr lang="en-US" sz="2000" dirty="0">
                    <a:solidFill>
                      <a:schemeClr val="tx1"/>
                    </a:solidFill>
                    <a:latin typeface="Helvetica" pitchFamily="2" charset="0"/>
                  </a:rPr>
                  <a:t>… </a:t>
                </a:r>
                <a14:m>
                  <m:oMath xmlns:m="http://schemas.openxmlformats.org/officeDocument/2006/math">
                    <m:r>
                      <a:rPr lang="en-US" sz="2000" b="0" i="0"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𝑘𝑘</m:t>
                        </m:r>
                        <m:r>
                          <a:rPr lang="en-US" sz="2000" i="1">
                            <a:solidFill>
                              <a:schemeClr val="tx1"/>
                            </a:solidFill>
                            <a:latin typeface="Cambria Math" panose="02040503050406030204" pitchFamily="18" charset="0"/>
                          </a:rPr>
                          <m:t>𝑗</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i="1">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rPr>
                          <m:t>𝑘𝑝𝑗</m:t>
                        </m:r>
                      </m:sub>
                    </m:sSub>
                  </m:oMath>
                </a14:m>
                <a:endParaRPr lang="en-US" sz="2000" dirty="0">
                  <a:solidFill>
                    <a:schemeClr val="tx1"/>
                  </a:solidFill>
                  <a:latin typeface="Helvetica" pitchFamily="2" charset="0"/>
                </a:endParaRPr>
              </a:p>
            </p:txBody>
          </p:sp>
        </mc:Choice>
        <mc:Fallback xmlns="">
          <p:sp>
            <p:nvSpPr>
              <p:cNvPr id="15" name="Rectangle 14">
                <a:extLst>
                  <a:ext uri="{FF2B5EF4-FFF2-40B4-BE49-F238E27FC236}">
                    <a16:creationId xmlns:a16="http://schemas.microsoft.com/office/drawing/2014/main" id="{315AFDB0-4390-5748-8183-040865B9705B}"/>
                  </a:ext>
                </a:extLst>
              </p:cNvPr>
              <p:cNvSpPr>
                <a:spLocks noRot="1" noChangeAspect="1" noMove="1" noResize="1" noEditPoints="1" noAdjustHandles="1" noChangeArrowheads="1" noChangeShapeType="1" noTextEdit="1"/>
              </p:cNvSpPr>
              <p:nvPr/>
            </p:nvSpPr>
            <p:spPr>
              <a:xfrm>
                <a:off x="280270" y="4455256"/>
                <a:ext cx="6441440" cy="485690"/>
              </a:xfrm>
              <a:prstGeom prst="rect">
                <a:avLst/>
              </a:prstGeom>
              <a:blipFill>
                <a:blip r:embed="rId4"/>
                <a:stretch>
                  <a:fillRect l="-394" b="-12500"/>
                </a:stretch>
              </a:blipFill>
              <a:ln>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CC8E60C-E62A-8B42-9777-F56B2BC54545}"/>
              </a:ext>
            </a:extLst>
          </p:cNvPr>
          <p:cNvSpPr/>
          <p:nvPr/>
        </p:nvSpPr>
        <p:spPr>
          <a:xfrm rot="5400000">
            <a:off x="431805" y="4047747"/>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17" name="Rectangle 16">
            <a:extLst>
              <a:ext uri="{FF2B5EF4-FFF2-40B4-BE49-F238E27FC236}">
                <a16:creationId xmlns:a16="http://schemas.microsoft.com/office/drawing/2014/main" id="{A82FAA3C-2B55-7740-A65D-AFC721B6F2A6}"/>
              </a:ext>
            </a:extLst>
          </p:cNvPr>
          <p:cNvSpPr/>
          <p:nvPr/>
        </p:nvSpPr>
        <p:spPr>
          <a:xfrm rot="5400000">
            <a:off x="1200579" y="4036498"/>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18" name="Rectangle 17">
            <a:extLst>
              <a:ext uri="{FF2B5EF4-FFF2-40B4-BE49-F238E27FC236}">
                <a16:creationId xmlns:a16="http://schemas.microsoft.com/office/drawing/2014/main" id="{06EF9903-904C-F741-8323-8584C3911AD2}"/>
              </a:ext>
            </a:extLst>
          </p:cNvPr>
          <p:cNvSpPr/>
          <p:nvPr/>
        </p:nvSpPr>
        <p:spPr>
          <a:xfrm rot="5400000">
            <a:off x="1935486" y="4036498"/>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19" name="Rectangle 18">
            <a:extLst>
              <a:ext uri="{FF2B5EF4-FFF2-40B4-BE49-F238E27FC236}">
                <a16:creationId xmlns:a16="http://schemas.microsoft.com/office/drawing/2014/main" id="{2F3C69B2-3FC5-C241-9386-184764A056D1}"/>
              </a:ext>
            </a:extLst>
          </p:cNvPr>
          <p:cNvSpPr/>
          <p:nvPr/>
        </p:nvSpPr>
        <p:spPr>
          <a:xfrm rot="5400000">
            <a:off x="2704260" y="4025249"/>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20" name="Rectangle 19">
            <a:extLst>
              <a:ext uri="{FF2B5EF4-FFF2-40B4-BE49-F238E27FC236}">
                <a16:creationId xmlns:a16="http://schemas.microsoft.com/office/drawing/2014/main" id="{2A5E6B8A-AD1D-4D49-8394-B158C0CB70C6}"/>
              </a:ext>
            </a:extLst>
          </p:cNvPr>
          <p:cNvSpPr/>
          <p:nvPr/>
        </p:nvSpPr>
        <p:spPr>
          <a:xfrm rot="5400000">
            <a:off x="3639304" y="4036498"/>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21" name="Rectangle 20">
            <a:extLst>
              <a:ext uri="{FF2B5EF4-FFF2-40B4-BE49-F238E27FC236}">
                <a16:creationId xmlns:a16="http://schemas.microsoft.com/office/drawing/2014/main" id="{6C3170E7-9AD1-8246-B961-5670FD23077E}"/>
              </a:ext>
            </a:extLst>
          </p:cNvPr>
          <p:cNvSpPr/>
          <p:nvPr/>
        </p:nvSpPr>
        <p:spPr>
          <a:xfrm rot="5400000">
            <a:off x="4408078" y="4025249"/>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22" name="Rectangle 21">
            <a:extLst>
              <a:ext uri="{FF2B5EF4-FFF2-40B4-BE49-F238E27FC236}">
                <a16:creationId xmlns:a16="http://schemas.microsoft.com/office/drawing/2014/main" id="{411CEE10-E784-FB4C-87F5-1770A8F3184A}"/>
              </a:ext>
            </a:extLst>
          </p:cNvPr>
          <p:cNvSpPr/>
          <p:nvPr/>
        </p:nvSpPr>
        <p:spPr>
          <a:xfrm rot="5400000">
            <a:off x="5147089" y="4025249"/>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1EEC559-199A-AC4B-84A1-1876D674DBC9}"/>
                  </a:ext>
                </a:extLst>
              </p:cNvPr>
              <p:cNvSpPr/>
              <p:nvPr/>
            </p:nvSpPr>
            <p:spPr>
              <a:xfrm>
                <a:off x="9969599" y="2300645"/>
                <a:ext cx="1701363"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ea typeface="Cambria Math" panose="02040503050406030204" pitchFamily="18" charset="0"/>
                            </a:rPr>
                            <m:t>01</m:t>
                          </m:r>
                          <m:r>
                            <a:rPr lang="en-US" sz="2400" i="1">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𝑘𝑗</m:t>
                          </m:r>
                        </m:sub>
                      </m:sSub>
                    </m:oMath>
                  </m:oMathPara>
                </a14:m>
                <a:endParaRPr lang="en-US" sz="2400" dirty="0">
                  <a:latin typeface="Helvetica" pitchFamily="2" charset="0"/>
                </a:endParaRPr>
              </a:p>
            </p:txBody>
          </p:sp>
        </mc:Choice>
        <mc:Fallback xmlns="">
          <p:sp>
            <p:nvSpPr>
              <p:cNvPr id="24" name="Rectangle 23">
                <a:extLst>
                  <a:ext uri="{FF2B5EF4-FFF2-40B4-BE49-F238E27FC236}">
                    <a16:creationId xmlns:a16="http://schemas.microsoft.com/office/drawing/2014/main" id="{F1EEC559-199A-AC4B-84A1-1876D674DBC9}"/>
                  </a:ext>
                </a:extLst>
              </p:cNvPr>
              <p:cNvSpPr>
                <a:spLocks noRot="1" noChangeAspect="1" noMove="1" noResize="1" noEditPoints="1" noAdjustHandles="1" noChangeArrowheads="1" noChangeShapeType="1" noTextEdit="1"/>
              </p:cNvSpPr>
              <p:nvPr/>
            </p:nvSpPr>
            <p:spPr>
              <a:xfrm>
                <a:off x="9969599" y="2300645"/>
                <a:ext cx="1701363" cy="491417"/>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22AAE1F-99FD-5B45-8981-FB806268E5E9}"/>
                  </a:ext>
                </a:extLst>
              </p:cNvPr>
              <p:cNvSpPr/>
              <p:nvPr/>
            </p:nvSpPr>
            <p:spPr>
              <a:xfrm>
                <a:off x="9969599" y="3464045"/>
                <a:ext cx="1700658"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10</m:t>
                          </m:r>
                          <m:r>
                            <a:rPr lang="en-US" sz="2400" i="1">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𝑘𝑘</m:t>
                          </m:r>
                          <m:r>
                            <a:rPr lang="en-US" sz="2400" i="1">
                              <a:latin typeface="Cambria Math" panose="02040503050406030204" pitchFamily="18" charset="0"/>
                            </a:rPr>
                            <m:t>𝑗</m:t>
                          </m:r>
                        </m:sub>
                      </m:sSub>
                    </m:oMath>
                  </m:oMathPara>
                </a14:m>
                <a:endParaRPr lang="en-US" sz="2400" dirty="0">
                  <a:latin typeface="Helvetica" pitchFamily="2" charset="0"/>
                </a:endParaRPr>
              </a:p>
            </p:txBody>
          </p:sp>
        </mc:Choice>
        <mc:Fallback xmlns="">
          <p:sp>
            <p:nvSpPr>
              <p:cNvPr id="25" name="Rectangle 24">
                <a:extLst>
                  <a:ext uri="{FF2B5EF4-FFF2-40B4-BE49-F238E27FC236}">
                    <a16:creationId xmlns:a16="http://schemas.microsoft.com/office/drawing/2014/main" id="{022AAE1F-99FD-5B45-8981-FB806268E5E9}"/>
                  </a:ext>
                </a:extLst>
              </p:cNvPr>
              <p:cNvSpPr>
                <a:spLocks noRot="1" noChangeAspect="1" noMove="1" noResize="1" noEditPoints="1" noAdjustHandles="1" noChangeArrowheads="1" noChangeShapeType="1" noTextEdit="1"/>
              </p:cNvSpPr>
              <p:nvPr/>
            </p:nvSpPr>
            <p:spPr>
              <a:xfrm>
                <a:off x="9969599" y="3464045"/>
                <a:ext cx="1700658" cy="491417"/>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B735422-3539-CB4D-AC57-ACBE45CD1E31}"/>
                  </a:ext>
                </a:extLst>
              </p:cNvPr>
              <p:cNvSpPr/>
              <p:nvPr/>
            </p:nvSpPr>
            <p:spPr>
              <a:xfrm>
                <a:off x="10005033" y="4627445"/>
                <a:ext cx="1644553"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𝑝𝑗</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𝑘𝑝</m:t>
                          </m:r>
                          <m:r>
                            <a:rPr lang="en-US" sz="2400" i="1">
                              <a:latin typeface="Cambria Math" panose="02040503050406030204" pitchFamily="18" charset="0"/>
                            </a:rPr>
                            <m:t>𝑗</m:t>
                          </m:r>
                        </m:sub>
                      </m:sSub>
                    </m:oMath>
                  </m:oMathPara>
                </a14:m>
                <a:endParaRPr lang="en-US" sz="2400" dirty="0">
                  <a:latin typeface="Helvetica" pitchFamily="2" charset="0"/>
                </a:endParaRPr>
              </a:p>
            </p:txBody>
          </p:sp>
        </mc:Choice>
        <mc:Fallback xmlns="">
          <p:sp>
            <p:nvSpPr>
              <p:cNvPr id="26" name="Rectangle 25">
                <a:extLst>
                  <a:ext uri="{FF2B5EF4-FFF2-40B4-BE49-F238E27FC236}">
                    <a16:creationId xmlns:a16="http://schemas.microsoft.com/office/drawing/2014/main" id="{3B735422-3539-CB4D-AC57-ACBE45CD1E31}"/>
                  </a:ext>
                </a:extLst>
              </p:cNvPr>
              <p:cNvSpPr>
                <a:spLocks noRot="1" noChangeAspect="1" noMove="1" noResize="1" noEditPoints="1" noAdjustHandles="1" noChangeArrowheads="1" noChangeShapeType="1" noTextEdit="1"/>
              </p:cNvSpPr>
              <p:nvPr/>
            </p:nvSpPr>
            <p:spPr>
              <a:xfrm>
                <a:off x="10005033" y="4627445"/>
                <a:ext cx="1644553" cy="491417"/>
              </a:xfrm>
              <a:prstGeom prst="rect">
                <a:avLst/>
              </a:prstGeom>
              <a:blipFill>
                <a:blip r:embed="rId7"/>
                <a:stretch>
                  <a:fillRect b="-12500"/>
                </a:stretch>
              </a:blipFill>
            </p:spPr>
            <p:txBody>
              <a:bodyPr/>
              <a:lstStyle/>
              <a:p>
                <a:r>
                  <a:rPr lang="en-US">
                    <a:noFill/>
                  </a:rPr>
                  <a:t> </a:t>
                </a:r>
              </a:p>
            </p:txBody>
          </p:sp>
        </mc:Fallback>
      </mc:AlternateContent>
      <p:pic>
        <p:nvPicPr>
          <p:cNvPr id="27" name="Picture 26" descr="Icon&#10;&#10;Description automatically generated">
            <a:extLst>
              <a:ext uri="{FF2B5EF4-FFF2-40B4-BE49-F238E27FC236}">
                <a16:creationId xmlns:a16="http://schemas.microsoft.com/office/drawing/2014/main" id="{BD6F999B-AA3E-284E-B122-D60D1AEB3B7A}"/>
              </a:ext>
            </a:extLst>
          </p:cNvPr>
          <p:cNvPicPr>
            <a:picLocks noChangeAspect="1"/>
          </p:cNvPicPr>
          <p:nvPr/>
        </p:nvPicPr>
        <p:blipFill>
          <a:blip r:embed="rId8"/>
          <a:stretch>
            <a:fillRect/>
          </a:stretch>
        </p:blipFill>
        <p:spPr>
          <a:xfrm>
            <a:off x="10751207" y="6046015"/>
            <a:ext cx="363998" cy="405598"/>
          </a:xfrm>
          <a:prstGeom prst="rect">
            <a:avLst/>
          </a:prstGeom>
        </p:spPr>
      </p:pic>
      <p:pic>
        <p:nvPicPr>
          <p:cNvPr id="29" name="Picture 28" descr="Icon&#10;&#10;Description automatically generated">
            <a:extLst>
              <a:ext uri="{FF2B5EF4-FFF2-40B4-BE49-F238E27FC236}">
                <a16:creationId xmlns:a16="http://schemas.microsoft.com/office/drawing/2014/main" id="{35C30A1C-D154-B149-9A99-6B3FA3CA9366}"/>
              </a:ext>
            </a:extLst>
          </p:cNvPr>
          <p:cNvPicPr>
            <a:picLocks noChangeAspect="1"/>
          </p:cNvPicPr>
          <p:nvPr/>
        </p:nvPicPr>
        <p:blipFill>
          <a:blip r:embed="rId9"/>
          <a:stretch>
            <a:fillRect/>
          </a:stretch>
        </p:blipFill>
        <p:spPr>
          <a:xfrm>
            <a:off x="11187779" y="6031048"/>
            <a:ext cx="363998" cy="405598"/>
          </a:xfrm>
          <a:prstGeom prst="rect">
            <a:avLst/>
          </a:prstGeom>
        </p:spPr>
      </p:pic>
      <p:pic>
        <p:nvPicPr>
          <p:cNvPr id="30" name="Picture 29" descr="Text&#10;&#10;Description automatically generated">
            <a:extLst>
              <a:ext uri="{FF2B5EF4-FFF2-40B4-BE49-F238E27FC236}">
                <a16:creationId xmlns:a16="http://schemas.microsoft.com/office/drawing/2014/main" id="{1C4455EA-030E-2B4A-9CA3-D19FFF9CEB43}"/>
              </a:ext>
            </a:extLst>
          </p:cNvPr>
          <p:cNvPicPr>
            <a:picLocks noChangeAspect="1"/>
          </p:cNvPicPr>
          <p:nvPr/>
        </p:nvPicPr>
        <p:blipFill>
          <a:blip r:embed="rId10"/>
          <a:stretch>
            <a:fillRect/>
          </a:stretch>
        </p:blipFill>
        <p:spPr>
          <a:xfrm>
            <a:off x="10318015" y="6046015"/>
            <a:ext cx="421941" cy="421941"/>
          </a:xfrm>
          <a:prstGeom prst="rect">
            <a:avLst/>
          </a:prstGeom>
        </p:spPr>
      </p:pic>
      <p:pic>
        <p:nvPicPr>
          <p:cNvPr id="31" name="Picture 30" descr="A picture containing text, sign, businesscard&#10;&#10;Description automatically generated">
            <a:extLst>
              <a:ext uri="{FF2B5EF4-FFF2-40B4-BE49-F238E27FC236}">
                <a16:creationId xmlns:a16="http://schemas.microsoft.com/office/drawing/2014/main" id="{02C5C16D-04FA-394F-B6AD-D220AD0E24DD}"/>
              </a:ext>
            </a:extLst>
          </p:cNvPr>
          <p:cNvPicPr>
            <a:picLocks noChangeAspect="1"/>
          </p:cNvPicPr>
          <p:nvPr/>
        </p:nvPicPr>
        <p:blipFill>
          <a:blip r:embed="rId11"/>
          <a:stretch>
            <a:fillRect/>
          </a:stretch>
        </p:blipFill>
        <p:spPr>
          <a:xfrm>
            <a:off x="11605780" y="6022876"/>
            <a:ext cx="363999" cy="421941"/>
          </a:xfrm>
          <a:prstGeom prst="rect">
            <a:avLst/>
          </a:prstGeom>
        </p:spPr>
      </p:pic>
      <p:graphicFrame>
        <p:nvGraphicFramePr>
          <p:cNvPr id="34" name="Table 2">
            <a:extLst>
              <a:ext uri="{FF2B5EF4-FFF2-40B4-BE49-F238E27FC236}">
                <a16:creationId xmlns:a16="http://schemas.microsoft.com/office/drawing/2014/main" id="{F38F8A5F-C13A-DA49-B5A1-3FD2B3A880EB}"/>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35" name="Rectangle 34">
            <a:extLst>
              <a:ext uri="{FF2B5EF4-FFF2-40B4-BE49-F238E27FC236}">
                <a16:creationId xmlns:a16="http://schemas.microsoft.com/office/drawing/2014/main" id="{BD16F853-4A10-E94D-81CF-A6E15BA79432}"/>
              </a:ext>
            </a:extLst>
          </p:cNvPr>
          <p:cNvSpPr/>
          <p:nvPr/>
        </p:nvSpPr>
        <p:spPr>
          <a:xfrm>
            <a:off x="2258312" y="2391422"/>
            <a:ext cx="2653290" cy="338554"/>
          </a:xfrm>
          <a:prstGeom prst="rect">
            <a:avLst/>
          </a:prstGeom>
        </p:spPr>
        <p:txBody>
          <a:bodyPr wrap="none">
            <a:spAutoFit/>
          </a:bodyPr>
          <a:lstStyle/>
          <a:p>
            <a:r>
              <a:rPr lang="en-US" sz="1600" dirty="0" err="1">
                <a:solidFill>
                  <a:srgbClr val="000000"/>
                </a:solidFill>
                <a:latin typeface="Courier" pitchFamily="2" charset="0"/>
              </a:rPr>
              <a:t>Epskamp</a:t>
            </a:r>
            <a:r>
              <a:rPr lang="en-US" sz="1600" dirty="0">
                <a:solidFill>
                  <a:srgbClr val="000000"/>
                </a:solidFill>
                <a:latin typeface="Courier" pitchFamily="2" charset="0"/>
              </a:rPr>
              <a:t> et al., 2018</a:t>
            </a:r>
            <a:endParaRPr lang="en-US" sz="1600" dirty="0">
              <a:latin typeface="Courier" pitchFamily="2" charset="0"/>
            </a:endParaRPr>
          </a:p>
        </p:txBody>
      </p:sp>
    </p:spTree>
    <p:extLst>
      <p:ext uri="{BB962C8B-B14F-4D97-AF65-F5344CB8AC3E}">
        <p14:creationId xmlns:p14="http://schemas.microsoft.com/office/powerpoint/2010/main" val="164420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p:bldP spid="25" grpId="0"/>
      <p:bldP spid="26" grpId="0"/>
      <p:bldP spid="3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BF152E-D0C3-7E42-84E1-31D5EF1A4970}"/>
              </a:ext>
            </a:extLst>
          </p:cNvPr>
          <p:cNvSpPr/>
          <p:nvPr/>
        </p:nvSpPr>
        <p:spPr>
          <a:xfrm>
            <a:off x="137786"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GSOEP</a:t>
            </a:r>
          </a:p>
        </p:txBody>
      </p:sp>
      <p:sp>
        <p:nvSpPr>
          <p:cNvPr id="4" name="Rectangle 3">
            <a:extLst>
              <a:ext uri="{FF2B5EF4-FFF2-40B4-BE49-F238E27FC236}">
                <a16:creationId xmlns:a16="http://schemas.microsoft.com/office/drawing/2014/main" id="{3E8C0AC1-A35E-3F4B-9702-352337538C48}"/>
              </a:ext>
            </a:extLst>
          </p:cNvPr>
          <p:cNvSpPr/>
          <p:nvPr/>
        </p:nvSpPr>
        <p:spPr>
          <a:xfrm>
            <a:off x="2597585"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HILDA</a:t>
            </a:r>
          </a:p>
        </p:txBody>
      </p:sp>
      <p:sp>
        <p:nvSpPr>
          <p:cNvPr id="5" name="Rectangle 4">
            <a:extLst>
              <a:ext uri="{FF2B5EF4-FFF2-40B4-BE49-F238E27FC236}">
                <a16:creationId xmlns:a16="http://schemas.microsoft.com/office/drawing/2014/main" id="{18ECAA96-E6B2-EC49-9656-F69C4A8FCF30}"/>
              </a:ext>
            </a:extLst>
          </p:cNvPr>
          <p:cNvSpPr/>
          <p:nvPr/>
        </p:nvSpPr>
        <p:spPr>
          <a:xfrm>
            <a:off x="7517183"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BHPS</a:t>
            </a:r>
          </a:p>
        </p:txBody>
      </p:sp>
      <p:sp>
        <p:nvSpPr>
          <p:cNvPr id="6" name="Rectangle 5">
            <a:extLst>
              <a:ext uri="{FF2B5EF4-FFF2-40B4-BE49-F238E27FC236}">
                <a16:creationId xmlns:a16="http://schemas.microsoft.com/office/drawing/2014/main" id="{45865BF2-1F6B-3A48-ACFF-AB8A6D9B40C8}"/>
              </a:ext>
            </a:extLst>
          </p:cNvPr>
          <p:cNvSpPr/>
          <p:nvPr/>
        </p:nvSpPr>
        <p:spPr>
          <a:xfrm>
            <a:off x="9976981"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LISS</a:t>
            </a:r>
          </a:p>
        </p:txBody>
      </p:sp>
      <p:sp>
        <p:nvSpPr>
          <p:cNvPr id="7" name="Rectangle 6">
            <a:extLst>
              <a:ext uri="{FF2B5EF4-FFF2-40B4-BE49-F238E27FC236}">
                <a16:creationId xmlns:a16="http://schemas.microsoft.com/office/drawing/2014/main" id="{75D01248-12F0-7746-9779-CD2D193A8A13}"/>
              </a:ext>
            </a:extLst>
          </p:cNvPr>
          <p:cNvSpPr/>
          <p:nvPr/>
        </p:nvSpPr>
        <p:spPr>
          <a:xfrm>
            <a:off x="5057384" y="1019549"/>
            <a:ext cx="2077233" cy="741680"/>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ourier" pitchFamily="2" charset="0"/>
              </a:rPr>
              <a:t>SHP</a:t>
            </a:r>
          </a:p>
        </p:txBody>
      </p:sp>
      <p:sp>
        <p:nvSpPr>
          <p:cNvPr id="8" name="Rectangle 7">
            <a:extLst>
              <a:ext uri="{FF2B5EF4-FFF2-40B4-BE49-F238E27FC236}">
                <a16:creationId xmlns:a16="http://schemas.microsoft.com/office/drawing/2014/main" id="{ED0576C2-62E6-D648-891C-7876A5E5AF72}"/>
              </a:ext>
            </a:extLst>
          </p:cNvPr>
          <p:cNvSpPr/>
          <p:nvPr/>
        </p:nvSpPr>
        <p:spPr>
          <a:xfrm>
            <a:off x="280270" y="1909247"/>
            <a:ext cx="4634630" cy="8392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pitchFamily="2" charset="0"/>
              </a:rPr>
              <a:t>Multilevel VAR(1) Models</a:t>
            </a:r>
          </a:p>
        </p:txBody>
      </p:sp>
      <p:sp>
        <p:nvSpPr>
          <p:cNvPr id="9" name="Rectangle 8">
            <a:extLst>
              <a:ext uri="{FF2B5EF4-FFF2-40B4-BE49-F238E27FC236}">
                <a16:creationId xmlns:a16="http://schemas.microsoft.com/office/drawing/2014/main" id="{C444EB26-10C8-0546-873A-08D0317D50B4}"/>
              </a:ext>
            </a:extLst>
          </p:cNvPr>
          <p:cNvSpPr/>
          <p:nvPr/>
        </p:nvSpPr>
        <p:spPr>
          <a:xfrm>
            <a:off x="6921847" y="2061941"/>
            <a:ext cx="2847613" cy="959214"/>
          </a:xfrm>
          <a:prstGeom prst="rect">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Between-Person Effects </a:t>
            </a:r>
          </a:p>
          <a:p>
            <a:pPr algn="ctr"/>
            <a:r>
              <a:rPr lang="en-US" b="1" dirty="0">
                <a:solidFill>
                  <a:sysClr val="windowText" lastClr="000000"/>
                </a:solidFill>
                <a:latin typeface="Helvetica Neue" panose="02000503000000020004" pitchFamily="2" charset="0"/>
                <a:ea typeface="Helvetica Neue" panose="02000503000000020004" pitchFamily="2" charset="0"/>
                <a:cs typeface="Helvetica Neue" panose="02000503000000020004" pitchFamily="2" charset="0"/>
              </a:rPr>
              <a:t>(Level 2)</a:t>
            </a:r>
          </a:p>
        </p:txBody>
      </p:sp>
      <p:sp>
        <p:nvSpPr>
          <p:cNvPr id="10" name="Rectangle 9">
            <a:extLst>
              <a:ext uri="{FF2B5EF4-FFF2-40B4-BE49-F238E27FC236}">
                <a16:creationId xmlns:a16="http://schemas.microsoft.com/office/drawing/2014/main" id="{E34CDB8E-959B-604A-A84D-5B14A1A5B0DC}"/>
              </a:ext>
            </a:extLst>
          </p:cNvPr>
          <p:cNvSpPr/>
          <p:nvPr/>
        </p:nvSpPr>
        <p:spPr>
          <a:xfrm>
            <a:off x="6921848" y="3230147"/>
            <a:ext cx="2847613" cy="959214"/>
          </a:xfrm>
          <a:prstGeom prst="rect">
            <a:avLst/>
          </a:prstGeom>
          <a:solidFill>
            <a:srgbClr val="C0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Within-Person Effects </a:t>
            </a:r>
          </a:p>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(Level 1)</a:t>
            </a:r>
          </a:p>
        </p:txBody>
      </p:sp>
      <p:sp>
        <p:nvSpPr>
          <p:cNvPr id="11" name="Rectangle 10">
            <a:extLst>
              <a:ext uri="{FF2B5EF4-FFF2-40B4-BE49-F238E27FC236}">
                <a16:creationId xmlns:a16="http://schemas.microsoft.com/office/drawing/2014/main" id="{E0354038-EFB9-8E40-A3DF-A11CEB9CE317}"/>
              </a:ext>
            </a:extLst>
          </p:cNvPr>
          <p:cNvSpPr/>
          <p:nvPr/>
        </p:nvSpPr>
        <p:spPr>
          <a:xfrm>
            <a:off x="6921848" y="4393547"/>
            <a:ext cx="2847613" cy="959214"/>
          </a:xfrm>
          <a:prstGeom prst="rect">
            <a:avLst/>
          </a:prstGeom>
          <a:solidFill>
            <a:srgbClr val="C0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Person-Specific Effects </a:t>
            </a:r>
          </a:p>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(Level 2 random effects)</a:t>
            </a:r>
          </a:p>
        </p:txBody>
      </p:sp>
      <p:sp>
        <p:nvSpPr>
          <p:cNvPr id="12" name="Rectangle 11">
            <a:extLst>
              <a:ext uri="{FF2B5EF4-FFF2-40B4-BE49-F238E27FC236}">
                <a16:creationId xmlns:a16="http://schemas.microsoft.com/office/drawing/2014/main" id="{83B06864-5D86-B443-85FA-D73699ACA2DC}"/>
              </a:ext>
            </a:extLst>
          </p:cNvPr>
          <p:cNvSpPr/>
          <p:nvPr/>
        </p:nvSpPr>
        <p:spPr>
          <a:xfrm>
            <a:off x="5565847" y="6368143"/>
            <a:ext cx="6626153"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A5CD8B4-88A4-EA4D-94B2-C14D1B68C726}"/>
                  </a:ext>
                </a:extLst>
              </p:cNvPr>
              <p:cNvSpPr/>
              <p:nvPr/>
            </p:nvSpPr>
            <p:spPr>
              <a:xfrm>
                <a:off x="295034" y="2712830"/>
                <a:ext cx="6441440" cy="485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ambria Math" panose="02040503050406030204" pitchFamily="18" charset="0"/>
                  </a:rPr>
                  <a:t>Level 1: </a:t>
                </a:r>
              </a:p>
              <a:p>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𝑌</m:t>
                        </m:r>
                      </m:e>
                      <m:sub>
                        <m:r>
                          <a:rPr lang="en-US" sz="2000" b="0" i="1" smtClean="0">
                            <a:solidFill>
                              <a:schemeClr val="tx1"/>
                            </a:solidFill>
                            <a:latin typeface="Cambria Math" panose="02040503050406030204" pitchFamily="18" charset="0"/>
                          </a:rPr>
                          <m:t>𝑝𝑡𝑗</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𝑝𝑗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rPr>
                          <m:t>𝑝𝑗</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oMath>
                </a14:m>
                <a:r>
                  <a:rPr lang="en-US" sz="2000" dirty="0">
                    <a:solidFill>
                      <a:schemeClr val="tx1"/>
                    </a:solidFill>
                    <a:latin typeface="Helvetica" pitchFamily="2" charset="0"/>
                  </a:rPr>
                  <a:t>… </a:t>
                </a:r>
                <a14:m>
                  <m:oMath xmlns:m="http://schemas.openxmlformats.org/officeDocument/2006/math">
                    <m:r>
                      <a:rPr lang="en-US" sz="2000" b="0" i="0" smtClean="0">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ea typeface="Cambria Math" panose="02040503050406030204" pitchFamily="18" charset="0"/>
                          </a:rPr>
                          <m:t>𝑘</m:t>
                        </m:r>
                        <m:r>
                          <a:rPr lang="en-US" sz="2000" i="1">
                            <a:solidFill>
                              <a:schemeClr val="tx1"/>
                            </a:solidFill>
                            <a:latin typeface="Cambria Math" panose="02040503050406030204" pitchFamily="18" charset="0"/>
                          </a:rPr>
                          <m:t>𝑝𝑗</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𝑉</m:t>
                        </m:r>
                      </m:e>
                      <m:sub>
                        <m:r>
                          <a:rPr lang="en-US" sz="2000" b="0" i="1" smtClean="0">
                            <a:solidFill>
                              <a:schemeClr val="tx1"/>
                            </a:solidFill>
                            <a:latin typeface="Cambria Math" panose="02040503050406030204" pitchFamily="18" charset="0"/>
                          </a:rPr>
                          <m:t>𝑘</m:t>
                        </m:r>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𝑝</m:t>
                        </m:r>
                        <m:r>
                          <a:rPr lang="en-US" sz="2000" i="1">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𝑡</m:t>
                        </m:r>
                        <m:r>
                          <a:rPr lang="en-US" sz="2000" i="1">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𝜀</m:t>
                        </m:r>
                      </m:e>
                      <m:sub>
                        <m:r>
                          <a:rPr lang="en-US" sz="2000" b="0" i="1" smtClean="0">
                            <a:solidFill>
                              <a:schemeClr val="tx1"/>
                            </a:solidFill>
                            <a:latin typeface="Cambria Math" panose="02040503050406030204" pitchFamily="18" charset="0"/>
                          </a:rPr>
                          <m:t>𝑝𝑡𝑗</m:t>
                        </m:r>
                      </m:sub>
                    </m:sSub>
                  </m:oMath>
                </a14:m>
                <a:endParaRPr lang="en-US" sz="2000" dirty="0">
                  <a:solidFill>
                    <a:schemeClr val="tx1"/>
                  </a:solidFill>
                  <a:latin typeface="Helvetica" pitchFamily="2" charset="0"/>
                </a:endParaRPr>
              </a:p>
            </p:txBody>
          </p:sp>
        </mc:Choice>
        <mc:Fallback xmlns="">
          <p:sp>
            <p:nvSpPr>
              <p:cNvPr id="13" name="Rectangle 12">
                <a:extLst>
                  <a:ext uri="{FF2B5EF4-FFF2-40B4-BE49-F238E27FC236}">
                    <a16:creationId xmlns:a16="http://schemas.microsoft.com/office/drawing/2014/main" id="{6A5CD8B4-88A4-EA4D-94B2-C14D1B68C726}"/>
                  </a:ext>
                </a:extLst>
              </p:cNvPr>
              <p:cNvSpPr>
                <a:spLocks noRot="1" noChangeAspect="1" noMove="1" noResize="1" noEditPoints="1" noAdjustHandles="1" noChangeArrowheads="1" noChangeShapeType="1" noTextEdit="1"/>
              </p:cNvSpPr>
              <p:nvPr/>
            </p:nvSpPr>
            <p:spPr>
              <a:xfrm>
                <a:off x="295034" y="2712830"/>
                <a:ext cx="6441440" cy="485690"/>
              </a:xfrm>
              <a:prstGeom prst="rect">
                <a:avLst/>
              </a:prstGeom>
              <a:blipFill>
                <a:blip r:embed="rId2"/>
                <a:stretch>
                  <a:fillRect l="-984" t="-30000" b="-4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8F8B882-A6F6-894C-B02C-4D06E831E336}"/>
                  </a:ext>
                </a:extLst>
              </p:cNvPr>
              <p:cNvSpPr/>
              <p:nvPr/>
            </p:nvSpPr>
            <p:spPr>
              <a:xfrm>
                <a:off x="280270" y="3304683"/>
                <a:ext cx="6441440" cy="699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ambria Math" panose="02040503050406030204" pitchFamily="18" charset="0"/>
                  </a:rPr>
                  <a:t>Level 2:</a:t>
                </a:r>
              </a:p>
              <a:p>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𝑝𝑗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00</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i="1">
                            <a:solidFill>
                              <a:schemeClr val="tx1"/>
                            </a:solidFill>
                            <a:latin typeface="Cambria Math" panose="02040503050406030204" pitchFamily="18" charset="0"/>
                            <a:ea typeface="Cambria Math" panose="02040503050406030204" pitchFamily="18" charset="0"/>
                          </a:rPr>
                          <m:t>01</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b="0" i="1"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𝑝</m:t>
                        </m:r>
                      </m:sub>
                    </m:sSub>
                    <m:r>
                      <a:rPr lang="en-US" sz="2000" b="0" i="1" smtClean="0">
                        <a:solidFill>
                          <a:schemeClr val="tx1"/>
                        </a:solidFill>
                        <a:latin typeface="Cambria Math" panose="02040503050406030204" pitchFamily="18" charset="0"/>
                      </a:rPr>
                      <m:t>+</m:t>
                    </m:r>
                  </m:oMath>
                </a14:m>
                <a:r>
                  <a:rPr lang="en-US" sz="2000" dirty="0">
                    <a:solidFill>
                      <a:schemeClr val="tx1"/>
                    </a:solidFill>
                    <a:latin typeface="Helvetica" pitchFamily="2" charset="0"/>
                  </a:rPr>
                  <a:t>… </a:t>
                </a:r>
                <a14:m>
                  <m:oMath xmlns:m="http://schemas.openxmlformats.org/officeDocument/2006/math">
                    <m:r>
                      <a:rPr lang="en-US" sz="2000" b="0" i="0"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i="1">
                            <a:solidFill>
                              <a:schemeClr val="tx1"/>
                            </a:solidFill>
                            <a:latin typeface="Cambria Math" panose="02040503050406030204" pitchFamily="18" charset="0"/>
                            <a:ea typeface="Cambria Math" panose="02040503050406030204" pitchFamily="18" charset="0"/>
                          </a:rPr>
                          <m:t>01</m:t>
                        </m:r>
                        <m:r>
                          <a:rPr lang="en-US" sz="2000" i="1">
                            <a:solidFill>
                              <a:schemeClr val="tx1"/>
                            </a:solidFill>
                            <a:latin typeface="Cambria Math" panose="02040503050406030204" pitchFamily="18" charset="0"/>
                          </a:rPr>
                          <m:t>𝑗</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b="0" i="1" smtClean="0">
                            <a:solidFill>
                              <a:schemeClr val="tx1"/>
                            </a:solidFill>
                            <a:latin typeface="Cambria Math" panose="02040503050406030204" pitchFamily="18" charset="0"/>
                          </a:rPr>
                          <m:t>𝑘</m:t>
                        </m:r>
                        <m:r>
                          <a:rPr lang="en-US" sz="2000" i="1">
                            <a:solidFill>
                              <a:schemeClr val="tx1"/>
                            </a:solidFill>
                            <a:latin typeface="Cambria Math" panose="02040503050406030204" pitchFamily="18" charset="0"/>
                          </a:rPr>
                          <m:t>𝑝</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𝑝𝑗</m:t>
                        </m:r>
                      </m:sub>
                    </m:sSub>
                  </m:oMath>
                </a14:m>
                <a:endParaRPr lang="en-US" sz="2000" dirty="0">
                  <a:solidFill>
                    <a:schemeClr val="tx1"/>
                  </a:solidFill>
                  <a:latin typeface="Helvetica" pitchFamily="2" charset="0"/>
                </a:endParaRPr>
              </a:p>
            </p:txBody>
          </p:sp>
        </mc:Choice>
        <mc:Fallback xmlns="">
          <p:sp>
            <p:nvSpPr>
              <p:cNvPr id="14" name="Rectangle 13">
                <a:extLst>
                  <a:ext uri="{FF2B5EF4-FFF2-40B4-BE49-F238E27FC236}">
                    <a16:creationId xmlns:a16="http://schemas.microsoft.com/office/drawing/2014/main" id="{C8F8B882-A6F6-894C-B02C-4D06E831E336}"/>
                  </a:ext>
                </a:extLst>
              </p:cNvPr>
              <p:cNvSpPr>
                <a:spLocks noRot="1" noChangeAspect="1" noMove="1" noResize="1" noEditPoints="1" noAdjustHandles="1" noChangeArrowheads="1" noChangeShapeType="1" noTextEdit="1"/>
              </p:cNvSpPr>
              <p:nvPr/>
            </p:nvSpPr>
            <p:spPr>
              <a:xfrm>
                <a:off x="280270" y="3304683"/>
                <a:ext cx="6441440" cy="699896"/>
              </a:xfrm>
              <a:prstGeom prst="rect">
                <a:avLst/>
              </a:prstGeom>
              <a:blipFill>
                <a:blip r:embed="rId3"/>
                <a:stretch>
                  <a:fillRect l="-1181" t="-7143"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15AFDB0-4390-5748-8183-040865B9705B}"/>
                  </a:ext>
                </a:extLst>
              </p:cNvPr>
              <p:cNvSpPr/>
              <p:nvPr/>
            </p:nvSpPr>
            <p:spPr>
              <a:xfrm>
                <a:off x="280270" y="4455256"/>
                <a:ext cx="6441440" cy="485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𝛽</m:t>
                        </m:r>
                      </m:e>
                      <m:sub>
                        <m:r>
                          <a:rPr lang="en-US" sz="2000" b="0" i="1" smtClean="0">
                            <a:solidFill>
                              <a:schemeClr val="tx1"/>
                            </a:solidFill>
                            <a:latin typeface="Cambria Math" panose="02040503050406030204" pitchFamily="18" charset="0"/>
                          </a:rPr>
                          <m:t>𝑘𝑝𝑗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smtClean="0">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0</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𝑘</m:t>
                        </m:r>
                        <m:r>
                          <a:rPr lang="en-US" sz="2000" b="0" i="1" smtClean="0">
                            <a:solidFill>
                              <a:schemeClr val="tx1"/>
                            </a:solidFill>
                            <a:latin typeface="Cambria Math" panose="02040503050406030204" pitchFamily="18" charset="0"/>
                            <a:ea typeface="Cambria Math" panose="02040503050406030204" pitchFamily="18" charset="0"/>
                          </a:rPr>
                          <m:t>1</m:t>
                        </m:r>
                        <m:r>
                          <a:rPr lang="en-US" sz="2000" i="1">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acc>
                          <m:accPr>
                            <m:chr m:val="̅"/>
                            <m:ctrlPr>
                              <a:rPr lang="en-US" sz="2000" b="0" i="1" smtClean="0">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b="0" i="1" smtClean="0">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,1</m:t>
                        </m:r>
                      </m:sub>
                    </m:sSub>
                    <m:r>
                      <a:rPr lang="en-US" sz="2000" b="0" i="1" smtClean="0">
                        <a:solidFill>
                          <a:schemeClr val="tx1"/>
                        </a:solidFill>
                        <a:latin typeface="Cambria Math" panose="02040503050406030204" pitchFamily="18" charset="0"/>
                      </a:rPr>
                      <m:t>+</m:t>
                    </m:r>
                  </m:oMath>
                </a14:m>
                <a:r>
                  <a:rPr lang="en-US" sz="2000" dirty="0">
                    <a:solidFill>
                      <a:schemeClr val="tx1"/>
                    </a:solidFill>
                    <a:latin typeface="Helvetica" pitchFamily="2" charset="0"/>
                  </a:rPr>
                  <a:t>… </a:t>
                </a:r>
                <a14:m>
                  <m:oMath xmlns:m="http://schemas.openxmlformats.org/officeDocument/2006/math">
                    <m:r>
                      <a:rPr lang="en-US" sz="2000" b="0" i="0"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𝛾</m:t>
                        </m:r>
                      </m:e>
                      <m:sub>
                        <m:r>
                          <a:rPr lang="en-US" sz="2000" b="0" i="1" smtClean="0">
                            <a:solidFill>
                              <a:schemeClr val="tx1"/>
                            </a:solidFill>
                            <a:latin typeface="Cambria Math" panose="02040503050406030204" pitchFamily="18" charset="0"/>
                            <a:ea typeface="Cambria Math" panose="02040503050406030204" pitchFamily="18" charset="0"/>
                          </a:rPr>
                          <m:t>𝑘𝑘</m:t>
                        </m:r>
                        <m:r>
                          <a:rPr lang="en-US" sz="2000" i="1">
                            <a:solidFill>
                              <a:schemeClr val="tx1"/>
                            </a:solidFill>
                            <a:latin typeface="Cambria Math" panose="02040503050406030204" pitchFamily="18" charset="0"/>
                          </a:rPr>
                          <m:t>𝑗</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𝑉</m:t>
                            </m:r>
                          </m:e>
                        </m:acc>
                      </m:e>
                      <m:sub>
                        <m:r>
                          <a:rPr lang="en-US" sz="2000" i="1">
                            <a:solidFill>
                              <a:schemeClr val="tx1"/>
                            </a:solidFill>
                            <a:latin typeface="Cambria Math" panose="02040503050406030204" pitchFamily="18" charset="0"/>
                          </a:rPr>
                          <m:t>𝑝</m:t>
                        </m:r>
                        <m:r>
                          <a:rPr lang="en-US" sz="2000" b="0" i="1" smtClean="0">
                            <a:solidFill>
                              <a:schemeClr val="tx1"/>
                            </a:solidFill>
                            <a:latin typeface="Cambria Math" panose="02040503050406030204" pitchFamily="18" charset="0"/>
                          </a:rPr>
                          <m:t>𝑗</m:t>
                        </m:r>
                      </m:sub>
                    </m:sSub>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𝑟</m:t>
                        </m:r>
                      </m:e>
                      <m:sub>
                        <m:r>
                          <a:rPr lang="en-US" sz="2000" b="0" i="1" smtClean="0">
                            <a:solidFill>
                              <a:schemeClr val="tx1"/>
                            </a:solidFill>
                            <a:latin typeface="Cambria Math" panose="02040503050406030204" pitchFamily="18" charset="0"/>
                          </a:rPr>
                          <m:t>𝑘𝑝𝑗</m:t>
                        </m:r>
                      </m:sub>
                    </m:sSub>
                  </m:oMath>
                </a14:m>
                <a:endParaRPr lang="en-US" sz="2000" dirty="0">
                  <a:solidFill>
                    <a:schemeClr val="tx1"/>
                  </a:solidFill>
                  <a:latin typeface="Helvetica" pitchFamily="2" charset="0"/>
                </a:endParaRPr>
              </a:p>
            </p:txBody>
          </p:sp>
        </mc:Choice>
        <mc:Fallback xmlns="">
          <p:sp>
            <p:nvSpPr>
              <p:cNvPr id="15" name="Rectangle 14">
                <a:extLst>
                  <a:ext uri="{FF2B5EF4-FFF2-40B4-BE49-F238E27FC236}">
                    <a16:creationId xmlns:a16="http://schemas.microsoft.com/office/drawing/2014/main" id="{315AFDB0-4390-5748-8183-040865B9705B}"/>
                  </a:ext>
                </a:extLst>
              </p:cNvPr>
              <p:cNvSpPr>
                <a:spLocks noRot="1" noChangeAspect="1" noMove="1" noResize="1" noEditPoints="1" noAdjustHandles="1" noChangeArrowheads="1" noChangeShapeType="1" noTextEdit="1"/>
              </p:cNvSpPr>
              <p:nvPr/>
            </p:nvSpPr>
            <p:spPr>
              <a:xfrm>
                <a:off x="280270" y="4455256"/>
                <a:ext cx="6441440" cy="485690"/>
              </a:xfrm>
              <a:prstGeom prst="rect">
                <a:avLst/>
              </a:prstGeom>
              <a:blipFill>
                <a:blip r:embed="rId4"/>
                <a:stretch>
                  <a:fillRect l="-394" b="-12500"/>
                </a:stretch>
              </a:blipFill>
              <a:ln>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2CC8E60C-E62A-8B42-9777-F56B2BC54545}"/>
              </a:ext>
            </a:extLst>
          </p:cNvPr>
          <p:cNvSpPr/>
          <p:nvPr/>
        </p:nvSpPr>
        <p:spPr>
          <a:xfrm rot="5400000">
            <a:off x="431805" y="4047747"/>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17" name="Rectangle 16">
            <a:extLst>
              <a:ext uri="{FF2B5EF4-FFF2-40B4-BE49-F238E27FC236}">
                <a16:creationId xmlns:a16="http://schemas.microsoft.com/office/drawing/2014/main" id="{A82FAA3C-2B55-7740-A65D-AFC721B6F2A6}"/>
              </a:ext>
            </a:extLst>
          </p:cNvPr>
          <p:cNvSpPr/>
          <p:nvPr/>
        </p:nvSpPr>
        <p:spPr>
          <a:xfrm rot="5400000">
            <a:off x="1200579" y="4036498"/>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18" name="Rectangle 17">
            <a:extLst>
              <a:ext uri="{FF2B5EF4-FFF2-40B4-BE49-F238E27FC236}">
                <a16:creationId xmlns:a16="http://schemas.microsoft.com/office/drawing/2014/main" id="{06EF9903-904C-F741-8323-8584C3911AD2}"/>
              </a:ext>
            </a:extLst>
          </p:cNvPr>
          <p:cNvSpPr/>
          <p:nvPr/>
        </p:nvSpPr>
        <p:spPr>
          <a:xfrm rot="5400000">
            <a:off x="1935486" y="4036498"/>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19" name="Rectangle 18">
            <a:extLst>
              <a:ext uri="{FF2B5EF4-FFF2-40B4-BE49-F238E27FC236}">
                <a16:creationId xmlns:a16="http://schemas.microsoft.com/office/drawing/2014/main" id="{2F3C69B2-3FC5-C241-9386-184764A056D1}"/>
              </a:ext>
            </a:extLst>
          </p:cNvPr>
          <p:cNvSpPr/>
          <p:nvPr/>
        </p:nvSpPr>
        <p:spPr>
          <a:xfrm rot="5400000">
            <a:off x="2704260" y="4025249"/>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20" name="Rectangle 19">
            <a:extLst>
              <a:ext uri="{FF2B5EF4-FFF2-40B4-BE49-F238E27FC236}">
                <a16:creationId xmlns:a16="http://schemas.microsoft.com/office/drawing/2014/main" id="{2A5E6B8A-AD1D-4D49-8394-B158C0CB70C6}"/>
              </a:ext>
            </a:extLst>
          </p:cNvPr>
          <p:cNvSpPr/>
          <p:nvPr/>
        </p:nvSpPr>
        <p:spPr>
          <a:xfrm rot="5400000">
            <a:off x="3639304" y="4036498"/>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21" name="Rectangle 20">
            <a:extLst>
              <a:ext uri="{FF2B5EF4-FFF2-40B4-BE49-F238E27FC236}">
                <a16:creationId xmlns:a16="http://schemas.microsoft.com/office/drawing/2014/main" id="{6C3170E7-9AD1-8246-B961-5670FD23077E}"/>
              </a:ext>
            </a:extLst>
          </p:cNvPr>
          <p:cNvSpPr/>
          <p:nvPr/>
        </p:nvSpPr>
        <p:spPr>
          <a:xfrm rot="5400000">
            <a:off x="4408078" y="4025249"/>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p:sp>
        <p:nvSpPr>
          <p:cNvPr id="22" name="Rectangle 21">
            <a:extLst>
              <a:ext uri="{FF2B5EF4-FFF2-40B4-BE49-F238E27FC236}">
                <a16:creationId xmlns:a16="http://schemas.microsoft.com/office/drawing/2014/main" id="{411CEE10-E784-FB4C-87F5-1770A8F3184A}"/>
              </a:ext>
            </a:extLst>
          </p:cNvPr>
          <p:cNvSpPr/>
          <p:nvPr/>
        </p:nvSpPr>
        <p:spPr>
          <a:xfrm rot="5400000">
            <a:off x="5147089" y="4025249"/>
            <a:ext cx="467360" cy="37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pitchFamily="2" charset="0"/>
              </a:rPr>
              <a: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1EEC559-199A-AC4B-84A1-1876D674DBC9}"/>
                  </a:ext>
                </a:extLst>
              </p:cNvPr>
              <p:cNvSpPr/>
              <p:nvPr/>
            </p:nvSpPr>
            <p:spPr>
              <a:xfrm>
                <a:off x="9969599" y="2300645"/>
                <a:ext cx="1701363"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ea typeface="Cambria Math" panose="02040503050406030204" pitchFamily="18" charset="0"/>
                            </a:rPr>
                            <m:t>01</m:t>
                          </m:r>
                          <m:r>
                            <a:rPr lang="en-US" sz="2400" i="1">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𝑘𝑗</m:t>
                          </m:r>
                        </m:sub>
                      </m:sSub>
                    </m:oMath>
                  </m:oMathPara>
                </a14:m>
                <a:endParaRPr lang="en-US" sz="2400" dirty="0">
                  <a:latin typeface="Helvetica" pitchFamily="2" charset="0"/>
                </a:endParaRPr>
              </a:p>
            </p:txBody>
          </p:sp>
        </mc:Choice>
        <mc:Fallback xmlns="">
          <p:sp>
            <p:nvSpPr>
              <p:cNvPr id="24" name="Rectangle 23">
                <a:extLst>
                  <a:ext uri="{FF2B5EF4-FFF2-40B4-BE49-F238E27FC236}">
                    <a16:creationId xmlns:a16="http://schemas.microsoft.com/office/drawing/2014/main" id="{F1EEC559-199A-AC4B-84A1-1876D674DBC9}"/>
                  </a:ext>
                </a:extLst>
              </p:cNvPr>
              <p:cNvSpPr>
                <a:spLocks noRot="1" noChangeAspect="1" noMove="1" noResize="1" noEditPoints="1" noAdjustHandles="1" noChangeArrowheads="1" noChangeShapeType="1" noTextEdit="1"/>
              </p:cNvSpPr>
              <p:nvPr/>
            </p:nvSpPr>
            <p:spPr>
              <a:xfrm>
                <a:off x="9969599" y="2300645"/>
                <a:ext cx="1701363" cy="491417"/>
              </a:xfrm>
              <a:prstGeom prst="rect">
                <a:avLst/>
              </a:prstGeom>
              <a:blipFill>
                <a:blip r:embed="rId5"/>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22AAE1F-99FD-5B45-8981-FB806268E5E9}"/>
                  </a:ext>
                </a:extLst>
              </p:cNvPr>
              <p:cNvSpPr/>
              <p:nvPr/>
            </p:nvSpPr>
            <p:spPr>
              <a:xfrm>
                <a:off x="9969599" y="3464045"/>
                <a:ext cx="1700658"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10</m:t>
                          </m:r>
                          <m:r>
                            <a:rPr lang="en-US" sz="2400" i="1">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𝛾</m:t>
                          </m:r>
                        </m:e>
                        <m:sub>
                          <m:r>
                            <a:rPr lang="en-US" sz="2400" b="0" i="1" smtClean="0">
                              <a:latin typeface="Cambria Math" panose="02040503050406030204" pitchFamily="18" charset="0"/>
                              <a:ea typeface="Cambria Math" panose="02040503050406030204" pitchFamily="18" charset="0"/>
                            </a:rPr>
                            <m:t>𝑘𝑘</m:t>
                          </m:r>
                          <m:r>
                            <a:rPr lang="en-US" sz="2400" i="1">
                              <a:latin typeface="Cambria Math" panose="02040503050406030204" pitchFamily="18" charset="0"/>
                            </a:rPr>
                            <m:t>𝑗</m:t>
                          </m:r>
                        </m:sub>
                      </m:sSub>
                    </m:oMath>
                  </m:oMathPara>
                </a14:m>
                <a:endParaRPr lang="en-US" sz="2400" dirty="0">
                  <a:latin typeface="Helvetica" pitchFamily="2" charset="0"/>
                </a:endParaRPr>
              </a:p>
            </p:txBody>
          </p:sp>
        </mc:Choice>
        <mc:Fallback xmlns="">
          <p:sp>
            <p:nvSpPr>
              <p:cNvPr id="25" name="Rectangle 24">
                <a:extLst>
                  <a:ext uri="{FF2B5EF4-FFF2-40B4-BE49-F238E27FC236}">
                    <a16:creationId xmlns:a16="http://schemas.microsoft.com/office/drawing/2014/main" id="{022AAE1F-99FD-5B45-8981-FB806268E5E9}"/>
                  </a:ext>
                </a:extLst>
              </p:cNvPr>
              <p:cNvSpPr>
                <a:spLocks noRot="1" noChangeAspect="1" noMove="1" noResize="1" noEditPoints="1" noAdjustHandles="1" noChangeArrowheads="1" noChangeShapeType="1" noTextEdit="1"/>
              </p:cNvSpPr>
              <p:nvPr/>
            </p:nvSpPr>
            <p:spPr>
              <a:xfrm>
                <a:off x="9969599" y="3464045"/>
                <a:ext cx="1700658" cy="491417"/>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B735422-3539-CB4D-AC57-ACBE45CD1E31}"/>
                  </a:ext>
                </a:extLst>
              </p:cNvPr>
              <p:cNvSpPr/>
              <p:nvPr/>
            </p:nvSpPr>
            <p:spPr>
              <a:xfrm>
                <a:off x="10005033" y="4627445"/>
                <a:ext cx="1769202"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𝑝𝑗</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𝑘𝑝</m:t>
                          </m:r>
                          <m:r>
                            <a:rPr lang="en-US" sz="2400" i="1">
                              <a:latin typeface="Cambria Math" panose="02040503050406030204" pitchFamily="18" charset="0"/>
                            </a:rPr>
                            <m:t>𝑗</m:t>
                          </m:r>
                        </m:sub>
                      </m:sSub>
                    </m:oMath>
                  </m:oMathPara>
                </a14:m>
                <a:endParaRPr lang="en-US" sz="2400" dirty="0">
                  <a:latin typeface="Helvetica" pitchFamily="2" charset="0"/>
                </a:endParaRPr>
              </a:p>
            </p:txBody>
          </p:sp>
        </mc:Choice>
        <mc:Fallback xmlns="">
          <p:sp>
            <p:nvSpPr>
              <p:cNvPr id="26" name="Rectangle 25">
                <a:extLst>
                  <a:ext uri="{FF2B5EF4-FFF2-40B4-BE49-F238E27FC236}">
                    <a16:creationId xmlns:a16="http://schemas.microsoft.com/office/drawing/2014/main" id="{3B735422-3539-CB4D-AC57-ACBE45CD1E31}"/>
                  </a:ext>
                </a:extLst>
              </p:cNvPr>
              <p:cNvSpPr>
                <a:spLocks noRot="1" noChangeAspect="1" noMove="1" noResize="1" noEditPoints="1" noAdjustHandles="1" noChangeArrowheads="1" noChangeShapeType="1" noTextEdit="1"/>
              </p:cNvSpPr>
              <p:nvPr/>
            </p:nvSpPr>
            <p:spPr>
              <a:xfrm>
                <a:off x="10005033" y="4627445"/>
                <a:ext cx="1769202" cy="491417"/>
              </a:xfrm>
              <a:prstGeom prst="rect">
                <a:avLst/>
              </a:prstGeom>
              <a:blipFill>
                <a:blip r:embed="rId7"/>
                <a:stretch>
                  <a:fillRect b="-125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F5239C6-B6A6-F740-9F6E-C126221EC19E}"/>
              </a:ext>
            </a:extLst>
          </p:cNvPr>
          <p:cNvSpPr txBox="1"/>
          <p:nvPr/>
        </p:nvSpPr>
        <p:spPr>
          <a:xfrm>
            <a:off x="9241971" y="3102429"/>
            <a:ext cx="184731" cy="369332"/>
          </a:xfrm>
          <a:prstGeom prst="rect">
            <a:avLst/>
          </a:prstGeom>
          <a:noFill/>
        </p:spPr>
        <p:txBody>
          <a:bodyPr wrap="none" rtlCol="0">
            <a:spAutoFit/>
          </a:bodyPr>
          <a:lstStyle/>
          <a:p>
            <a:endParaRPr lang="en-US" dirty="0"/>
          </a:p>
        </p:txBody>
      </p:sp>
      <p:pic>
        <p:nvPicPr>
          <p:cNvPr id="27" name="Picture 26" descr="Icon&#10;&#10;Description automatically generated">
            <a:extLst>
              <a:ext uri="{FF2B5EF4-FFF2-40B4-BE49-F238E27FC236}">
                <a16:creationId xmlns:a16="http://schemas.microsoft.com/office/drawing/2014/main" id="{E0587C51-EB7E-1E4B-95C1-389065398B4F}"/>
              </a:ext>
            </a:extLst>
          </p:cNvPr>
          <p:cNvPicPr>
            <a:picLocks noChangeAspect="1"/>
          </p:cNvPicPr>
          <p:nvPr/>
        </p:nvPicPr>
        <p:blipFill>
          <a:blip r:embed="rId8"/>
          <a:stretch>
            <a:fillRect/>
          </a:stretch>
        </p:blipFill>
        <p:spPr>
          <a:xfrm>
            <a:off x="10751207" y="6046015"/>
            <a:ext cx="363998" cy="405598"/>
          </a:xfrm>
          <a:prstGeom prst="rect">
            <a:avLst/>
          </a:prstGeom>
        </p:spPr>
      </p:pic>
      <p:pic>
        <p:nvPicPr>
          <p:cNvPr id="29" name="Picture 28" descr="Icon&#10;&#10;Description automatically generated">
            <a:extLst>
              <a:ext uri="{FF2B5EF4-FFF2-40B4-BE49-F238E27FC236}">
                <a16:creationId xmlns:a16="http://schemas.microsoft.com/office/drawing/2014/main" id="{18BB5455-4A72-6747-8AFC-23F9A98921EB}"/>
              </a:ext>
            </a:extLst>
          </p:cNvPr>
          <p:cNvPicPr>
            <a:picLocks noChangeAspect="1"/>
          </p:cNvPicPr>
          <p:nvPr/>
        </p:nvPicPr>
        <p:blipFill>
          <a:blip r:embed="rId9"/>
          <a:stretch>
            <a:fillRect/>
          </a:stretch>
        </p:blipFill>
        <p:spPr>
          <a:xfrm>
            <a:off x="11187779" y="6031048"/>
            <a:ext cx="363998" cy="405598"/>
          </a:xfrm>
          <a:prstGeom prst="rect">
            <a:avLst/>
          </a:prstGeom>
        </p:spPr>
      </p:pic>
      <p:pic>
        <p:nvPicPr>
          <p:cNvPr id="30" name="Picture 29" descr="Text&#10;&#10;Description automatically generated">
            <a:extLst>
              <a:ext uri="{FF2B5EF4-FFF2-40B4-BE49-F238E27FC236}">
                <a16:creationId xmlns:a16="http://schemas.microsoft.com/office/drawing/2014/main" id="{32DAAF68-9502-E245-9DB4-DC27652DEE9D}"/>
              </a:ext>
            </a:extLst>
          </p:cNvPr>
          <p:cNvPicPr>
            <a:picLocks noChangeAspect="1"/>
          </p:cNvPicPr>
          <p:nvPr/>
        </p:nvPicPr>
        <p:blipFill>
          <a:blip r:embed="rId10"/>
          <a:stretch>
            <a:fillRect/>
          </a:stretch>
        </p:blipFill>
        <p:spPr>
          <a:xfrm>
            <a:off x="10318015" y="6046015"/>
            <a:ext cx="421941" cy="421941"/>
          </a:xfrm>
          <a:prstGeom prst="rect">
            <a:avLst/>
          </a:prstGeom>
        </p:spPr>
      </p:pic>
      <p:pic>
        <p:nvPicPr>
          <p:cNvPr id="31" name="Picture 30" descr="A picture containing text, sign, businesscard&#10;&#10;Description automatically generated">
            <a:extLst>
              <a:ext uri="{FF2B5EF4-FFF2-40B4-BE49-F238E27FC236}">
                <a16:creationId xmlns:a16="http://schemas.microsoft.com/office/drawing/2014/main" id="{82FA613C-A8C4-6848-9694-5212320CFF7B}"/>
              </a:ext>
            </a:extLst>
          </p:cNvPr>
          <p:cNvPicPr>
            <a:picLocks noChangeAspect="1"/>
          </p:cNvPicPr>
          <p:nvPr/>
        </p:nvPicPr>
        <p:blipFill>
          <a:blip r:embed="rId11"/>
          <a:stretch>
            <a:fillRect/>
          </a:stretch>
        </p:blipFill>
        <p:spPr>
          <a:xfrm>
            <a:off x="11605780" y="6022876"/>
            <a:ext cx="363999" cy="421941"/>
          </a:xfrm>
          <a:prstGeom prst="rect">
            <a:avLst/>
          </a:prstGeom>
        </p:spPr>
      </p:pic>
      <p:graphicFrame>
        <p:nvGraphicFramePr>
          <p:cNvPr id="34" name="Table 2">
            <a:extLst>
              <a:ext uri="{FF2B5EF4-FFF2-40B4-BE49-F238E27FC236}">
                <a16:creationId xmlns:a16="http://schemas.microsoft.com/office/drawing/2014/main" id="{E3D7EFC6-557C-5947-B214-E9912AF97148}"/>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35" name="Rectangle 34">
            <a:extLst>
              <a:ext uri="{FF2B5EF4-FFF2-40B4-BE49-F238E27FC236}">
                <a16:creationId xmlns:a16="http://schemas.microsoft.com/office/drawing/2014/main" id="{98741058-0A77-C44E-8CE2-52DC9AE684F4}"/>
              </a:ext>
            </a:extLst>
          </p:cNvPr>
          <p:cNvSpPr/>
          <p:nvPr/>
        </p:nvSpPr>
        <p:spPr>
          <a:xfrm>
            <a:off x="2258312" y="2391422"/>
            <a:ext cx="2653290" cy="338554"/>
          </a:xfrm>
          <a:prstGeom prst="rect">
            <a:avLst/>
          </a:prstGeom>
        </p:spPr>
        <p:txBody>
          <a:bodyPr wrap="none">
            <a:spAutoFit/>
          </a:bodyPr>
          <a:lstStyle/>
          <a:p>
            <a:r>
              <a:rPr lang="en-US" sz="1600" dirty="0" err="1">
                <a:solidFill>
                  <a:srgbClr val="000000"/>
                </a:solidFill>
                <a:latin typeface="Courier" pitchFamily="2" charset="0"/>
              </a:rPr>
              <a:t>Epskamp</a:t>
            </a:r>
            <a:r>
              <a:rPr lang="en-US" sz="1600" dirty="0">
                <a:solidFill>
                  <a:srgbClr val="000000"/>
                </a:solidFill>
                <a:latin typeface="Courier" pitchFamily="2" charset="0"/>
              </a:rPr>
              <a:t> et al., 2018</a:t>
            </a:r>
            <a:endParaRPr lang="en-US" sz="1600" dirty="0">
              <a:latin typeface="Courier" pitchFamily="2" charset="0"/>
            </a:endParaRPr>
          </a:p>
        </p:txBody>
      </p:sp>
    </p:spTree>
    <p:extLst>
      <p:ext uri="{BB962C8B-B14F-4D97-AF65-F5344CB8AC3E}">
        <p14:creationId xmlns:p14="http://schemas.microsoft.com/office/powerpoint/2010/main" val="3034074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C9E5064-9FFE-654D-B570-77885DA66CE5}"/>
              </a:ext>
            </a:extLst>
          </p:cNvPr>
          <p:cNvSpPr/>
          <p:nvPr/>
        </p:nvSpPr>
        <p:spPr>
          <a:xfrm>
            <a:off x="3108960" y="2468880"/>
            <a:ext cx="5974080" cy="1920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Courier" pitchFamily="2" charset="0"/>
              </a:rPr>
              <a:t>RESULTS</a:t>
            </a:r>
          </a:p>
        </p:txBody>
      </p:sp>
      <p:sp>
        <p:nvSpPr>
          <p:cNvPr id="8" name="Rectangle 7">
            <a:extLst>
              <a:ext uri="{FF2B5EF4-FFF2-40B4-BE49-F238E27FC236}">
                <a16:creationId xmlns:a16="http://schemas.microsoft.com/office/drawing/2014/main" id="{46564911-8BDB-1C4D-B143-0157994AE84A}"/>
              </a:ext>
            </a:extLst>
          </p:cNvPr>
          <p:cNvSpPr/>
          <p:nvPr/>
        </p:nvSpPr>
        <p:spPr>
          <a:xfrm>
            <a:off x="5021580" y="3859427"/>
            <a:ext cx="21488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pitchFamily="2" charset="0"/>
              </a:rPr>
              <a:t>Aim 2</a:t>
            </a:r>
          </a:p>
        </p:txBody>
      </p:sp>
    </p:spTree>
    <p:extLst>
      <p:ext uri="{BB962C8B-B14F-4D97-AF65-F5344CB8AC3E}">
        <p14:creationId xmlns:p14="http://schemas.microsoft.com/office/powerpoint/2010/main" val="1888492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74F008-BDD4-1647-9B7D-CD3706AAF04D}"/>
              </a:ext>
            </a:extLst>
          </p:cNvPr>
          <p:cNvSpPr/>
          <p:nvPr/>
        </p:nvSpPr>
        <p:spPr>
          <a:xfrm>
            <a:off x="9286238" y="5967307"/>
            <a:ext cx="2905761" cy="8865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p:pic>
        <p:nvPicPr>
          <p:cNvPr id="4" name="Picture 3" descr="Diagram, polygon&#10;&#10;Description automatically generated">
            <a:extLst>
              <a:ext uri="{FF2B5EF4-FFF2-40B4-BE49-F238E27FC236}">
                <a16:creationId xmlns:a16="http://schemas.microsoft.com/office/drawing/2014/main" id="{430BF4E6-D28B-4A4F-A60F-3640FFA58B27}"/>
              </a:ext>
            </a:extLst>
          </p:cNvPr>
          <p:cNvPicPr>
            <a:picLocks noChangeAspect="1"/>
          </p:cNvPicPr>
          <p:nvPr/>
        </p:nvPicPr>
        <p:blipFill rotWithShape="1">
          <a:blip r:embed="rId3"/>
          <a:srcRect t="7910" b="56757"/>
          <a:stretch/>
        </p:blipFill>
        <p:spPr>
          <a:xfrm>
            <a:off x="441859" y="667265"/>
            <a:ext cx="10866037" cy="2879500"/>
          </a:xfrm>
          <a:prstGeom prst="rect">
            <a:avLst/>
          </a:prstGeom>
        </p:spPr>
      </p:pic>
      <p:pic>
        <p:nvPicPr>
          <p:cNvPr id="5" name="Picture 4" descr="Diagram, polygon&#10;&#10;Description automatically generated">
            <a:extLst>
              <a:ext uri="{FF2B5EF4-FFF2-40B4-BE49-F238E27FC236}">
                <a16:creationId xmlns:a16="http://schemas.microsoft.com/office/drawing/2014/main" id="{0B91A49D-19CB-B948-BEF1-6524D98D9D26}"/>
              </a:ext>
            </a:extLst>
          </p:cNvPr>
          <p:cNvPicPr>
            <a:picLocks noChangeAspect="1"/>
          </p:cNvPicPr>
          <p:nvPr/>
        </p:nvPicPr>
        <p:blipFill rotWithShape="1">
          <a:blip r:embed="rId3"/>
          <a:srcRect l="4281" t="56021" r="37088" b="8646"/>
          <a:stretch/>
        </p:blipFill>
        <p:spPr>
          <a:xfrm>
            <a:off x="2820972" y="3472952"/>
            <a:ext cx="6370839" cy="2879501"/>
          </a:xfrm>
          <a:prstGeom prst="rect">
            <a:avLst/>
          </a:prstGeom>
        </p:spPr>
      </p:pic>
      <p:sp>
        <p:nvSpPr>
          <p:cNvPr id="3" name="Rectangle 2">
            <a:extLst>
              <a:ext uri="{FF2B5EF4-FFF2-40B4-BE49-F238E27FC236}">
                <a16:creationId xmlns:a16="http://schemas.microsoft.com/office/drawing/2014/main" id="{AF9730C1-8000-CE4F-9185-DF02AA16460B}"/>
              </a:ext>
            </a:extLst>
          </p:cNvPr>
          <p:cNvSpPr/>
          <p:nvPr/>
        </p:nvSpPr>
        <p:spPr>
          <a:xfrm>
            <a:off x="4663777" y="738538"/>
            <a:ext cx="2723327" cy="2806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 name="Rectangle 6">
            <a:extLst>
              <a:ext uri="{FF2B5EF4-FFF2-40B4-BE49-F238E27FC236}">
                <a16:creationId xmlns:a16="http://schemas.microsoft.com/office/drawing/2014/main" id="{6B637DE2-E056-4547-A535-30124D6F36F5}"/>
              </a:ext>
            </a:extLst>
          </p:cNvPr>
          <p:cNvSpPr/>
          <p:nvPr/>
        </p:nvSpPr>
        <p:spPr>
          <a:xfrm>
            <a:off x="8132843" y="738538"/>
            <a:ext cx="2723327" cy="2806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8" name="Rectangle 7">
            <a:extLst>
              <a:ext uri="{FF2B5EF4-FFF2-40B4-BE49-F238E27FC236}">
                <a16:creationId xmlns:a16="http://schemas.microsoft.com/office/drawing/2014/main" id="{8F02E9CC-09AD-CA4A-90C9-2987E4C4BFF1}"/>
              </a:ext>
            </a:extLst>
          </p:cNvPr>
          <p:cNvSpPr/>
          <p:nvPr/>
        </p:nvSpPr>
        <p:spPr>
          <a:xfrm>
            <a:off x="2754181" y="3498006"/>
            <a:ext cx="2723327" cy="2734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9" name="Rectangle 8">
            <a:extLst>
              <a:ext uri="{FF2B5EF4-FFF2-40B4-BE49-F238E27FC236}">
                <a16:creationId xmlns:a16="http://schemas.microsoft.com/office/drawing/2014/main" id="{1619ADAE-BD70-FA48-9BED-46040666A7F8}"/>
              </a:ext>
            </a:extLst>
          </p:cNvPr>
          <p:cNvSpPr/>
          <p:nvPr/>
        </p:nvSpPr>
        <p:spPr>
          <a:xfrm>
            <a:off x="6543861" y="3544594"/>
            <a:ext cx="2723327" cy="2734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0" name="Rectangle 9">
            <a:extLst>
              <a:ext uri="{FF2B5EF4-FFF2-40B4-BE49-F238E27FC236}">
                <a16:creationId xmlns:a16="http://schemas.microsoft.com/office/drawing/2014/main" id="{C2281785-65C4-5D43-B7D5-00241D2870B7}"/>
              </a:ext>
            </a:extLst>
          </p:cNvPr>
          <p:cNvSpPr/>
          <p:nvPr/>
        </p:nvSpPr>
        <p:spPr>
          <a:xfrm>
            <a:off x="907988" y="738538"/>
            <a:ext cx="2723327" cy="2881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1" name="Picture 10" descr="Icon&#10;&#10;Description automatically generated">
            <a:extLst>
              <a:ext uri="{FF2B5EF4-FFF2-40B4-BE49-F238E27FC236}">
                <a16:creationId xmlns:a16="http://schemas.microsoft.com/office/drawing/2014/main" id="{2F5A6064-0B4C-0A47-A9F8-B6E65436BE8A}"/>
              </a:ext>
            </a:extLst>
          </p:cNvPr>
          <p:cNvPicPr>
            <a:picLocks noChangeAspect="1"/>
          </p:cNvPicPr>
          <p:nvPr/>
        </p:nvPicPr>
        <p:blipFill>
          <a:blip r:embed="rId4"/>
          <a:stretch>
            <a:fillRect/>
          </a:stretch>
        </p:blipFill>
        <p:spPr>
          <a:xfrm>
            <a:off x="10766733" y="5543195"/>
            <a:ext cx="363998" cy="405598"/>
          </a:xfrm>
          <a:prstGeom prst="rect">
            <a:avLst/>
          </a:prstGeom>
        </p:spPr>
      </p:pic>
      <p:pic>
        <p:nvPicPr>
          <p:cNvPr id="12" name="Picture 11" descr="Icon&#10;&#10;Description automatically generated">
            <a:extLst>
              <a:ext uri="{FF2B5EF4-FFF2-40B4-BE49-F238E27FC236}">
                <a16:creationId xmlns:a16="http://schemas.microsoft.com/office/drawing/2014/main" id="{5CE242C3-9455-8743-AE35-C37D198DF540}"/>
              </a:ext>
            </a:extLst>
          </p:cNvPr>
          <p:cNvPicPr>
            <a:picLocks noChangeAspect="1"/>
          </p:cNvPicPr>
          <p:nvPr/>
        </p:nvPicPr>
        <p:blipFill>
          <a:blip r:embed="rId5"/>
          <a:stretch>
            <a:fillRect/>
          </a:stretch>
        </p:blipFill>
        <p:spPr>
          <a:xfrm>
            <a:off x="11203305" y="5528228"/>
            <a:ext cx="363998" cy="405598"/>
          </a:xfrm>
          <a:prstGeom prst="rect">
            <a:avLst/>
          </a:prstGeom>
        </p:spPr>
      </p:pic>
      <p:pic>
        <p:nvPicPr>
          <p:cNvPr id="14" name="Picture 13" descr="Text&#10;&#10;Description automatically generated">
            <a:extLst>
              <a:ext uri="{FF2B5EF4-FFF2-40B4-BE49-F238E27FC236}">
                <a16:creationId xmlns:a16="http://schemas.microsoft.com/office/drawing/2014/main" id="{EE1D9654-F969-C44E-A70E-5A202451B5E6}"/>
              </a:ext>
            </a:extLst>
          </p:cNvPr>
          <p:cNvPicPr>
            <a:picLocks noChangeAspect="1"/>
          </p:cNvPicPr>
          <p:nvPr/>
        </p:nvPicPr>
        <p:blipFill>
          <a:blip r:embed="rId6"/>
          <a:stretch>
            <a:fillRect/>
          </a:stretch>
        </p:blipFill>
        <p:spPr>
          <a:xfrm>
            <a:off x="10333541" y="5543195"/>
            <a:ext cx="421941" cy="421941"/>
          </a:xfrm>
          <a:prstGeom prst="rect">
            <a:avLst/>
          </a:prstGeom>
        </p:spPr>
      </p:pic>
      <p:pic>
        <p:nvPicPr>
          <p:cNvPr id="15" name="Picture 14" descr="A picture containing text, sign, businesscard&#10;&#10;Description automatically generated">
            <a:extLst>
              <a:ext uri="{FF2B5EF4-FFF2-40B4-BE49-F238E27FC236}">
                <a16:creationId xmlns:a16="http://schemas.microsoft.com/office/drawing/2014/main" id="{0A936006-79D6-8B46-9175-94B419903740}"/>
              </a:ext>
            </a:extLst>
          </p:cNvPr>
          <p:cNvPicPr>
            <a:picLocks noChangeAspect="1"/>
          </p:cNvPicPr>
          <p:nvPr/>
        </p:nvPicPr>
        <p:blipFill>
          <a:blip r:embed="rId7"/>
          <a:stretch>
            <a:fillRect/>
          </a:stretch>
        </p:blipFill>
        <p:spPr>
          <a:xfrm>
            <a:off x="11621306" y="5520056"/>
            <a:ext cx="363999" cy="421941"/>
          </a:xfrm>
          <a:prstGeom prst="rect">
            <a:avLst/>
          </a:prstGeom>
        </p:spPr>
      </p:pic>
      <p:graphicFrame>
        <p:nvGraphicFramePr>
          <p:cNvPr id="18" name="Table 2">
            <a:extLst>
              <a:ext uri="{FF2B5EF4-FFF2-40B4-BE49-F238E27FC236}">
                <a16:creationId xmlns:a16="http://schemas.microsoft.com/office/drawing/2014/main" id="{69408F91-D7C7-6A4A-A7F0-F0AB2ECEFEEC}"/>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32701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B278CD-688B-D544-A66A-8BF282F97C8F}"/>
              </a:ext>
            </a:extLst>
          </p:cNvPr>
          <p:cNvSpPr/>
          <p:nvPr/>
        </p:nvSpPr>
        <p:spPr>
          <a:xfrm>
            <a:off x="9365311" y="6184941"/>
            <a:ext cx="2842273"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p:pic>
        <p:nvPicPr>
          <p:cNvPr id="5" name="Picture 4">
            <a:extLst>
              <a:ext uri="{FF2B5EF4-FFF2-40B4-BE49-F238E27FC236}">
                <a16:creationId xmlns:a16="http://schemas.microsoft.com/office/drawing/2014/main" id="{F45AF5A5-2810-6745-A75A-384F215504A6}"/>
              </a:ext>
            </a:extLst>
          </p:cNvPr>
          <p:cNvPicPr>
            <a:picLocks noChangeAspect="1"/>
          </p:cNvPicPr>
          <p:nvPr/>
        </p:nvPicPr>
        <p:blipFill>
          <a:blip r:embed="rId3"/>
          <a:stretch>
            <a:fillRect/>
          </a:stretch>
        </p:blipFill>
        <p:spPr>
          <a:xfrm>
            <a:off x="2842273" y="913247"/>
            <a:ext cx="6119814" cy="5731850"/>
          </a:xfrm>
          <a:prstGeom prst="rect">
            <a:avLst/>
          </a:prstGeom>
        </p:spPr>
      </p:pic>
      <p:grpSp>
        <p:nvGrpSpPr>
          <p:cNvPr id="10" name="Group 9">
            <a:extLst>
              <a:ext uri="{FF2B5EF4-FFF2-40B4-BE49-F238E27FC236}">
                <a16:creationId xmlns:a16="http://schemas.microsoft.com/office/drawing/2014/main" id="{5BE531D3-D32C-B344-942A-4C94586A118C}"/>
              </a:ext>
            </a:extLst>
          </p:cNvPr>
          <p:cNvGrpSpPr/>
          <p:nvPr/>
        </p:nvGrpSpPr>
        <p:grpSpPr>
          <a:xfrm>
            <a:off x="3611154" y="872606"/>
            <a:ext cx="2411307" cy="2669607"/>
            <a:chOff x="833120" y="759393"/>
            <a:chExt cx="2411307" cy="2669607"/>
          </a:xfrm>
        </p:grpSpPr>
        <p:sp>
          <p:nvSpPr>
            <p:cNvPr id="7" name="Rectangle 6">
              <a:extLst>
                <a:ext uri="{FF2B5EF4-FFF2-40B4-BE49-F238E27FC236}">
                  <a16:creationId xmlns:a16="http://schemas.microsoft.com/office/drawing/2014/main" id="{80975E54-360C-174E-BFCA-7171DCC67DD8}"/>
                </a:ext>
              </a:extLst>
            </p:cNvPr>
            <p:cNvSpPr/>
            <p:nvPr/>
          </p:nvSpPr>
          <p:spPr>
            <a:xfrm>
              <a:off x="833120" y="1016000"/>
              <a:ext cx="2411307" cy="241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   </a:t>
              </a:r>
            </a:p>
          </p:txBody>
        </p:sp>
        <p:sp>
          <p:nvSpPr>
            <p:cNvPr id="8" name="Rectangle 7">
              <a:extLst>
                <a:ext uri="{FF2B5EF4-FFF2-40B4-BE49-F238E27FC236}">
                  <a16:creationId xmlns:a16="http://schemas.microsoft.com/office/drawing/2014/main" id="{44523E05-C5BA-9E40-9B6C-73016B62F05F}"/>
                </a:ext>
              </a:extLst>
            </p:cNvPr>
            <p:cNvSpPr/>
            <p:nvPr/>
          </p:nvSpPr>
          <p:spPr>
            <a:xfrm>
              <a:off x="1595125" y="759393"/>
              <a:ext cx="1080344" cy="256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9" name="Rectangle 8">
              <a:extLst>
                <a:ext uri="{FF2B5EF4-FFF2-40B4-BE49-F238E27FC236}">
                  <a16:creationId xmlns:a16="http://schemas.microsoft.com/office/drawing/2014/main" id="{DA5EE634-F3F3-DC4F-A601-E07B45EBB259}"/>
                </a:ext>
              </a:extLst>
            </p:cNvPr>
            <p:cNvSpPr/>
            <p:nvPr/>
          </p:nvSpPr>
          <p:spPr>
            <a:xfrm>
              <a:off x="1352978" y="928337"/>
              <a:ext cx="1080344" cy="256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grpSp>
        <p:nvGrpSpPr>
          <p:cNvPr id="13" name="Group 12">
            <a:extLst>
              <a:ext uri="{FF2B5EF4-FFF2-40B4-BE49-F238E27FC236}">
                <a16:creationId xmlns:a16="http://schemas.microsoft.com/office/drawing/2014/main" id="{00F42EA7-3F5C-F648-93CD-9A506138ABA8}"/>
              </a:ext>
            </a:extLst>
          </p:cNvPr>
          <p:cNvGrpSpPr/>
          <p:nvPr/>
        </p:nvGrpSpPr>
        <p:grpSpPr>
          <a:xfrm>
            <a:off x="6168090" y="878184"/>
            <a:ext cx="2854956" cy="2564741"/>
            <a:chOff x="3390056" y="764971"/>
            <a:chExt cx="2854956" cy="2564741"/>
          </a:xfrm>
        </p:grpSpPr>
        <p:sp>
          <p:nvSpPr>
            <p:cNvPr id="11" name="Rectangle 10">
              <a:extLst>
                <a:ext uri="{FF2B5EF4-FFF2-40B4-BE49-F238E27FC236}">
                  <a16:creationId xmlns:a16="http://schemas.microsoft.com/office/drawing/2014/main" id="{8BD5F245-0C97-D543-BEEC-2EF9BC87E28F}"/>
                </a:ext>
              </a:extLst>
            </p:cNvPr>
            <p:cNvSpPr/>
            <p:nvPr/>
          </p:nvSpPr>
          <p:spPr>
            <a:xfrm>
              <a:off x="5164668" y="764971"/>
              <a:ext cx="1080344" cy="256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2" name="Rectangle 11">
              <a:extLst>
                <a:ext uri="{FF2B5EF4-FFF2-40B4-BE49-F238E27FC236}">
                  <a16:creationId xmlns:a16="http://schemas.microsoft.com/office/drawing/2014/main" id="{F83BE861-106A-3942-BE37-5702119D1173}"/>
                </a:ext>
              </a:extLst>
            </p:cNvPr>
            <p:cNvSpPr/>
            <p:nvPr/>
          </p:nvSpPr>
          <p:spPr>
            <a:xfrm>
              <a:off x="3390056" y="916712"/>
              <a:ext cx="2411307" cy="241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   </a:t>
              </a:r>
            </a:p>
          </p:txBody>
        </p:sp>
      </p:grpSp>
      <p:grpSp>
        <p:nvGrpSpPr>
          <p:cNvPr id="19" name="Group 18">
            <a:extLst>
              <a:ext uri="{FF2B5EF4-FFF2-40B4-BE49-F238E27FC236}">
                <a16:creationId xmlns:a16="http://schemas.microsoft.com/office/drawing/2014/main" id="{F309DF31-61EB-8C4D-A03A-12CC6DA4460B}"/>
              </a:ext>
            </a:extLst>
          </p:cNvPr>
          <p:cNvGrpSpPr/>
          <p:nvPr/>
        </p:nvGrpSpPr>
        <p:grpSpPr>
          <a:xfrm>
            <a:off x="3490873" y="3596400"/>
            <a:ext cx="2411307" cy="2615420"/>
            <a:chOff x="712839" y="3483187"/>
            <a:chExt cx="2411307" cy="2615420"/>
          </a:xfrm>
        </p:grpSpPr>
        <p:sp>
          <p:nvSpPr>
            <p:cNvPr id="14" name="Rectangle 13">
              <a:extLst>
                <a:ext uri="{FF2B5EF4-FFF2-40B4-BE49-F238E27FC236}">
                  <a16:creationId xmlns:a16="http://schemas.microsoft.com/office/drawing/2014/main" id="{6BB88590-1D18-164D-91C2-3B4E93373A00}"/>
                </a:ext>
              </a:extLst>
            </p:cNvPr>
            <p:cNvSpPr/>
            <p:nvPr/>
          </p:nvSpPr>
          <p:spPr>
            <a:xfrm>
              <a:off x="712839" y="3685607"/>
              <a:ext cx="2411307" cy="241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   </a:t>
              </a:r>
            </a:p>
          </p:txBody>
        </p:sp>
        <p:sp>
          <p:nvSpPr>
            <p:cNvPr id="17" name="Rectangle 16">
              <a:extLst>
                <a:ext uri="{FF2B5EF4-FFF2-40B4-BE49-F238E27FC236}">
                  <a16:creationId xmlns:a16="http://schemas.microsoft.com/office/drawing/2014/main" id="{0A8B52CB-15DF-D841-A992-3D881AB8C315}"/>
                </a:ext>
              </a:extLst>
            </p:cNvPr>
            <p:cNvSpPr/>
            <p:nvPr/>
          </p:nvSpPr>
          <p:spPr>
            <a:xfrm>
              <a:off x="1980000" y="3483187"/>
              <a:ext cx="1080344" cy="256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grpSp>
        <p:nvGrpSpPr>
          <p:cNvPr id="20" name="Group 19">
            <a:extLst>
              <a:ext uri="{FF2B5EF4-FFF2-40B4-BE49-F238E27FC236}">
                <a16:creationId xmlns:a16="http://schemas.microsoft.com/office/drawing/2014/main" id="{5BE9EDFB-2D9E-0E4B-A890-2B0DE094CB1C}"/>
              </a:ext>
            </a:extLst>
          </p:cNvPr>
          <p:cNvGrpSpPr/>
          <p:nvPr/>
        </p:nvGrpSpPr>
        <p:grpSpPr>
          <a:xfrm>
            <a:off x="6226480" y="3595061"/>
            <a:ext cx="2877133" cy="2597111"/>
            <a:chOff x="3448446" y="3481848"/>
            <a:chExt cx="2877133" cy="2597111"/>
          </a:xfrm>
        </p:grpSpPr>
        <p:sp>
          <p:nvSpPr>
            <p:cNvPr id="15" name="Rectangle 14">
              <a:extLst>
                <a:ext uri="{FF2B5EF4-FFF2-40B4-BE49-F238E27FC236}">
                  <a16:creationId xmlns:a16="http://schemas.microsoft.com/office/drawing/2014/main" id="{A1EFF9C8-B7C2-6340-91EA-856D5F403C58}"/>
                </a:ext>
              </a:extLst>
            </p:cNvPr>
            <p:cNvSpPr/>
            <p:nvPr/>
          </p:nvSpPr>
          <p:spPr>
            <a:xfrm>
              <a:off x="3448446" y="3665959"/>
              <a:ext cx="2411307" cy="241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   </a:t>
              </a:r>
            </a:p>
          </p:txBody>
        </p:sp>
        <p:sp>
          <p:nvSpPr>
            <p:cNvPr id="18" name="Rectangle 17">
              <a:extLst>
                <a:ext uri="{FF2B5EF4-FFF2-40B4-BE49-F238E27FC236}">
                  <a16:creationId xmlns:a16="http://schemas.microsoft.com/office/drawing/2014/main" id="{0CCB5A6F-33E3-694D-A766-98C01927D618}"/>
                </a:ext>
              </a:extLst>
            </p:cNvPr>
            <p:cNvSpPr/>
            <p:nvPr/>
          </p:nvSpPr>
          <p:spPr>
            <a:xfrm>
              <a:off x="5245235" y="3481848"/>
              <a:ext cx="1080344" cy="256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sp>
        <p:nvSpPr>
          <p:cNvPr id="21" name="Rectangle 20">
            <a:extLst>
              <a:ext uri="{FF2B5EF4-FFF2-40B4-BE49-F238E27FC236}">
                <a16:creationId xmlns:a16="http://schemas.microsoft.com/office/drawing/2014/main" id="{E336AFC5-C20E-EB4F-A26C-1AD9EA3333AD}"/>
              </a:ext>
            </a:extLst>
          </p:cNvPr>
          <p:cNvSpPr/>
          <p:nvPr/>
        </p:nvSpPr>
        <p:spPr>
          <a:xfrm rot="5400000">
            <a:off x="1625398" y="3319478"/>
            <a:ext cx="2564867" cy="259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22" name="Rectangle 21">
            <a:extLst>
              <a:ext uri="{FF2B5EF4-FFF2-40B4-BE49-F238E27FC236}">
                <a16:creationId xmlns:a16="http://schemas.microsoft.com/office/drawing/2014/main" id="{288C8E87-A5A8-8A48-8F6B-DB59E297BEF9}"/>
              </a:ext>
            </a:extLst>
          </p:cNvPr>
          <p:cNvSpPr/>
          <p:nvPr/>
        </p:nvSpPr>
        <p:spPr>
          <a:xfrm>
            <a:off x="4988321" y="6427786"/>
            <a:ext cx="2582564" cy="271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28" name="Picture 27" descr="Icon&#10;&#10;Description automatically generated">
            <a:extLst>
              <a:ext uri="{FF2B5EF4-FFF2-40B4-BE49-F238E27FC236}">
                <a16:creationId xmlns:a16="http://schemas.microsoft.com/office/drawing/2014/main" id="{D9533EF4-DB47-B44A-BB42-A714AB0FE2DB}"/>
              </a:ext>
            </a:extLst>
          </p:cNvPr>
          <p:cNvPicPr>
            <a:picLocks noChangeAspect="1"/>
          </p:cNvPicPr>
          <p:nvPr/>
        </p:nvPicPr>
        <p:blipFill>
          <a:blip r:embed="rId4"/>
          <a:stretch>
            <a:fillRect/>
          </a:stretch>
        </p:blipFill>
        <p:spPr>
          <a:xfrm>
            <a:off x="10766733" y="5543195"/>
            <a:ext cx="363998" cy="405598"/>
          </a:xfrm>
          <a:prstGeom prst="rect">
            <a:avLst/>
          </a:prstGeom>
        </p:spPr>
      </p:pic>
      <p:pic>
        <p:nvPicPr>
          <p:cNvPr id="29" name="Picture 28" descr="Icon&#10;&#10;Description automatically generated">
            <a:extLst>
              <a:ext uri="{FF2B5EF4-FFF2-40B4-BE49-F238E27FC236}">
                <a16:creationId xmlns:a16="http://schemas.microsoft.com/office/drawing/2014/main" id="{75D984ED-29A5-3047-8C2A-77746896FCB8}"/>
              </a:ext>
            </a:extLst>
          </p:cNvPr>
          <p:cNvPicPr>
            <a:picLocks noChangeAspect="1"/>
          </p:cNvPicPr>
          <p:nvPr/>
        </p:nvPicPr>
        <p:blipFill>
          <a:blip r:embed="rId5"/>
          <a:stretch>
            <a:fillRect/>
          </a:stretch>
        </p:blipFill>
        <p:spPr>
          <a:xfrm>
            <a:off x="11203305" y="5528228"/>
            <a:ext cx="363998" cy="405598"/>
          </a:xfrm>
          <a:prstGeom prst="rect">
            <a:avLst/>
          </a:prstGeom>
        </p:spPr>
      </p:pic>
      <p:pic>
        <p:nvPicPr>
          <p:cNvPr id="30" name="Picture 29" descr="Text&#10;&#10;Description automatically generated">
            <a:extLst>
              <a:ext uri="{FF2B5EF4-FFF2-40B4-BE49-F238E27FC236}">
                <a16:creationId xmlns:a16="http://schemas.microsoft.com/office/drawing/2014/main" id="{7720964F-EBC4-BD4F-ACF0-1BE52224EF92}"/>
              </a:ext>
            </a:extLst>
          </p:cNvPr>
          <p:cNvPicPr>
            <a:picLocks noChangeAspect="1"/>
          </p:cNvPicPr>
          <p:nvPr/>
        </p:nvPicPr>
        <p:blipFill>
          <a:blip r:embed="rId6"/>
          <a:stretch>
            <a:fillRect/>
          </a:stretch>
        </p:blipFill>
        <p:spPr>
          <a:xfrm>
            <a:off x="10333541" y="5543195"/>
            <a:ext cx="421941" cy="421941"/>
          </a:xfrm>
          <a:prstGeom prst="rect">
            <a:avLst/>
          </a:prstGeom>
        </p:spPr>
      </p:pic>
      <p:pic>
        <p:nvPicPr>
          <p:cNvPr id="31" name="Picture 30" descr="A picture containing text, sign, businesscard&#10;&#10;Description automatically generated">
            <a:extLst>
              <a:ext uri="{FF2B5EF4-FFF2-40B4-BE49-F238E27FC236}">
                <a16:creationId xmlns:a16="http://schemas.microsoft.com/office/drawing/2014/main" id="{15AC90EF-C060-CB44-9118-CE04B9A66F07}"/>
              </a:ext>
            </a:extLst>
          </p:cNvPr>
          <p:cNvPicPr>
            <a:picLocks noChangeAspect="1"/>
          </p:cNvPicPr>
          <p:nvPr/>
        </p:nvPicPr>
        <p:blipFill>
          <a:blip r:embed="rId7"/>
          <a:stretch>
            <a:fillRect/>
          </a:stretch>
        </p:blipFill>
        <p:spPr>
          <a:xfrm>
            <a:off x="11621306" y="5520056"/>
            <a:ext cx="363999" cy="421941"/>
          </a:xfrm>
          <a:prstGeom prst="rect">
            <a:avLst/>
          </a:prstGeom>
        </p:spPr>
      </p:pic>
      <p:graphicFrame>
        <p:nvGraphicFramePr>
          <p:cNvPr id="26" name="Table 2">
            <a:extLst>
              <a:ext uri="{FF2B5EF4-FFF2-40B4-BE49-F238E27FC236}">
                <a16:creationId xmlns:a16="http://schemas.microsoft.com/office/drawing/2014/main" id="{3F6DE56C-1635-8041-8E63-98F52A93A730}"/>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80135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iagram, polygon&#10;&#10;Description automatically generated">
            <a:extLst>
              <a:ext uri="{FF2B5EF4-FFF2-40B4-BE49-F238E27FC236}">
                <a16:creationId xmlns:a16="http://schemas.microsoft.com/office/drawing/2014/main" id="{430BF4E6-D28B-4A4F-A60F-3640FFA58B27}"/>
              </a:ext>
            </a:extLst>
          </p:cNvPr>
          <p:cNvPicPr>
            <a:picLocks noChangeAspect="1"/>
          </p:cNvPicPr>
          <p:nvPr/>
        </p:nvPicPr>
        <p:blipFill rotWithShape="1">
          <a:blip r:embed="rId3"/>
          <a:srcRect t="7910" b="56757"/>
          <a:stretch/>
        </p:blipFill>
        <p:spPr>
          <a:xfrm>
            <a:off x="441859" y="667265"/>
            <a:ext cx="10866037" cy="2879500"/>
          </a:xfrm>
          <a:prstGeom prst="rect">
            <a:avLst/>
          </a:prstGeom>
        </p:spPr>
      </p:pic>
      <p:pic>
        <p:nvPicPr>
          <p:cNvPr id="5" name="Picture 4" descr="Diagram, polygon&#10;&#10;Description automatically generated">
            <a:extLst>
              <a:ext uri="{FF2B5EF4-FFF2-40B4-BE49-F238E27FC236}">
                <a16:creationId xmlns:a16="http://schemas.microsoft.com/office/drawing/2014/main" id="{0B91A49D-19CB-B948-BEF1-6524D98D9D26}"/>
              </a:ext>
            </a:extLst>
          </p:cNvPr>
          <p:cNvPicPr>
            <a:picLocks noChangeAspect="1"/>
          </p:cNvPicPr>
          <p:nvPr/>
        </p:nvPicPr>
        <p:blipFill rotWithShape="1">
          <a:blip r:embed="rId3"/>
          <a:srcRect l="4281" t="56021" r="37088" b="8646"/>
          <a:stretch/>
        </p:blipFill>
        <p:spPr>
          <a:xfrm>
            <a:off x="2820972" y="3472952"/>
            <a:ext cx="6370839" cy="2879501"/>
          </a:xfrm>
          <a:prstGeom prst="rect">
            <a:avLst/>
          </a:prstGeom>
        </p:spPr>
      </p:pic>
      <p:graphicFrame>
        <p:nvGraphicFramePr>
          <p:cNvPr id="18" name="Table 2">
            <a:extLst>
              <a:ext uri="{FF2B5EF4-FFF2-40B4-BE49-F238E27FC236}">
                <a16:creationId xmlns:a16="http://schemas.microsoft.com/office/drawing/2014/main" id="{69408F91-D7C7-6A4A-A7F0-F0AB2ECEFEEC}"/>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6" name="Rectangle 15">
            <a:extLst>
              <a:ext uri="{FF2B5EF4-FFF2-40B4-BE49-F238E27FC236}">
                <a16:creationId xmlns:a16="http://schemas.microsoft.com/office/drawing/2014/main" id="{2C114F7E-38F1-1340-BC33-1E3FFA01943D}"/>
              </a:ext>
            </a:extLst>
          </p:cNvPr>
          <p:cNvSpPr/>
          <p:nvPr/>
        </p:nvSpPr>
        <p:spPr>
          <a:xfrm>
            <a:off x="206695" y="551641"/>
            <a:ext cx="12061343" cy="5979788"/>
          </a:xfrm>
          <a:prstGeom prst="rect">
            <a:avLst/>
          </a:prstGeom>
          <a:solidFill>
            <a:srgbClr val="FFFFFF">
              <a:alpha val="59608"/>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7" name="Rectangle 16">
            <a:extLst>
              <a:ext uri="{FF2B5EF4-FFF2-40B4-BE49-F238E27FC236}">
                <a16:creationId xmlns:a16="http://schemas.microsoft.com/office/drawing/2014/main" id="{9E8CBA2A-3AA1-354A-98FA-264F5EDF60EF}"/>
              </a:ext>
            </a:extLst>
          </p:cNvPr>
          <p:cNvSpPr/>
          <p:nvPr/>
        </p:nvSpPr>
        <p:spPr>
          <a:xfrm>
            <a:off x="2386940" y="1710047"/>
            <a:ext cx="7683335" cy="3170711"/>
          </a:xfrm>
          <a:prstGeom prst="rect">
            <a:avLst/>
          </a:prstGeom>
          <a:solidFill>
            <a:srgbClr val="8A84B9"/>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pitchFamily="2" charset="0"/>
              </a:rPr>
              <a:t>Patterns of life satisfaction are bi-directional, on average.</a:t>
            </a:r>
          </a:p>
          <a:p>
            <a:pPr algn="ctr"/>
            <a:endParaRPr lang="en-US" sz="1000" b="1" dirty="0">
              <a:latin typeface="Courier" pitchFamily="2" charset="0"/>
            </a:endParaRPr>
          </a:p>
          <a:p>
            <a:pPr algn="ctr"/>
            <a:r>
              <a:rPr lang="en-US" sz="2800" b="1" dirty="0">
                <a:latin typeface="Courier" pitchFamily="2" charset="0"/>
              </a:rPr>
              <a:t>-- BUT --</a:t>
            </a:r>
          </a:p>
          <a:p>
            <a:pPr algn="ctr"/>
            <a:endParaRPr lang="en-US" sz="1050" b="1" dirty="0">
              <a:latin typeface="Courier" pitchFamily="2" charset="0"/>
            </a:endParaRPr>
          </a:p>
          <a:p>
            <a:pPr algn="ctr"/>
            <a:r>
              <a:rPr lang="en-US" sz="2800" b="1" dirty="0">
                <a:latin typeface="Courier" pitchFamily="2" charset="0"/>
              </a:rPr>
              <a:t>What patterns can and do individuals show?</a:t>
            </a:r>
          </a:p>
        </p:txBody>
      </p:sp>
      <p:sp>
        <p:nvSpPr>
          <p:cNvPr id="6" name="Rectangle 5">
            <a:extLst>
              <a:ext uri="{FF2B5EF4-FFF2-40B4-BE49-F238E27FC236}">
                <a16:creationId xmlns:a16="http://schemas.microsoft.com/office/drawing/2014/main" id="{7974F008-BDD4-1647-9B7D-CD3706AAF04D}"/>
              </a:ext>
            </a:extLst>
          </p:cNvPr>
          <p:cNvSpPr/>
          <p:nvPr/>
        </p:nvSpPr>
        <p:spPr>
          <a:xfrm>
            <a:off x="9286238" y="5967307"/>
            <a:ext cx="2905761" cy="8865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p:pic>
        <p:nvPicPr>
          <p:cNvPr id="11" name="Picture 10" descr="Icon&#10;&#10;Description automatically generated">
            <a:extLst>
              <a:ext uri="{FF2B5EF4-FFF2-40B4-BE49-F238E27FC236}">
                <a16:creationId xmlns:a16="http://schemas.microsoft.com/office/drawing/2014/main" id="{2F5A6064-0B4C-0A47-A9F8-B6E65436BE8A}"/>
              </a:ext>
            </a:extLst>
          </p:cNvPr>
          <p:cNvPicPr>
            <a:picLocks noChangeAspect="1"/>
          </p:cNvPicPr>
          <p:nvPr/>
        </p:nvPicPr>
        <p:blipFill>
          <a:blip r:embed="rId4"/>
          <a:stretch>
            <a:fillRect/>
          </a:stretch>
        </p:blipFill>
        <p:spPr>
          <a:xfrm>
            <a:off x="10766733" y="5543195"/>
            <a:ext cx="363998" cy="405598"/>
          </a:xfrm>
          <a:prstGeom prst="rect">
            <a:avLst/>
          </a:prstGeom>
        </p:spPr>
      </p:pic>
      <p:pic>
        <p:nvPicPr>
          <p:cNvPr id="12" name="Picture 11" descr="Icon&#10;&#10;Description automatically generated">
            <a:extLst>
              <a:ext uri="{FF2B5EF4-FFF2-40B4-BE49-F238E27FC236}">
                <a16:creationId xmlns:a16="http://schemas.microsoft.com/office/drawing/2014/main" id="{5CE242C3-9455-8743-AE35-C37D198DF540}"/>
              </a:ext>
            </a:extLst>
          </p:cNvPr>
          <p:cNvPicPr>
            <a:picLocks noChangeAspect="1"/>
          </p:cNvPicPr>
          <p:nvPr/>
        </p:nvPicPr>
        <p:blipFill>
          <a:blip r:embed="rId5"/>
          <a:stretch>
            <a:fillRect/>
          </a:stretch>
        </p:blipFill>
        <p:spPr>
          <a:xfrm>
            <a:off x="11203305" y="5528228"/>
            <a:ext cx="363998" cy="405598"/>
          </a:xfrm>
          <a:prstGeom prst="rect">
            <a:avLst/>
          </a:prstGeom>
        </p:spPr>
      </p:pic>
      <p:pic>
        <p:nvPicPr>
          <p:cNvPr id="14" name="Picture 13" descr="Text&#10;&#10;Description automatically generated">
            <a:extLst>
              <a:ext uri="{FF2B5EF4-FFF2-40B4-BE49-F238E27FC236}">
                <a16:creationId xmlns:a16="http://schemas.microsoft.com/office/drawing/2014/main" id="{EE1D9654-F969-C44E-A70E-5A202451B5E6}"/>
              </a:ext>
            </a:extLst>
          </p:cNvPr>
          <p:cNvPicPr>
            <a:picLocks noChangeAspect="1"/>
          </p:cNvPicPr>
          <p:nvPr/>
        </p:nvPicPr>
        <p:blipFill>
          <a:blip r:embed="rId6"/>
          <a:stretch>
            <a:fillRect/>
          </a:stretch>
        </p:blipFill>
        <p:spPr>
          <a:xfrm>
            <a:off x="10333541" y="5543195"/>
            <a:ext cx="421941" cy="421941"/>
          </a:xfrm>
          <a:prstGeom prst="rect">
            <a:avLst/>
          </a:prstGeom>
        </p:spPr>
      </p:pic>
      <p:pic>
        <p:nvPicPr>
          <p:cNvPr id="15" name="Picture 14" descr="A picture containing text, sign, businesscard&#10;&#10;Description automatically generated">
            <a:extLst>
              <a:ext uri="{FF2B5EF4-FFF2-40B4-BE49-F238E27FC236}">
                <a16:creationId xmlns:a16="http://schemas.microsoft.com/office/drawing/2014/main" id="{0A936006-79D6-8B46-9175-94B419903740}"/>
              </a:ext>
            </a:extLst>
          </p:cNvPr>
          <p:cNvPicPr>
            <a:picLocks noChangeAspect="1"/>
          </p:cNvPicPr>
          <p:nvPr/>
        </p:nvPicPr>
        <p:blipFill>
          <a:blip r:embed="rId7"/>
          <a:stretch>
            <a:fillRect/>
          </a:stretch>
        </p:blipFill>
        <p:spPr>
          <a:xfrm>
            <a:off x="11621306" y="5520056"/>
            <a:ext cx="363999" cy="421941"/>
          </a:xfrm>
          <a:prstGeom prst="rect">
            <a:avLst/>
          </a:prstGeom>
        </p:spPr>
      </p:pic>
    </p:spTree>
    <p:extLst>
      <p:ext uri="{BB962C8B-B14F-4D97-AF65-F5344CB8AC3E}">
        <p14:creationId xmlns:p14="http://schemas.microsoft.com/office/powerpoint/2010/main" val="33426040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CF736C-88C7-8A4B-8D75-0024867204AE}"/>
              </a:ext>
            </a:extLst>
          </p:cNvPr>
          <p:cNvPicPr>
            <a:picLocks noChangeAspect="1"/>
          </p:cNvPicPr>
          <p:nvPr/>
        </p:nvPicPr>
        <p:blipFill>
          <a:blip r:embed="rId3"/>
          <a:srcRect/>
          <a:stretch/>
        </p:blipFill>
        <p:spPr>
          <a:xfrm>
            <a:off x="0" y="1142059"/>
            <a:ext cx="12192000" cy="4689230"/>
          </a:xfrm>
          <a:prstGeom prst="rect">
            <a:avLst/>
          </a:prstGeom>
        </p:spPr>
      </p:pic>
      <p:sp>
        <p:nvSpPr>
          <p:cNvPr id="6" name="Rectangle 5">
            <a:extLst>
              <a:ext uri="{FF2B5EF4-FFF2-40B4-BE49-F238E27FC236}">
                <a16:creationId xmlns:a16="http://schemas.microsoft.com/office/drawing/2014/main" id="{F0B278CD-688B-D544-A66A-8BF282F97C8F}"/>
              </a:ext>
            </a:extLst>
          </p:cNvPr>
          <p:cNvSpPr/>
          <p:nvPr/>
        </p:nvSpPr>
        <p:spPr>
          <a:xfrm>
            <a:off x="9634886" y="6095660"/>
            <a:ext cx="2557114"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p:grpSp>
        <p:nvGrpSpPr>
          <p:cNvPr id="38" name="Group 37">
            <a:extLst>
              <a:ext uri="{FF2B5EF4-FFF2-40B4-BE49-F238E27FC236}">
                <a16:creationId xmlns:a16="http://schemas.microsoft.com/office/drawing/2014/main" id="{F1A1001B-E66F-D44E-AEA7-5838CF377802}"/>
              </a:ext>
            </a:extLst>
          </p:cNvPr>
          <p:cNvGrpSpPr/>
          <p:nvPr/>
        </p:nvGrpSpPr>
        <p:grpSpPr>
          <a:xfrm>
            <a:off x="753130" y="1866464"/>
            <a:ext cx="1868231" cy="2478603"/>
            <a:chOff x="731293" y="2373818"/>
            <a:chExt cx="1868231" cy="2478603"/>
          </a:xfrm>
        </p:grpSpPr>
        <p:sp>
          <p:nvSpPr>
            <p:cNvPr id="7" name="Rectangle 6">
              <a:extLst>
                <a:ext uri="{FF2B5EF4-FFF2-40B4-BE49-F238E27FC236}">
                  <a16:creationId xmlns:a16="http://schemas.microsoft.com/office/drawing/2014/main" id="{8786F53A-6CFC-8C48-88E7-05F2589E0F55}"/>
                </a:ext>
              </a:extLst>
            </p:cNvPr>
            <p:cNvSpPr/>
            <p:nvPr/>
          </p:nvSpPr>
          <p:spPr>
            <a:xfrm>
              <a:off x="731293" y="2373818"/>
              <a:ext cx="1868231" cy="2478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   </a:t>
              </a:r>
            </a:p>
          </p:txBody>
        </p:sp>
        <p:cxnSp>
          <p:nvCxnSpPr>
            <p:cNvPr id="21" name="Straight Connector 20">
              <a:extLst>
                <a:ext uri="{FF2B5EF4-FFF2-40B4-BE49-F238E27FC236}">
                  <a16:creationId xmlns:a16="http://schemas.microsoft.com/office/drawing/2014/main" id="{7E13C074-09B8-9F42-B585-D65988CB0A48}"/>
                </a:ext>
              </a:extLst>
            </p:cNvPr>
            <p:cNvCxnSpPr>
              <a:cxnSpLocks/>
            </p:cNvCxnSpPr>
            <p:nvPr/>
          </p:nvCxnSpPr>
          <p:spPr>
            <a:xfrm>
              <a:off x="1668149" y="2373818"/>
              <a:ext cx="0" cy="247860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C742EE-4387-4C4C-852D-6B9574CAA4D1}"/>
                </a:ext>
              </a:extLst>
            </p:cNvPr>
            <p:cNvCxnSpPr>
              <a:cxnSpLocks/>
            </p:cNvCxnSpPr>
            <p:nvPr/>
          </p:nvCxnSpPr>
          <p:spPr>
            <a:xfrm>
              <a:off x="731293" y="3617060"/>
              <a:ext cx="1868231"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63D08F1-6264-134E-9C85-7A126230E198}"/>
              </a:ext>
            </a:extLst>
          </p:cNvPr>
          <p:cNvGrpSpPr/>
          <p:nvPr/>
        </p:nvGrpSpPr>
        <p:grpSpPr>
          <a:xfrm>
            <a:off x="3078275" y="1866463"/>
            <a:ext cx="1868231" cy="2478603"/>
            <a:chOff x="3075100" y="2373817"/>
            <a:chExt cx="1868231" cy="2478603"/>
          </a:xfrm>
        </p:grpSpPr>
        <p:sp>
          <p:nvSpPr>
            <p:cNvPr id="26" name="Rectangle 25">
              <a:extLst>
                <a:ext uri="{FF2B5EF4-FFF2-40B4-BE49-F238E27FC236}">
                  <a16:creationId xmlns:a16="http://schemas.microsoft.com/office/drawing/2014/main" id="{91BD582E-6DC8-394E-8D81-E17E3C48B28C}"/>
                </a:ext>
              </a:extLst>
            </p:cNvPr>
            <p:cNvSpPr/>
            <p:nvPr/>
          </p:nvSpPr>
          <p:spPr>
            <a:xfrm>
              <a:off x="3075100" y="2373817"/>
              <a:ext cx="1868231" cy="2478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   </a:t>
              </a:r>
            </a:p>
          </p:txBody>
        </p:sp>
        <p:cxnSp>
          <p:nvCxnSpPr>
            <p:cNvPr id="27" name="Straight Connector 26">
              <a:extLst>
                <a:ext uri="{FF2B5EF4-FFF2-40B4-BE49-F238E27FC236}">
                  <a16:creationId xmlns:a16="http://schemas.microsoft.com/office/drawing/2014/main" id="{A2E26081-9F06-5E4C-867C-BDEC3266057E}"/>
                </a:ext>
              </a:extLst>
            </p:cNvPr>
            <p:cNvCxnSpPr>
              <a:cxnSpLocks/>
            </p:cNvCxnSpPr>
            <p:nvPr/>
          </p:nvCxnSpPr>
          <p:spPr>
            <a:xfrm>
              <a:off x="4011956" y="2373817"/>
              <a:ext cx="0" cy="247860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E8672F-4EB3-514E-AB6D-97C2D55AABCD}"/>
                </a:ext>
              </a:extLst>
            </p:cNvPr>
            <p:cNvCxnSpPr>
              <a:cxnSpLocks/>
            </p:cNvCxnSpPr>
            <p:nvPr/>
          </p:nvCxnSpPr>
          <p:spPr>
            <a:xfrm>
              <a:off x="3075100" y="3617059"/>
              <a:ext cx="1868231"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A80E76DA-41B1-C442-97C1-FF07D2007DB8}"/>
              </a:ext>
            </a:extLst>
          </p:cNvPr>
          <p:cNvGrpSpPr/>
          <p:nvPr/>
        </p:nvGrpSpPr>
        <p:grpSpPr>
          <a:xfrm>
            <a:off x="5401534" y="1870403"/>
            <a:ext cx="1868231" cy="2478603"/>
            <a:chOff x="5418907" y="2377757"/>
            <a:chExt cx="1868231" cy="2478603"/>
          </a:xfrm>
        </p:grpSpPr>
        <p:sp>
          <p:nvSpPr>
            <p:cNvPr id="29" name="Rectangle 28">
              <a:extLst>
                <a:ext uri="{FF2B5EF4-FFF2-40B4-BE49-F238E27FC236}">
                  <a16:creationId xmlns:a16="http://schemas.microsoft.com/office/drawing/2014/main" id="{D0191928-2542-5D43-A770-40EFE165FDD1}"/>
                </a:ext>
              </a:extLst>
            </p:cNvPr>
            <p:cNvSpPr/>
            <p:nvPr/>
          </p:nvSpPr>
          <p:spPr>
            <a:xfrm>
              <a:off x="5418907" y="2377757"/>
              <a:ext cx="1868231" cy="2478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   </a:t>
              </a:r>
            </a:p>
          </p:txBody>
        </p:sp>
        <p:cxnSp>
          <p:nvCxnSpPr>
            <p:cNvPr id="30" name="Straight Connector 29">
              <a:extLst>
                <a:ext uri="{FF2B5EF4-FFF2-40B4-BE49-F238E27FC236}">
                  <a16:creationId xmlns:a16="http://schemas.microsoft.com/office/drawing/2014/main" id="{359ED3B8-231D-2843-9017-19B469843DFC}"/>
                </a:ext>
              </a:extLst>
            </p:cNvPr>
            <p:cNvCxnSpPr>
              <a:cxnSpLocks/>
            </p:cNvCxnSpPr>
            <p:nvPr/>
          </p:nvCxnSpPr>
          <p:spPr>
            <a:xfrm>
              <a:off x="6359704" y="2377757"/>
              <a:ext cx="0" cy="247860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8A0E4E1-E966-C94D-93CC-DFB7D6DEAF2B}"/>
                </a:ext>
              </a:extLst>
            </p:cNvPr>
            <p:cNvCxnSpPr>
              <a:cxnSpLocks/>
            </p:cNvCxnSpPr>
            <p:nvPr/>
          </p:nvCxnSpPr>
          <p:spPr>
            <a:xfrm>
              <a:off x="5418907" y="3617058"/>
              <a:ext cx="1868231"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82CD489F-50DB-D34D-AC01-A9EBEC97BB99}"/>
              </a:ext>
            </a:extLst>
          </p:cNvPr>
          <p:cNvGrpSpPr/>
          <p:nvPr/>
        </p:nvGrpSpPr>
        <p:grpSpPr>
          <a:xfrm>
            <a:off x="7728734" y="1866461"/>
            <a:ext cx="1868231" cy="2478603"/>
            <a:chOff x="7766655" y="2373815"/>
            <a:chExt cx="1868231" cy="2478603"/>
          </a:xfrm>
        </p:grpSpPr>
        <p:sp>
          <p:nvSpPr>
            <p:cNvPr id="32" name="Rectangle 31">
              <a:extLst>
                <a:ext uri="{FF2B5EF4-FFF2-40B4-BE49-F238E27FC236}">
                  <a16:creationId xmlns:a16="http://schemas.microsoft.com/office/drawing/2014/main" id="{38392EE1-29DC-F948-B38A-B7A2FEAAE0ED}"/>
                </a:ext>
              </a:extLst>
            </p:cNvPr>
            <p:cNvSpPr/>
            <p:nvPr/>
          </p:nvSpPr>
          <p:spPr>
            <a:xfrm>
              <a:off x="7766655" y="2373815"/>
              <a:ext cx="1868231" cy="2478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   </a:t>
              </a:r>
            </a:p>
          </p:txBody>
        </p:sp>
        <p:cxnSp>
          <p:nvCxnSpPr>
            <p:cNvPr id="33" name="Straight Connector 32">
              <a:extLst>
                <a:ext uri="{FF2B5EF4-FFF2-40B4-BE49-F238E27FC236}">
                  <a16:creationId xmlns:a16="http://schemas.microsoft.com/office/drawing/2014/main" id="{1F2AB880-3A3A-E844-B58C-8163A323E1CD}"/>
                </a:ext>
              </a:extLst>
            </p:cNvPr>
            <p:cNvCxnSpPr>
              <a:cxnSpLocks/>
            </p:cNvCxnSpPr>
            <p:nvPr/>
          </p:nvCxnSpPr>
          <p:spPr>
            <a:xfrm>
              <a:off x="8703511" y="2373815"/>
              <a:ext cx="0" cy="247860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5E664A-03BD-9E46-AE31-014AC28A054E}"/>
                </a:ext>
              </a:extLst>
            </p:cNvPr>
            <p:cNvCxnSpPr>
              <a:cxnSpLocks/>
            </p:cNvCxnSpPr>
            <p:nvPr/>
          </p:nvCxnSpPr>
          <p:spPr>
            <a:xfrm>
              <a:off x="7766655" y="3617057"/>
              <a:ext cx="1868231"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3CC7FDB-665A-C943-AF89-9EE9305FC31C}"/>
              </a:ext>
            </a:extLst>
          </p:cNvPr>
          <p:cNvGrpSpPr/>
          <p:nvPr/>
        </p:nvGrpSpPr>
        <p:grpSpPr>
          <a:xfrm>
            <a:off x="10061071" y="1866461"/>
            <a:ext cx="1868231" cy="2478603"/>
            <a:chOff x="10114403" y="2373815"/>
            <a:chExt cx="1868231" cy="2478603"/>
          </a:xfrm>
        </p:grpSpPr>
        <p:sp>
          <p:nvSpPr>
            <p:cNvPr id="35" name="Rectangle 34">
              <a:extLst>
                <a:ext uri="{FF2B5EF4-FFF2-40B4-BE49-F238E27FC236}">
                  <a16:creationId xmlns:a16="http://schemas.microsoft.com/office/drawing/2014/main" id="{FF478960-48B5-354E-A257-B568142F9CE8}"/>
                </a:ext>
              </a:extLst>
            </p:cNvPr>
            <p:cNvSpPr/>
            <p:nvPr/>
          </p:nvSpPr>
          <p:spPr>
            <a:xfrm>
              <a:off x="10114403" y="2373815"/>
              <a:ext cx="1868231" cy="2478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   </a:t>
              </a:r>
            </a:p>
          </p:txBody>
        </p:sp>
        <p:cxnSp>
          <p:nvCxnSpPr>
            <p:cNvPr id="36" name="Straight Connector 35">
              <a:extLst>
                <a:ext uri="{FF2B5EF4-FFF2-40B4-BE49-F238E27FC236}">
                  <a16:creationId xmlns:a16="http://schemas.microsoft.com/office/drawing/2014/main" id="{CCE6BE1F-A9E7-F748-9B58-AE65F81DB152}"/>
                </a:ext>
              </a:extLst>
            </p:cNvPr>
            <p:cNvCxnSpPr>
              <a:cxnSpLocks/>
            </p:cNvCxnSpPr>
            <p:nvPr/>
          </p:nvCxnSpPr>
          <p:spPr>
            <a:xfrm>
              <a:off x="11047318" y="2373815"/>
              <a:ext cx="0" cy="247860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1174F43-42BA-AA45-9533-59C3D7D9A391}"/>
                </a:ext>
              </a:extLst>
            </p:cNvPr>
            <p:cNvCxnSpPr>
              <a:cxnSpLocks/>
            </p:cNvCxnSpPr>
            <p:nvPr/>
          </p:nvCxnSpPr>
          <p:spPr>
            <a:xfrm>
              <a:off x="10114403" y="3617057"/>
              <a:ext cx="1868231" cy="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1DAD759F-A042-ED4B-B0A2-353C0AC3804B}"/>
              </a:ext>
            </a:extLst>
          </p:cNvPr>
          <p:cNvSpPr txBox="1"/>
          <p:nvPr/>
        </p:nvSpPr>
        <p:spPr>
          <a:xfrm>
            <a:off x="-428625" y="885825"/>
            <a:ext cx="184731" cy="369332"/>
          </a:xfrm>
          <a:prstGeom prst="rect">
            <a:avLst/>
          </a:prstGeom>
          <a:noFill/>
        </p:spPr>
        <p:txBody>
          <a:bodyPr wrap="none" rtlCol="0">
            <a:spAutoFit/>
          </a:bodyPr>
          <a:lstStyle/>
          <a:p>
            <a:endParaRPr lang="en-US" dirty="0"/>
          </a:p>
        </p:txBody>
      </p:sp>
      <p:pic>
        <p:nvPicPr>
          <p:cNvPr id="44" name="Picture 43" descr="Icon&#10;&#10;Description automatically generated">
            <a:extLst>
              <a:ext uri="{FF2B5EF4-FFF2-40B4-BE49-F238E27FC236}">
                <a16:creationId xmlns:a16="http://schemas.microsoft.com/office/drawing/2014/main" id="{A660981B-4410-1A44-8AD0-7819FD78D599}"/>
              </a:ext>
            </a:extLst>
          </p:cNvPr>
          <p:cNvPicPr>
            <a:picLocks noChangeAspect="1"/>
          </p:cNvPicPr>
          <p:nvPr/>
        </p:nvPicPr>
        <p:blipFill>
          <a:blip r:embed="rId4"/>
          <a:stretch>
            <a:fillRect/>
          </a:stretch>
        </p:blipFill>
        <p:spPr>
          <a:xfrm>
            <a:off x="10766733" y="5543195"/>
            <a:ext cx="363998" cy="405598"/>
          </a:xfrm>
          <a:prstGeom prst="rect">
            <a:avLst/>
          </a:prstGeom>
        </p:spPr>
      </p:pic>
      <p:pic>
        <p:nvPicPr>
          <p:cNvPr id="45" name="Picture 44" descr="Icon&#10;&#10;Description automatically generated">
            <a:extLst>
              <a:ext uri="{FF2B5EF4-FFF2-40B4-BE49-F238E27FC236}">
                <a16:creationId xmlns:a16="http://schemas.microsoft.com/office/drawing/2014/main" id="{1F1CBCA2-9913-084A-A054-3C4B4C6D580E}"/>
              </a:ext>
            </a:extLst>
          </p:cNvPr>
          <p:cNvPicPr>
            <a:picLocks noChangeAspect="1"/>
          </p:cNvPicPr>
          <p:nvPr/>
        </p:nvPicPr>
        <p:blipFill>
          <a:blip r:embed="rId5"/>
          <a:stretch>
            <a:fillRect/>
          </a:stretch>
        </p:blipFill>
        <p:spPr>
          <a:xfrm>
            <a:off x="11203305" y="5528228"/>
            <a:ext cx="363998" cy="405598"/>
          </a:xfrm>
          <a:prstGeom prst="rect">
            <a:avLst/>
          </a:prstGeom>
        </p:spPr>
      </p:pic>
      <p:pic>
        <p:nvPicPr>
          <p:cNvPr id="46" name="Picture 45" descr="Text&#10;&#10;Description automatically generated">
            <a:extLst>
              <a:ext uri="{FF2B5EF4-FFF2-40B4-BE49-F238E27FC236}">
                <a16:creationId xmlns:a16="http://schemas.microsoft.com/office/drawing/2014/main" id="{46DE4FDF-AE2C-8040-8780-57A08A8CA801}"/>
              </a:ext>
            </a:extLst>
          </p:cNvPr>
          <p:cNvPicPr>
            <a:picLocks noChangeAspect="1"/>
          </p:cNvPicPr>
          <p:nvPr/>
        </p:nvPicPr>
        <p:blipFill>
          <a:blip r:embed="rId6"/>
          <a:stretch>
            <a:fillRect/>
          </a:stretch>
        </p:blipFill>
        <p:spPr>
          <a:xfrm>
            <a:off x="10333541" y="5543195"/>
            <a:ext cx="421941" cy="421941"/>
          </a:xfrm>
          <a:prstGeom prst="rect">
            <a:avLst/>
          </a:prstGeom>
        </p:spPr>
      </p:pic>
      <p:pic>
        <p:nvPicPr>
          <p:cNvPr id="47" name="Picture 46" descr="A picture containing text, sign, businesscard&#10;&#10;Description automatically generated">
            <a:extLst>
              <a:ext uri="{FF2B5EF4-FFF2-40B4-BE49-F238E27FC236}">
                <a16:creationId xmlns:a16="http://schemas.microsoft.com/office/drawing/2014/main" id="{48D27AEC-D099-EE42-B32C-A5E033F50440}"/>
              </a:ext>
            </a:extLst>
          </p:cNvPr>
          <p:cNvPicPr>
            <a:picLocks noChangeAspect="1"/>
          </p:cNvPicPr>
          <p:nvPr/>
        </p:nvPicPr>
        <p:blipFill>
          <a:blip r:embed="rId7"/>
          <a:stretch>
            <a:fillRect/>
          </a:stretch>
        </p:blipFill>
        <p:spPr>
          <a:xfrm>
            <a:off x="11621306" y="5520056"/>
            <a:ext cx="363999" cy="421941"/>
          </a:xfrm>
          <a:prstGeom prst="rect">
            <a:avLst/>
          </a:prstGeom>
        </p:spPr>
      </p:pic>
      <p:graphicFrame>
        <p:nvGraphicFramePr>
          <p:cNvPr id="49" name="Table 2">
            <a:extLst>
              <a:ext uri="{FF2B5EF4-FFF2-40B4-BE49-F238E27FC236}">
                <a16:creationId xmlns:a16="http://schemas.microsoft.com/office/drawing/2014/main" id="{77B3E0C7-E28D-E040-A822-BC8A9612456A}"/>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266307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CF736C-88C7-8A4B-8D75-0024867204AE}"/>
              </a:ext>
            </a:extLst>
          </p:cNvPr>
          <p:cNvPicPr>
            <a:picLocks noChangeAspect="1"/>
          </p:cNvPicPr>
          <p:nvPr/>
        </p:nvPicPr>
        <p:blipFill>
          <a:blip r:embed="rId3"/>
          <a:srcRect/>
          <a:stretch/>
        </p:blipFill>
        <p:spPr>
          <a:xfrm>
            <a:off x="0" y="1142059"/>
            <a:ext cx="12192000" cy="4689230"/>
          </a:xfrm>
          <a:prstGeom prst="rect">
            <a:avLst/>
          </a:prstGeom>
        </p:spPr>
      </p:pic>
      <p:sp>
        <p:nvSpPr>
          <p:cNvPr id="6" name="Rectangle 5">
            <a:extLst>
              <a:ext uri="{FF2B5EF4-FFF2-40B4-BE49-F238E27FC236}">
                <a16:creationId xmlns:a16="http://schemas.microsoft.com/office/drawing/2014/main" id="{F0B278CD-688B-D544-A66A-8BF282F97C8F}"/>
              </a:ext>
            </a:extLst>
          </p:cNvPr>
          <p:cNvSpPr/>
          <p:nvPr/>
        </p:nvSpPr>
        <p:spPr>
          <a:xfrm>
            <a:off x="9634886" y="6095660"/>
            <a:ext cx="2557114"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p:sp>
        <p:nvSpPr>
          <p:cNvPr id="2" name="TextBox 1">
            <a:extLst>
              <a:ext uri="{FF2B5EF4-FFF2-40B4-BE49-F238E27FC236}">
                <a16:creationId xmlns:a16="http://schemas.microsoft.com/office/drawing/2014/main" id="{1DAD759F-A042-ED4B-B0A2-353C0AC3804B}"/>
              </a:ext>
            </a:extLst>
          </p:cNvPr>
          <p:cNvSpPr txBox="1"/>
          <p:nvPr/>
        </p:nvSpPr>
        <p:spPr>
          <a:xfrm>
            <a:off x="-428625" y="885825"/>
            <a:ext cx="184731" cy="369332"/>
          </a:xfrm>
          <a:prstGeom prst="rect">
            <a:avLst/>
          </a:prstGeom>
          <a:noFill/>
        </p:spPr>
        <p:txBody>
          <a:bodyPr wrap="none" rtlCol="0">
            <a:spAutoFit/>
          </a:bodyPr>
          <a:lstStyle/>
          <a:p>
            <a:endParaRPr lang="en-US" dirty="0"/>
          </a:p>
        </p:txBody>
      </p:sp>
      <p:pic>
        <p:nvPicPr>
          <p:cNvPr id="44" name="Picture 43" descr="Icon&#10;&#10;Description automatically generated">
            <a:extLst>
              <a:ext uri="{FF2B5EF4-FFF2-40B4-BE49-F238E27FC236}">
                <a16:creationId xmlns:a16="http://schemas.microsoft.com/office/drawing/2014/main" id="{A660981B-4410-1A44-8AD0-7819FD78D599}"/>
              </a:ext>
            </a:extLst>
          </p:cNvPr>
          <p:cNvPicPr>
            <a:picLocks noChangeAspect="1"/>
          </p:cNvPicPr>
          <p:nvPr/>
        </p:nvPicPr>
        <p:blipFill>
          <a:blip r:embed="rId4"/>
          <a:stretch>
            <a:fillRect/>
          </a:stretch>
        </p:blipFill>
        <p:spPr>
          <a:xfrm>
            <a:off x="10766733" y="5543195"/>
            <a:ext cx="363998" cy="405598"/>
          </a:xfrm>
          <a:prstGeom prst="rect">
            <a:avLst/>
          </a:prstGeom>
        </p:spPr>
      </p:pic>
      <p:pic>
        <p:nvPicPr>
          <p:cNvPr id="45" name="Picture 44" descr="Icon&#10;&#10;Description automatically generated">
            <a:extLst>
              <a:ext uri="{FF2B5EF4-FFF2-40B4-BE49-F238E27FC236}">
                <a16:creationId xmlns:a16="http://schemas.microsoft.com/office/drawing/2014/main" id="{1F1CBCA2-9913-084A-A054-3C4B4C6D580E}"/>
              </a:ext>
            </a:extLst>
          </p:cNvPr>
          <p:cNvPicPr>
            <a:picLocks noChangeAspect="1"/>
          </p:cNvPicPr>
          <p:nvPr/>
        </p:nvPicPr>
        <p:blipFill>
          <a:blip r:embed="rId5"/>
          <a:stretch>
            <a:fillRect/>
          </a:stretch>
        </p:blipFill>
        <p:spPr>
          <a:xfrm>
            <a:off x="11203305" y="5528228"/>
            <a:ext cx="363998" cy="405598"/>
          </a:xfrm>
          <a:prstGeom prst="rect">
            <a:avLst/>
          </a:prstGeom>
        </p:spPr>
      </p:pic>
      <p:pic>
        <p:nvPicPr>
          <p:cNvPr id="46" name="Picture 45" descr="Text&#10;&#10;Description automatically generated">
            <a:extLst>
              <a:ext uri="{FF2B5EF4-FFF2-40B4-BE49-F238E27FC236}">
                <a16:creationId xmlns:a16="http://schemas.microsoft.com/office/drawing/2014/main" id="{46DE4FDF-AE2C-8040-8780-57A08A8CA801}"/>
              </a:ext>
            </a:extLst>
          </p:cNvPr>
          <p:cNvPicPr>
            <a:picLocks noChangeAspect="1"/>
          </p:cNvPicPr>
          <p:nvPr/>
        </p:nvPicPr>
        <p:blipFill>
          <a:blip r:embed="rId6"/>
          <a:stretch>
            <a:fillRect/>
          </a:stretch>
        </p:blipFill>
        <p:spPr>
          <a:xfrm>
            <a:off x="10333541" y="5543195"/>
            <a:ext cx="421941" cy="421941"/>
          </a:xfrm>
          <a:prstGeom prst="rect">
            <a:avLst/>
          </a:prstGeom>
        </p:spPr>
      </p:pic>
      <p:pic>
        <p:nvPicPr>
          <p:cNvPr id="47" name="Picture 46" descr="A picture containing text, sign, businesscard&#10;&#10;Description automatically generated">
            <a:extLst>
              <a:ext uri="{FF2B5EF4-FFF2-40B4-BE49-F238E27FC236}">
                <a16:creationId xmlns:a16="http://schemas.microsoft.com/office/drawing/2014/main" id="{48D27AEC-D099-EE42-B32C-A5E033F50440}"/>
              </a:ext>
            </a:extLst>
          </p:cNvPr>
          <p:cNvPicPr>
            <a:picLocks noChangeAspect="1"/>
          </p:cNvPicPr>
          <p:nvPr/>
        </p:nvPicPr>
        <p:blipFill>
          <a:blip r:embed="rId7"/>
          <a:stretch>
            <a:fillRect/>
          </a:stretch>
        </p:blipFill>
        <p:spPr>
          <a:xfrm>
            <a:off x="11621306" y="5520056"/>
            <a:ext cx="363999" cy="421941"/>
          </a:xfrm>
          <a:prstGeom prst="rect">
            <a:avLst/>
          </a:prstGeom>
        </p:spPr>
      </p:pic>
      <p:graphicFrame>
        <p:nvGraphicFramePr>
          <p:cNvPr id="49" name="Table 2">
            <a:extLst>
              <a:ext uri="{FF2B5EF4-FFF2-40B4-BE49-F238E27FC236}">
                <a16:creationId xmlns:a16="http://schemas.microsoft.com/office/drawing/2014/main" id="{77B3E0C7-E28D-E040-A822-BC8A9612456A}"/>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219045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EC51D-7CCB-27D4-9526-3CEB7B9033E9}"/>
              </a:ext>
            </a:extLst>
          </p:cNvPr>
          <p:cNvPicPr>
            <a:picLocks noChangeAspect="1"/>
          </p:cNvPicPr>
          <p:nvPr/>
        </p:nvPicPr>
        <p:blipFill>
          <a:blip r:embed="rId2"/>
          <a:stretch>
            <a:fillRect/>
          </a:stretch>
        </p:blipFill>
        <p:spPr>
          <a:xfrm>
            <a:off x="0" y="1912582"/>
            <a:ext cx="12192000" cy="3032836"/>
          </a:xfrm>
          <a:prstGeom prst="rect">
            <a:avLst/>
          </a:prstGeom>
        </p:spPr>
      </p:pic>
    </p:spTree>
    <p:extLst>
      <p:ext uri="{BB962C8B-B14F-4D97-AF65-F5344CB8AC3E}">
        <p14:creationId xmlns:p14="http://schemas.microsoft.com/office/powerpoint/2010/main" val="21823938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D5CF736C-88C7-8A4B-8D75-0024867204AE}"/>
              </a:ext>
            </a:extLst>
          </p:cNvPr>
          <p:cNvPicPr>
            <a:picLocks noChangeAspect="1"/>
          </p:cNvPicPr>
          <p:nvPr/>
        </p:nvPicPr>
        <p:blipFill>
          <a:blip r:embed="rId3"/>
          <a:stretch>
            <a:fillRect/>
          </a:stretch>
        </p:blipFill>
        <p:spPr>
          <a:xfrm>
            <a:off x="0" y="1142060"/>
            <a:ext cx="12192000" cy="4502440"/>
          </a:xfrm>
          <a:prstGeom prst="rect">
            <a:avLst/>
          </a:prstGeom>
        </p:spPr>
      </p:pic>
      <p:sp>
        <p:nvSpPr>
          <p:cNvPr id="6" name="Rectangle 5">
            <a:extLst>
              <a:ext uri="{FF2B5EF4-FFF2-40B4-BE49-F238E27FC236}">
                <a16:creationId xmlns:a16="http://schemas.microsoft.com/office/drawing/2014/main" id="{F0B278CD-688B-D544-A66A-8BF282F97C8F}"/>
              </a:ext>
            </a:extLst>
          </p:cNvPr>
          <p:cNvSpPr/>
          <p:nvPr/>
        </p:nvSpPr>
        <p:spPr>
          <a:xfrm>
            <a:off x="9634886" y="6095660"/>
            <a:ext cx="2557114"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*Cheung, *Beck, Thapa, &amp; Jackson (under review)</a:t>
            </a:r>
          </a:p>
        </p:txBody>
      </p:sp>
      <p:sp>
        <p:nvSpPr>
          <p:cNvPr id="2" name="TextBox 1">
            <a:extLst>
              <a:ext uri="{FF2B5EF4-FFF2-40B4-BE49-F238E27FC236}">
                <a16:creationId xmlns:a16="http://schemas.microsoft.com/office/drawing/2014/main" id="{1DAD759F-A042-ED4B-B0A2-353C0AC3804B}"/>
              </a:ext>
            </a:extLst>
          </p:cNvPr>
          <p:cNvSpPr txBox="1"/>
          <p:nvPr/>
        </p:nvSpPr>
        <p:spPr>
          <a:xfrm>
            <a:off x="-428625" y="885825"/>
            <a:ext cx="184731" cy="369332"/>
          </a:xfrm>
          <a:prstGeom prst="rect">
            <a:avLst/>
          </a:prstGeom>
          <a:noFill/>
        </p:spPr>
        <p:txBody>
          <a:bodyPr wrap="none" rtlCol="0">
            <a:spAutoFit/>
          </a:bodyPr>
          <a:lstStyle/>
          <a:p>
            <a:endParaRPr lang="en-US" dirty="0"/>
          </a:p>
        </p:txBody>
      </p:sp>
      <p:graphicFrame>
        <p:nvGraphicFramePr>
          <p:cNvPr id="49" name="Table 2">
            <a:extLst>
              <a:ext uri="{FF2B5EF4-FFF2-40B4-BE49-F238E27FC236}">
                <a16:creationId xmlns:a16="http://schemas.microsoft.com/office/drawing/2014/main" id="{77B3E0C7-E28D-E040-A822-BC8A9612456A}"/>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bg1"/>
                          </a:solidFill>
                          <a:latin typeface="+mn-lt"/>
                        </a:rPr>
                        <a:t>Longitudinal Dynamics</a:t>
                      </a:r>
                      <a:endParaRPr lang="en-US" sz="20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marL="0" algn="ctr" defTabSz="914400" rtl="0" eaLnBrk="1" latinLnBrk="0" hangingPunct="1"/>
                      <a:r>
                        <a:rPr lang="en-US" sz="2000" b="1" kern="1200">
                          <a:solidFill>
                            <a:schemeClr val="tx1"/>
                          </a:solidFill>
                          <a:latin typeface="+mn-lt"/>
                          <a:ea typeface="+mn-ea"/>
                          <a:cs typeface="+mn-cs"/>
                        </a:rPr>
                        <a:t>Personalized Prediction</a:t>
                      </a:r>
                      <a:endParaRPr lang="en-US" sz="2000" b="1" kern="1200" dirty="0">
                        <a:solidFill>
                          <a:schemeClr val="tx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43" name="Rectangle 42">
            <a:extLst>
              <a:ext uri="{FF2B5EF4-FFF2-40B4-BE49-F238E27FC236}">
                <a16:creationId xmlns:a16="http://schemas.microsoft.com/office/drawing/2014/main" id="{96A63B6D-6778-6C45-B64B-BD3149579400}"/>
              </a:ext>
            </a:extLst>
          </p:cNvPr>
          <p:cNvSpPr/>
          <p:nvPr/>
        </p:nvSpPr>
        <p:spPr>
          <a:xfrm>
            <a:off x="206695" y="885825"/>
            <a:ext cx="12061343" cy="4956835"/>
          </a:xfrm>
          <a:prstGeom prst="rect">
            <a:avLst/>
          </a:prstGeom>
          <a:solidFill>
            <a:srgbClr val="FFFFFF">
              <a:alpha val="59608"/>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pic>
        <p:nvPicPr>
          <p:cNvPr id="44" name="Picture 43" descr="Icon&#10;&#10;Description automatically generated">
            <a:extLst>
              <a:ext uri="{FF2B5EF4-FFF2-40B4-BE49-F238E27FC236}">
                <a16:creationId xmlns:a16="http://schemas.microsoft.com/office/drawing/2014/main" id="{A660981B-4410-1A44-8AD0-7819FD78D599}"/>
              </a:ext>
            </a:extLst>
          </p:cNvPr>
          <p:cNvPicPr>
            <a:picLocks noChangeAspect="1"/>
          </p:cNvPicPr>
          <p:nvPr/>
        </p:nvPicPr>
        <p:blipFill>
          <a:blip r:embed="rId4"/>
          <a:stretch>
            <a:fillRect/>
          </a:stretch>
        </p:blipFill>
        <p:spPr>
          <a:xfrm>
            <a:off x="10766733" y="5543195"/>
            <a:ext cx="363998" cy="405598"/>
          </a:xfrm>
          <a:prstGeom prst="rect">
            <a:avLst/>
          </a:prstGeom>
        </p:spPr>
      </p:pic>
      <p:pic>
        <p:nvPicPr>
          <p:cNvPr id="45" name="Picture 44" descr="Icon&#10;&#10;Description automatically generated">
            <a:extLst>
              <a:ext uri="{FF2B5EF4-FFF2-40B4-BE49-F238E27FC236}">
                <a16:creationId xmlns:a16="http://schemas.microsoft.com/office/drawing/2014/main" id="{1F1CBCA2-9913-084A-A054-3C4B4C6D580E}"/>
              </a:ext>
            </a:extLst>
          </p:cNvPr>
          <p:cNvPicPr>
            <a:picLocks noChangeAspect="1"/>
          </p:cNvPicPr>
          <p:nvPr/>
        </p:nvPicPr>
        <p:blipFill>
          <a:blip r:embed="rId5"/>
          <a:stretch>
            <a:fillRect/>
          </a:stretch>
        </p:blipFill>
        <p:spPr>
          <a:xfrm>
            <a:off x="11203305" y="5528228"/>
            <a:ext cx="363998" cy="405598"/>
          </a:xfrm>
          <a:prstGeom prst="rect">
            <a:avLst/>
          </a:prstGeom>
        </p:spPr>
      </p:pic>
      <p:pic>
        <p:nvPicPr>
          <p:cNvPr id="46" name="Picture 45" descr="Text&#10;&#10;Description automatically generated">
            <a:extLst>
              <a:ext uri="{FF2B5EF4-FFF2-40B4-BE49-F238E27FC236}">
                <a16:creationId xmlns:a16="http://schemas.microsoft.com/office/drawing/2014/main" id="{46DE4FDF-AE2C-8040-8780-57A08A8CA801}"/>
              </a:ext>
            </a:extLst>
          </p:cNvPr>
          <p:cNvPicPr>
            <a:picLocks noChangeAspect="1"/>
          </p:cNvPicPr>
          <p:nvPr/>
        </p:nvPicPr>
        <p:blipFill>
          <a:blip r:embed="rId6"/>
          <a:stretch>
            <a:fillRect/>
          </a:stretch>
        </p:blipFill>
        <p:spPr>
          <a:xfrm>
            <a:off x="10333541" y="5543195"/>
            <a:ext cx="421941" cy="421941"/>
          </a:xfrm>
          <a:prstGeom prst="rect">
            <a:avLst/>
          </a:prstGeom>
        </p:spPr>
      </p:pic>
      <p:pic>
        <p:nvPicPr>
          <p:cNvPr id="47" name="Picture 46" descr="A picture containing text, sign, businesscard&#10;&#10;Description automatically generated">
            <a:extLst>
              <a:ext uri="{FF2B5EF4-FFF2-40B4-BE49-F238E27FC236}">
                <a16:creationId xmlns:a16="http://schemas.microsoft.com/office/drawing/2014/main" id="{48D27AEC-D099-EE42-B32C-A5E033F50440}"/>
              </a:ext>
            </a:extLst>
          </p:cNvPr>
          <p:cNvPicPr>
            <a:picLocks noChangeAspect="1"/>
          </p:cNvPicPr>
          <p:nvPr/>
        </p:nvPicPr>
        <p:blipFill>
          <a:blip r:embed="rId7"/>
          <a:stretch>
            <a:fillRect/>
          </a:stretch>
        </p:blipFill>
        <p:spPr>
          <a:xfrm>
            <a:off x="11621306" y="5520056"/>
            <a:ext cx="363999" cy="421941"/>
          </a:xfrm>
          <a:prstGeom prst="rect">
            <a:avLst/>
          </a:prstGeom>
        </p:spPr>
      </p:pic>
      <p:sp>
        <p:nvSpPr>
          <p:cNvPr id="4" name="Rectangle 3">
            <a:extLst>
              <a:ext uri="{FF2B5EF4-FFF2-40B4-BE49-F238E27FC236}">
                <a16:creationId xmlns:a16="http://schemas.microsoft.com/office/drawing/2014/main" id="{E52915F8-DEAF-C143-BD2F-1FA64C54A226}"/>
              </a:ext>
            </a:extLst>
          </p:cNvPr>
          <p:cNvSpPr/>
          <p:nvPr/>
        </p:nvSpPr>
        <p:spPr>
          <a:xfrm>
            <a:off x="2386940" y="1710047"/>
            <a:ext cx="7683335" cy="3170711"/>
          </a:xfrm>
          <a:prstGeom prst="rect">
            <a:avLst/>
          </a:prstGeom>
          <a:solidFill>
            <a:srgbClr val="8A84B9"/>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pitchFamily="2" charset="0"/>
              </a:rPr>
              <a:t>Patterns of life satisfaction may be bi-directional, on average in a sample</a:t>
            </a:r>
          </a:p>
          <a:p>
            <a:pPr algn="ctr"/>
            <a:endParaRPr lang="en-US" sz="1000" b="1" dirty="0">
              <a:latin typeface="Courier" pitchFamily="2" charset="0"/>
            </a:endParaRPr>
          </a:p>
          <a:p>
            <a:pPr algn="ctr"/>
            <a:r>
              <a:rPr lang="en-US" sz="2800" b="1" dirty="0">
                <a:latin typeface="Courier" pitchFamily="2" charset="0"/>
              </a:rPr>
              <a:t>-- BUT --</a:t>
            </a:r>
          </a:p>
          <a:p>
            <a:pPr algn="ctr"/>
            <a:endParaRPr lang="en-US" sz="1050" b="1" dirty="0">
              <a:latin typeface="Courier" pitchFamily="2" charset="0"/>
            </a:endParaRPr>
          </a:p>
          <a:p>
            <a:pPr algn="ctr"/>
            <a:r>
              <a:rPr lang="en-US" sz="2800" b="1" dirty="0">
                <a:latin typeface="Courier" pitchFamily="2" charset="0"/>
              </a:rPr>
              <a:t>Individuals rarely show bi-directional patterns.</a:t>
            </a:r>
          </a:p>
        </p:txBody>
      </p:sp>
    </p:spTree>
    <p:extLst>
      <p:ext uri="{BB962C8B-B14F-4D97-AF65-F5344CB8AC3E}">
        <p14:creationId xmlns:p14="http://schemas.microsoft.com/office/powerpoint/2010/main" val="42247708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solidFill>
            <a:srgbClr val="04814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2" name="Rectangle 1">
            <a:extLst>
              <a:ext uri="{FF2B5EF4-FFF2-40B4-BE49-F238E27FC236}">
                <a16:creationId xmlns:a16="http://schemas.microsoft.com/office/drawing/2014/main" id="{B0AF2BDE-23C5-7D45-6831-6D3397B3F94F}"/>
              </a:ext>
            </a:extLst>
          </p:cNvPr>
          <p:cNvSpPr/>
          <p:nvPr/>
        </p:nvSpPr>
        <p:spPr>
          <a:xfrm>
            <a:off x="-8637" y="4966852"/>
            <a:ext cx="3836020" cy="1985468"/>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6ED8306-20AB-B5EA-A824-14105E4B6C14}"/>
              </a:ext>
            </a:extLst>
          </p:cNvPr>
          <p:cNvGrpSpPr>
            <a:grpSpLocks noChangeAspect="1"/>
          </p:cNvGrpSpPr>
          <p:nvPr/>
        </p:nvGrpSpPr>
        <p:grpSpPr>
          <a:xfrm>
            <a:off x="5162939" y="4045654"/>
            <a:ext cx="5825070" cy="2324921"/>
            <a:chOff x="3842472" y="2441330"/>
            <a:chExt cx="8078598" cy="3224356"/>
          </a:xfrm>
        </p:grpSpPr>
        <p:grpSp>
          <p:nvGrpSpPr>
            <p:cNvPr id="42" name="Group 41">
              <a:extLst>
                <a:ext uri="{FF2B5EF4-FFF2-40B4-BE49-F238E27FC236}">
                  <a16:creationId xmlns:a16="http://schemas.microsoft.com/office/drawing/2014/main" id="{6C29F488-3270-7B9D-4BD1-F82DC0E57068}"/>
                </a:ext>
              </a:extLst>
            </p:cNvPr>
            <p:cNvGrpSpPr>
              <a:grpSpLocks noChangeAspect="1"/>
            </p:cNvGrpSpPr>
            <p:nvPr/>
          </p:nvGrpSpPr>
          <p:grpSpPr>
            <a:xfrm>
              <a:off x="3842472" y="2441330"/>
              <a:ext cx="8078598" cy="3224356"/>
              <a:chOff x="2160410" y="1724097"/>
              <a:chExt cx="6770914" cy="2702429"/>
            </a:xfrm>
          </p:grpSpPr>
          <p:pic>
            <p:nvPicPr>
              <p:cNvPr id="43" name="Picture 42" descr="A picture containing text&#10;&#10;Description automatically generated">
                <a:extLst>
                  <a:ext uri="{FF2B5EF4-FFF2-40B4-BE49-F238E27FC236}">
                    <a16:creationId xmlns:a16="http://schemas.microsoft.com/office/drawing/2014/main" id="{19059D2F-CEDF-C691-DEC5-515137BB0079}"/>
                  </a:ext>
                </a:extLst>
              </p:cNvPr>
              <p:cNvPicPr>
                <a:picLocks noChangeAspect="1"/>
              </p:cNvPicPr>
              <p:nvPr/>
            </p:nvPicPr>
            <p:blipFill rotWithShape="1">
              <a:blip r:embed="rId3"/>
              <a:srcRect t="15715" b="10412"/>
              <a:stretch/>
            </p:blipFill>
            <p:spPr>
              <a:xfrm>
                <a:off x="2160410" y="1724097"/>
                <a:ext cx="6770914" cy="2702429"/>
              </a:xfrm>
              <a:prstGeom prst="rect">
                <a:avLst/>
              </a:prstGeom>
            </p:spPr>
          </p:pic>
          <p:sp>
            <p:nvSpPr>
              <p:cNvPr id="44" name="Rectangle 43">
                <a:extLst>
                  <a:ext uri="{FF2B5EF4-FFF2-40B4-BE49-F238E27FC236}">
                    <a16:creationId xmlns:a16="http://schemas.microsoft.com/office/drawing/2014/main" id="{94ED208B-5F7B-5613-907B-AC47FC3B9336}"/>
                  </a:ext>
                </a:extLst>
              </p:cNvPr>
              <p:cNvSpPr/>
              <p:nvPr/>
            </p:nvSpPr>
            <p:spPr>
              <a:xfrm>
                <a:off x="7224458"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58F6DB9-7077-35C0-A239-F09AABA55B9E}"/>
                  </a:ext>
                </a:extLst>
              </p:cNvPr>
              <p:cNvSpPr/>
              <p:nvPr/>
            </p:nvSpPr>
            <p:spPr>
              <a:xfrm>
                <a:off x="4531891"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72EF030-7197-48CF-ABBD-0522A8DD069F}"/>
                  </a:ext>
                </a:extLst>
              </p:cNvPr>
              <p:cNvSpPr/>
              <p:nvPr/>
            </p:nvSpPr>
            <p:spPr>
              <a:xfrm>
                <a:off x="7224457" y="4250912"/>
                <a:ext cx="321087" cy="175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9FB5E740-4336-9A6A-6AD8-8B0E718424B7}"/>
                </a:ext>
              </a:extLst>
            </p:cNvPr>
            <p:cNvSpPr/>
            <p:nvPr/>
          </p:nvSpPr>
          <p:spPr>
            <a:xfrm>
              <a:off x="3974881" y="2441330"/>
              <a:ext cx="6066937" cy="3174249"/>
            </a:xfrm>
            <a:prstGeom prst="rect">
              <a:avLst/>
            </a:prstGeom>
            <a:solidFill>
              <a:srgbClr val="FFFF0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AF53B6A1-E088-FD93-73F1-0D790D44C399}"/>
              </a:ext>
            </a:extLst>
          </p:cNvPr>
          <p:cNvSpPr/>
          <p:nvPr/>
        </p:nvSpPr>
        <p:spPr>
          <a:xfrm>
            <a:off x="-8637" y="3078874"/>
            <a:ext cx="3836020" cy="906198"/>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30E9880-24AF-D8D1-A5E5-CF4341405164}"/>
              </a:ext>
            </a:extLst>
          </p:cNvPr>
          <p:cNvSpPr/>
          <p:nvPr/>
        </p:nvSpPr>
        <p:spPr>
          <a:xfrm>
            <a:off x="4433088" y="1407507"/>
            <a:ext cx="6967530" cy="2324921"/>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9300" lvl="2" indent="-287338"/>
            <a:r>
              <a:rPr lang="en-US" sz="2200" b="1" dirty="0">
                <a:solidFill>
                  <a:schemeClr val="tx1"/>
                </a:solidFill>
                <a:latin typeface="Helvetica" pitchFamily="2" charset="0"/>
              </a:rPr>
              <a:t>The dynamics of life and domain satisfaction:</a:t>
            </a:r>
          </a:p>
          <a:p>
            <a:pPr marL="749300" lvl="2" indent="-287338"/>
            <a:endParaRPr lang="en-US" sz="1100" b="1" dirty="0">
              <a:solidFill>
                <a:schemeClr val="tx1"/>
              </a:solidFill>
              <a:latin typeface="Helvetica" pitchFamily="2" charset="0"/>
            </a:endParaRPr>
          </a:p>
          <a:p>
            <a:pPr marL="749300" lvl="2" indent="-287338">
              <a:buFont typeface="Arial" panose="020B0604020202020204" pitchFamily="34" charset="0"/>
              <a:buChar char="•"/>
            </a:pPr>
            <a:r>
              <a:rPr lang="en-US" sz="2000" b="1" dirty="0">
                <a:solidFill>
                  <a:schemeClr val="tx1"/>
                </a:solidFill>
                <a:latin typeface="Helvetica" pitchFamily="2" charset="0"/>
              </a:rPr>
              <a:t>Unfold differently across people.</a:t>
            </a:r>
          </a:p>
          <a:p>
            <a:pPr marL="749300" lvl="2" indent="-287338">
              <a:buFont typeface="Arial" panose="020B0604020202020204" pitchFamily="34" charset="0"/>
              <a:buChar char="•"/>
            </a:pPr>
            <a:r>
              <a:rPr lang="en-US" sz="2000" b="1" dirty="0">
                <a:solidFill>
                  <a:schemeClr val="tx1"/>
                </a:solidFill>
                <a:latin typeface="Helvetica" pitchFamily="2" charset="0"/>
              </a:rPr>
              <a:t>Do not appear well-captured by sample averages of idiographic dynamics.</a:t>
            </a:r>
          </a:p>
          <a:p>
            <a:pPr marL="749300" lvl="2" indent="-287338">
              <a:buFont typeface="Arial" panose="020B0604020202020204" pitchFamily="34" charset="0"/>
              <a:buChar char="•"/>
            </a:pPr>
            <a:r>
              <a:rPr lang="en-US" sz="2000" b="1" dirty="0">
                <a:solidFill>
                  <a:schemeClr val="tx1"/>
                </a:solidFill>
                <a:latin typeface="Helvetica" pitchFamily="2" charset="0"/>
              </a:rPr>
              <a:t>Have similar patterns of individual differences across samples</a:t>
            </a:r>
          </a:p>
        </p:txBody>
      </p:sp>
    </p:spTree>
    <p:extLst>
      <p:ext uri="{BB962C8B-B14F-4D97-AF65-F5344CB8AC3E}">
        <p14:creationId xmlns:p14="http://schemas.microsoft.com/office/powerpoint/2010/main" val="181862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black, cat, laying&#10;&#10;Description automatically generated">
            <a:extLst>
              <a:ext uri="{FF2B5EF4-FFF2-40B4-BE49-F238E27FC236}">
                <a16:creationId xmlns:a16="http://schemas.microsoft.com/office/drawing/2014/main" id="{9396C0F7-33AE-7774-9AA8-94A20876444A}"/>
              </a:ext>
            </a:extLst>
          </p:cNvPr>
          <p:cNvPicPr>
            <a:picLocks noChangeAspect="1"/>
          </p:cNvPicPr>
          <p:nvPr/>
        </p:nvPicPr>
        <p:blipFill>
          <a:blip r:embed="rId2"/>
          <a:stretch>
            <a:fillRect/>
          </a:stretch>
        </p:blipFill>
        <p:spPr>
          <a:xfrm>
            <a:off x="3524250" y="0"/>
            <a:ext cx="5143500" cy="6858000"/>
          </a:xfrm>
          <a:prstGeom prst="rect">
            <a:avLst/>
          </a:prstGeom>
        </p:spPr>
      </p:pic>
    </p:spTree>
    <p:extLst>
      <p:ext uri="{BB962C8B-B14F-4D97-AF65-F5344CB8AC3E}">
        <p14:creationId xmlns:p14="http://schemas.microsoft.com/office/powerpoint/2010/main" val="2618322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C29F488-3270-7B9D-4BD1-F82DC0E57068}"/>
              </a:ext>
            </a:extLst>
          </p:cNvPr>
          <p:cNvGrpSpPr>
            <a:grpSpLocks noChangeAspect="1"/>
          </p:cNvGrpSpPr>
          <p:nvPr/>
        </p:nvGrpSpPr>
        <p:grpSpPr>
          <a:xfrm>
            <a:off x="3842472" y="2441330"/>
            <a:ext cx="8078598" cy="3224356"/>
            <a:chOff x="2160410" y="1724097"/>
            <a:chExt cx="6770914" cy="2702429"/>
          </a:xfrm>
        </p:grpSpPr>
        <p:pic>
          <p:nvPicPr>
            <p:cNvPr id="43" name="Picture 42" descr="A picture containing text&#10;&#10;Description automatically generated">
              <a:extLst>
                <a:ext uri="{FF2B5EF4-FFF2-40B4-BE49-F238E27FC236}">
                  <a16:creationId xmlns:a16="http://schemas.microsoft.com/office/drawing/2014/main" id="{19059D2F-CEDF-C691-DEC5-515137BB0079}"/>
                </a:ext>
              </a:extLst>
            </p:cNvPr>
            <p:cNvPicPr>
              <a:picLocks noChangeAspect="1"/>
            </p:cNvPicPr>
            <p:nvPr/>
          </p:nvPicPr>
          <p:blipFill rotWithShape="1">
            <a:blip r:embed="rId3"/>
            <a:srcRect t="15715" b="10412"/>
            <a:stretch/>
          </p:blipFill>
          <p:spPr>
            <a:xfrm>
              <a:off x="2160410" y="1724097"/>
              <a:ext cx="6770914" cy="2702429"/>
            </a:xfrm>
            <a:prstGeom prst="rect">
              <a:avLst/>
            </a:prstGeom>
          </p:spPr>
        </p:pic>
        <p:sp>
          <p:nvSpPr>
            <p:cNvPr id="44" name="Rectangle 43">
              <a:extLst>
                <a:ext uri="{FF2B5EF4-FFF2-40B4-BE49-F238E27FC236}">
                  <a16:creationId xmlns:a16="http://schemas.microsoft.com/office/drawing/2014/main" id="{94ED208B-5F7B-5613-907B-AC47FC3B9336}"/>
                </a:ext>
              </a:extLst>
            </p:cNvPr>
            <p:cNvSpPr/>
            <p:nvPr/>
          </p:nvSpPr>
          <p:spPr>
            <a:xfrm>
              <a:off x="7224458"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58F6DB9-7077-35C0-A239-F09AABA55B9E}"/>
                </a:ext>
              </a:extLst>
            </p:cNvPr>
            <p:cNvSpPr/>
            <p:nvPr/>
          </p:nvSpPr>
          <p:spPr>
            <a:xfrm>
              <a:off x="4531891" y="1724097"/>
              <a:ext cx="321087" cy="42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72EF030-7197-48CF-ABBD-0522A8DD069F}"/>
                </a:ext>
              </a:extLst>
            </p:cNvPr>
            <p:cNvSpPr/>
            <p:nvPr/>
          </p:nvSpPr>
          <p:spPr>
            <a:xfrm>
              <a:off x="7224457" y="4250912"/>
              <a:ext cx="321087" cy="175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2800D661-4AF1-A79F-E8FE-7316F0AA401A}"/>
              </a:ext>
            </a:extLst>
          </p:cNvPr>
          <p:cNvSpPr/>
          <p:nvPr/>
        </p:nvSpPr>
        <p:spPr>
          <a:xfrm>
            <a:off x="0" y="-1"/>
            <a:ext cx="12192000" cy="10942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Today’s Agenda</a:t>
            </a:r>
          </a:p>
        </p:txBody>
      </p:sp>
      <p:sp>
        <p:nvSpPr>
          <p:cNvPr id="10" name="Rectangle 9">
            <a:extLst>
              <a:ext uri="{FF2B5EF4-FFF2-40B4-BE49-F238E27FC236}">
                <a16:creationId xmlns:a16="http://schemas.microsoft.com/office/drawing/2014/main" id="{6FE67C7E-A4FD-2921-417C-9C9787BB2901}"/>
              </a:ext>
            </a:extLst>
          </p:cNvPr>
          <p:cNvSpPr/>
          <p:nvPr/>
        </p:nvSpPr>
        <p:spPr>
          <a:xfrm>
            <a:off x="279820" y="1289154"/>
            <a:ext cx="3282840" cy="809469"/>
          </a:xfrm>
          <a:prstGeom prst="rect">
            <a:avLst/>
          </a:prstGeom>
          <a:solidFill>
            <a:srgbClr val="04814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Talk</a:t>
            </a:r>
          </a:p>
        </p:txBody>
      </p:sp>
      <p:sp>
        <p:nvSpPr>
          <p:cNvPr id="13" name="Rectangle 12">
            <a:extLst>
              <a:ext uri="{FF2B5EF4-FFF2-40B4-BE49-F238E27FC236}">
                <a16:creationId xmlns:a16="http://schemas.microsoft.com/office/drawing/2014/main" id="{037A7097-3C46-D293-88B4-072D3DD6F6C4}"/>
              </a:ext>
            </a:extLst>
          </p:cNvPr>
          <p:cNvSpPr/>
          <p:nvPr/>
        </p:nvSpPr>
        <p:spPr>
          <a:xfrm>
            <a:off x="388499" y="2102370"/>
            <a:ext cx="3041748" cy="64457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Linking Theory and Methods Using Dynamics</a:t>
            </a:r>
          </a:p>
        </p:txBody>
      </p:sp>
      <p:sp>
        <p:nvSpPr>
          <p:cNvPr id="14" name="Rectangle 13">
            <a:extLst>
              <a:ext uri="{FF2B5EF4-FFF2-40B4-BE49-F238E27FC236}">
                <a16:creationId xmlns:a16="http://schemas.microsoft.com/office/drawing/2014/main" id="{8715992C-1AE3-7FAA-318F-67CBDFFC8BD4}"/>
              </a:ext>
            </a:extLst>
          </p:cNvPr>
          <p:cNvSpPr/>
          <p:nvPr/>
        </p:nvSpPr>
        <p:spPr>
          <a:xfrm>
            <a:off x="1366161" y="2766762"/>
            <a:ext cx="1104177" cy="280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CAPS</a:t>
            </a:r>
          </a:p>
        </p:txBody>
      </p:sp>
      <p:sp>
        <p:nvSpPr>
          <p:cNvPr id="27" name="Rectangle 26">
            <a:extLst>
              <a:ext uri="{FF2B5EF4-FFF2-40B4-BE49-F238E27FC236}">
                <a16:creationId xmlns:a16="http://schemas.microsoft.com/office/drawing/2014/main" id="{9C4D65D0-BB0C-7A10-56F0-685B1C249338}"/>
              </a:ext>
            </a:extLst>
          </p:cNvPr>
          <p:cNvSpPr/>
          <p:nvPr/>
        </p:nvSpPr>
        <p:spPr>
          <a:xfrm>
            <a:off x="279816" y="3106711"/>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Reimagining personality structure</a:t>
            </a:r>
          </a:p>
        </p:txBody>
      </p:sp>
      <p:sp>
        <p:nvSpPr>
          <p:cNvPr id="28" name="Rectangle 27">
            <a:extLst>
              <a:ext uri="{FF2B5EF4-FFF2-40B4-BE49-F238E27FC236}">
                <a16:creationId xmlns:a16="http://schemas.microsoft.com/office/drawing/2014/main" id="{DCD8DA88-B465-44E3-8300-031B2AD176E9}"/>
              </a:ext>
            </a:extLst>
          </p:cNvPr>
          <p:cNvSpPr/>
          <p:nvPr/>
        </p:nvSpPr>
        <p:spPr>
          <a:xfrm>
            <a:off x="279817" y="4053508"/>
            <a:ext cx="3282839"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Considering the time/context problem</a:t>
            </a:r>
          </a:p>
        </p:txBody>
      </p:sp>
      <p:sp>
        <p:nvSpPr>
          <p:cNvPr id="29" name="Rectangle 28">
            <a:extLst>
              <a:ext uri="{FF2B5EF4-FFF2-40B4-BE49-F238E27FC236}">
                <a16:creationId xmlns:a16="http://schemas.microsoft.com/office/drawing/2014/main" id="{85640156-B615-0AC4-14B6-82706FEBAC2B}"/>
              </a:ext>
            </a:extLst>
          </p:cNvPr>
          <p:cNvSpPr/>
          <p:nvPr/>
        </p:nvSpPr>
        <p:spPr>
          <a:xfrm>
            <a:off x="279816" y="5000305"/>
            <a:ext cx="3282840" cy="846944"/>
          </a:xfrm>
          <a:prstGeom prst="rect">
            <a:avLst/>
          </a:prstGeom>
          <a:solidFill>
            <a:srgbClr val="04814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Revisiting the Person-Situation Debate: A New Approach to Prediction</a:t>
            </a:r>
          </a:p>
        </p:txBody>
      </p:sp>
      <p:sp>
        <p:nvSpPr>
          <p:cNvPr id="30" name="Rectangle 29">
            <a:extLst>
              <a:ext uri="{FF2B5EF4-FFF2-40B4-BE49-F238E27FC236}">
                <a16:creationId xmlns:a16="http://schemas.microsoft.com/office/drawing/2014/main" id="{CDA868F6-B2FA-F5AB-1FC9-A9067F76FD9F}"/>
              </a:ext>
            </a:extLst>
          </p:cNvPr>
          <p:cNvSpPr/>
          <p:nvPr/>
        </p:nvSpPr>
        <p:spPr>
          <a:xfrm>
            <a:off x="276829" y="5947103"/>
            <a:ext cx="3282840" cy="846944"/>
          </a:xfrm>
          <a:prstGeom prst="rect">
            <a:avLst/>
          </a:prstGeom>
          <a:noFill/>
          <a:ln w="28575">
            <a:solidFill>
              <a:srgbClr val="0481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Estimating the Robustness of prospective personality trait-outcome associations</a:t>
            </a:r>
          </a:p>
        </p:txBody>
      </p:sp>
      <p:sp>
        <p:nvSpPr>
          <p:cNvPr id="2" name="Rectangle 1">
            <a:extLst>
              <a:ext uri="{FF2B5EF4-FFF2-40B4-BE49-F238E27FC236}">
                <a16:creationId xmlns:a16="http://schemas.microsoft.com/office/drawing/2014/main" id="{B0AF2BDE-23C5-7D45-6831-6D3397B3F94F}"/>
              </a:ext>
            </a:extLst>
          </p:cNvPr>
          <p:cNvSpPr/>
          <p:nvPr/>
        </p:nvSpPr>
        <p:spPr>
          <a:xfrm>
            <a:off x="-8637" y="5915684"/>
            <a:ext cx="3836020" cy="1036635"/>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FB5E740-4336-9A6A-6AD8-8B0E718424B7}"/>
              </a:ext>
            </a:extLst>
          </p:cNvPr>
          <p:cNvSpPr/>
          <p:nvPr/>
        </p:nvSpPr>
        <p:spPr>
          <a:xfrm>
            <a:off x="3974881" y="2441330"/>
            <a:ext cx="7828620" cy="3174249"/>
          </a:xfrm>
          <a:prstGeom prst="rect">
            <a:avLst/>
          </a:prstGeom>
          <a:solidFill>
            <a:srgbClr val="FFFF00">
              <a:alpha val="2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53B6A1-E088-FD93-73F1-0D790D44C399}"/>
              </a:ext>
            </a:extLst>
          </p:cNvPr>
          <p:cNvSpPr/>
          <p:nvPr/>
        </p:nvSpPr>
        <p:spPr>
          <a:xfrm>
            <a:off x="6452" y="3078874"/>
            <a:ext cx="3836020" cy="1852995"/>
          </a:xfrm>
          <a:prstGeom prst="rect">
            <a:avLst/>
          </a:prstGeom>
          <a:solidFill>
            <a:srgbClr val="FFFFFF">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78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80E1FB-03B8-AB48-A16F-5C25E0410F1C}"/>
              </a:ext>
            </a:extLst>
          </p:cNvPr>
          <p:cNvSpPr/>
          <p:nvPr/>
        </p:nvSpPr>
        <p:spPr>
          <a:xfrm>
            <a:off x="2895600" y="3346100"/>
            <a:ext cx="6400800" cy="20294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latin typeface="Courier" pitchFamily="2" charset="0"/>
              </a:rPr>
              <a:t>Behavior /</a:t>
            </a:r>
          </a:p>
          <a:p>
            <a:pPr algn="ctr"/>
            <a:r>
              <a:rPr lang="en-US" sz="6600" b="1" dirty="0">
                <a:solidFill>
                  <a:schemeClr val="bg1"/>
                </a:solidFill>
                <a:latin typeface="Courier" pitchFamily="2" charset="0"/>
              </a:rPr>
              <a:t>Experiences</a:t>
            </a:r>
          </a:p>
        </p:txBody>
      </p:sp>
      <p:sp>
        <p:nvSpPr>
          <p:cNvPr id="8" name="Rectangle 7">
            <a:extLst>
              <a:ext uri="{FF2B5EF4-FFF2-40B4-BE49-F238E27FC236}">
                <a16:creationId xmlns:a16="http://schemas.microsoft.com/office/drawing/2014/main" id="{B6881EA7-1B1D-2A4C-ADAE-3AC0DBC32080}"/>
              </a:ext>
            </a:extLst>
          </p:cNvPr>
          <p:cNvSpPr/>
          <p:nvPr/>
        </p:nvSpPr>
        <p:spPr>
          <a:xfrm>
            <a:off x="750206" y="1279198"/>
            <a:ext cx="5016338" cy="1169618"/>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Courier" pitchFamily="2" charset="0"/>
              </a:rPr>
              <a:t>Persons</a:t>
            </a:r>
          </a:p>
        </p:txBody>
      </p:sp>
      <p:cxnSp>
        <p:nvCxnSpPr>
          <p:cNvPr id="11" name="Straight Arrow Connector 10">
            <a:extLst>
              <a:ext uri="{FF2B5EF4-FFF2-40B4-BE49-F238E27FC236}">
                <a16:creationId xmlns:a16="http://schemas.microsoft.com/office/drawing/2014/main" id="{6270B63C-432C-424C-A0D1-E83786B6C237}"/>
              </a:ext>
            </a:extLst>
          </p:cNvPr>
          <p:cNvCxnSpPr>
            <a:cxnSpLocks/>
            <a:stCxn id="8" idx="2"/>
          </p:cNvCxnSpPr>
          <p:nvPr/>
        </p:nvCxnSpPr>
        <p:spPr>
          <a:xfrm>
            <a:off x="3258375" y="2448816"/>
            <a:ext cx="510436" cy="761038"/>
          </a:xfrm>
          <a:prstGeom prst="straightConnector1">
            <a:avLst/>
          </a:prstGeom>
          <a:ln w="571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28608F-1118-6443-855A-BB9B801A14B7}"/>
              </a:ext>
            </a:extLst>
          </p:cNvPr>
          <p:cNvCxnSpPr>
            <a:cxnSpLocks/>
            <a:stCxn id="9" idx="2"/>
          </p:cNvCxnSpPr>
          <p:nvPr/>
        </p:nvCxnSpPr>
        <p:spPr>
          <a:xfrm flipH="1">
            <a:off x="8722687" y="2448816"/>
            <a:ext cx="285136" cy="724163"/>
          </a:xfrm>
          <a:prstGeom prst="straightConnector1">
            <a:avLst/>
          </a:prstGeom>
          <a:ln w="571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B0FECAE-9C37-E14D-9F99-D7C3DA2CC0E1}"/>
              </a:ext>
            </a:extLst>
          </p:cNvPr>
          <p:cNvSpPr/>
          <p:nvPr/>
        </p:nvSpPr>
        <p:spPr>
          <a:xfrm>
            <a:off x="6499654" y="1279198"/>
            <a:ext cx="5016338" cy="1169618"/>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Courier" pitchFamily="2" charset="0"/>
              </a:rPr>
              <a:t>Situations</a:t>
            </a:r>
          </a:p>
        </p:txBody>
      </p:sp>
      <p:graphicFrame>
        <p:nvGraphicFramePr>
          <p:cNvPr id="12" name="Table 2">
            <a:extLst>
              <a:ext uri="{FF2B5EF4-FFF2-40B4-BE49-F238E27FC236}">
                <a16:creationId xmlns:a16="http://schemas.microsoft.com/office/drawing/2014/main" id="{997E6D46-EA83-5545-A4B1-421CBF1EE64C}"/>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0" name="Rectangle 9">
            <a:extLst>
              <a:ext uri="{FF2B5EF4-FFF2-40B4-BE49-F238E27FC236}">
                <a16:creationId xmlns:a16="http://schemas.microsoft.com/office/drawing/2014/main" id="{C36C501A-7D0F-A54C-94EB-35041D29D25E}"/>
              </a:ext>
            </a:extLst>
          </p:cNvPr>
          <p:cNvSpPr/>
          <p:nvPr/>
        </p:nvSpPr>
        <p:spPr>
          <a:xfrm>
            <a:off x="750206" y="1279198"/>
            <a:ext cx="5016338" cy="1169618"/>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Courier" pitchFamily="2" charset="0"/>
              </a:rPr>
              <a:t>Psychological</a:t>
            </a:r>
          </a:p>
        </p:txBody>
      </p:sp>
    </p:spTree>
    <p:custDataLst>
      <p:tags r:id="rId1"/>
    </p:custDataLst>
    <p:extLst>
      <p:ext uri="{BB962C8B-B14F-4D97-AF65-F5344CB8AC3E}">
        <p14:creationId xmlns:p14="http://schemas.microsoft.com/office/powerpoint/2010/main" val="127837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78A96C-1C65-2C4D-BBE2-280B656B289C}"/>
              </a:ext>
            </a:extLst>
          </p:cNvPr>
          <p:cNvSpPr/>
          <p:nvPr/>
        </p:nvSpPr>
        <p:spPr>
          <a:xfrm>
            <a:off x="1171717" y="1294792"/>
            <a:ext cx="9848566" cy="11696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b="1" dirty="0">
                <a:solidFill>
                  <a:schemeClr val="bg1"/>
                </a:solidFill>
                <a:latin typeface="Courier" pitchFamily="2" charset="0"/>
              </a:rPr>
              <a:t>Critical Assumption</a:t>
            </a:r>
          </a:p>
        </p:txBody>
      </p:sp>
      <p:sp>
        <p:nvSpPr>
          <p:cNvPr id="3" name="Rectangle 2">
            <a:extLst>
              <a:ext uri="{FF2B5EF4-FFF2-40B4-BE49-F238E27FC236}">
                <a16:creationId xmlns:a16="http://schemas.microsoft.com/office/drawing/2014/main" id="{6E8FD04C-C959-134F-A08B-1FB9FF9A6D7D}"/>
              </a:ext>
            </a:extLst>
          </p:cNvPr>
          <p:cNvSpPr/>
          <p:nvPr/>
        </p:nvSpPr>
        <p:spPr>
          <a:xfrm>
            <a:off x="341221" y="2961861"/>
            <a:ext cx="5594641" cy="23359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pitchFamily="2" charset="0"/>
              </a:rPr>
              <a:t>Situations and experiences should have similar consequences across people.</a:t>
            </a:r>
          </a:p>
        </p:txBody>
      </p:sp>
      <p:sp>
        <p:nvSpPr>
          <p:cNvPr id="4" name="Rectangle 3">
            <a:extLst>
              <a:ext uri="{FF2B5EF4-FFF2-40B4-BE49-F238E27FC236}">
                <a16:creationId xmlns:a16="http://schemas.microsoft.com/office/drawing/2014/main" id="{AE91FA27-04EC-D248-9B71-83218E40055C}"/>
              </a:ext>
            </a:extLst>
          </p:cNvPr>
          <p:cNvSpPr/>
          <p:nvPr/>
        </p:nvSpPr>
        <p:spPr>
          <a:xfrm>
            <a:off x="6256138" y="2961861"/>
            <a:ext cx="5594641" cy="23359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pitchFamily="2" charset="0"/>
              </a:rPr>
              <a:t>People with similar levels of a personality characteristic should behave in similar ways.</a:t>
            </a:r>
          </a:p>
        </p:txBody>
      </p:sp>
      <p:sp>
        <p:nvSpPr>
          <p:cNvPr id="8" name="Rectangle 7">
            <a:extLst>
              <a:ext uri="{FF2B5EF4-FFF2-40B4-BE49-F238E27FC236}">
                <a16:creationId xmlns:a16="http://schemas.microsoft.com/office/drawing/2014/main" id="{2F75FAE1-0A68-1644-B31C-4CDCE06B5610}"/>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9" name="Picture 8" descr="Icon&#10;&#10;Description automatically generated">
            <a:extLst>
              <a:ext uri="{FF2B5EF4-FFF2-40B4-BE49-F238E27FC236}">
                <a16:creationId xmlns:a16="http://schemas.microsoft.com/office/drawing/2014/main" id="{189B9E6A-795A-7A4A-9182-CE1686D7FAAA}"/>
              </a:ext>
            </a:extLst>
          </p:cNvPr>
          <p:cNvPicPr>
            <a:picLocks noChangeAspect="1"/>
          </p:cNvPicPr>
          <p:nvPr/>
        </p:nvPicPr>
        <p:blipFill>
          <a:blip r:embed="rId4"/>
          <a:stretch>
            <a:fillRect/>
          </a:stretch>
        </p:blipFill>
        <p:spPr>
          <a:xfrm>
            <a:off x="10319363" y="6031048"/>
            <a:ext cx="363998" cy="405598"/>
          </a:xfrm>
          <a:prstGeom prst="rect">
            <a:avLst/>
          </a:prstGeom>
        </p:spPr>
      </p:pic>
      <p:pic>
        <p:nvPicPr>
          <p:cNvPr id="10" name="Picture 9" descr="Icon&#10;&#10;Description automatically generated">
            <a:extLst>
              <a:ext uri="{FF2B5EF4-FFF2-40B4-BE49-F238E27FC236}">
                <a16:creationId xmlns:a16="http://schemas.microsoft.com/office/drawing/2014/main" id="{646EBAB7-94E9-6B4E-A986-E190B4337DCB}"/>
              </a:ext>
            </a:extLst>
          </p:cNvPr>
          <p:cNvPicPr>
            <a:picLocks noChangeAspect="1"/>
          </p:cNvPicPr>
          <p:nvPr/>
        </p:nvPicPr>
        <p:blipFill>
          <a:blip r:embed="rId5"/>
          <a:stretch>
            <a:fillRect/>
          </a:stretch>
        </p:blipFill>
        <p:spPr>
          <a:xfrm>
            <a:off x="11187779" y="6031048"/>
            <a:ext cx="363998" cy="405598"/>
          </a:xfrm>
          <a:prstGeom prst="rect">
            <a:avLst/>
          </a:prstGeom>
        </p:spPr>
      </p:pic>
      <p:pic>
        <p:nvPicPr>
          <p:cNvPr id="11" name="Picture 10" descr="Text&#10;&#10;Description automatically generated">
            <a:extLst>
              <a:ext uri="{FF2B5EF4-FFF2-40B4-BE49-F238E27FC236}">
                <a16:creationId xmlns:a16="http://schemas.microsoft.com/office/drawing/2014/main" id="{4EBE993F-58D9-E147-91AB-AA7912D3B80F}"/>
              </a:ext>
            </a:extLst>
          </p:cNvPr>
          <p:cNvPicPr>
            <a:picLocks noChangeAspect="1"/>
          </p:cNvPicPr>
          <p:nvPr/>
        </p:nvPicPr>
        <p:blipFill>
          <a:blip r:embed="rId6"/>
          <a:stretch>
            <a:fillRect/>
          </a:stretch>
        </p:blipFill>
        <p:spPr>
          <a:xfrm>
            <a:off x="9886171" y="6031048"/>
            <a:ext cx="421941" cy="421941"/>
          </a:xfrm>
          <a:prstGeom prst="rect">
            <a:avLst/>
          </a:prstGeom>
        </p:spPr>
      </p:pic>
      <p:pic>
        <p:nvPicPr>
          <p:cNvPr id="12" name="Picture 11" descr="A picture containing text, sign, businesscard&#10;&#10;Description automatically generated">
            <a:extLst>
              <a:ext uri="{FF2B5EF4-FFF2-40B4-BE49-F238E27FC236}">
                <a16:creationId xmlns:a16="http://schemas.microsoft.com/office/drawing/2014/main" id="{28017142-9354-8F4A-87A0-884EB093C89C}"/>
              </a:ext>
            </a:extLst>
          </p:cNvPr>
          <p:cNvPicPr>
            <a:picLocks noChangeAspect="1"/>
          </p:cNvPicPr>
          <p:nvPr/>
        </p:nvPicPr>
        <p:blipFill>
          <a:blip r:embed="rId7"/>
          <a:stretch>
            <a:fillRect/>
          </a:stretch>
        </p:blipFill>
        <p:spPr>
          <a:xfrm>
            <a:off x="11605780" y="6022876"/>
            <a:ext cx="363999" cy="421941"/>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793E6088-B9E6-2C4D-ABC6-B56870BE9AF4}"/>
              </a:ext>
            </a:extLst>
          </p:cNvPr>
          <p:cNvPicPr>
            <a:picLocks noChangeAspect="1"/>
          </p:cNvPicPr>
          <p:nvPr/>
        </p:nvPicPr>
        <p:blipFill>
          <a:blip r:embed="rId8"/>
          <a:stretch>
            <a:fillRect/>
          </a:stretch>
        </p:blipFill>
        <p:spPr>
          <a:xfrm>
            <a:off x="10743280" y="6022876"/>
            <a:ext cx="378665" cy="421941"/>
          </a:xfrm>
          <a:prstGeom prst="rect">
            <a:avLst/>
          </a:prstGeom>
        </p:spPr>
      </p:pic>
      <p:graphicFrame>
        <p:nvGraphicFramePr>
          <p:cNvPr id="17" name="Table 2">
            <a:extLst>
              <a:ext uri="{FF2B5EF4-FFF2-40B4-BE49-F238E27FC236}">
                <a16:creationId xmlns:a16="http://schemas.microsoft.com/office/drawing/2014/main" id="{C53ED557-3B97-B74C-ABA3-DCB60E82C43E}"/>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custDataLst>
      <p:tags r:id="rId1"/>
    </p:custDataLst>
    <p:extLst>
      <p:ext uri="{BB962C8B-B14F-4D97-AF65-F5344CB8AC3E}">
        <p14:creationId xmlns:p14="http://schemas.microsoft.com/office/powerpoint/2010/main" val="378236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8FD04C-C959-134F-A08B-1FB9FF9A6D7D}"/>
              </a:ext>
            </a:extLst>
          </p:cNvPr>
          <p:cNvSpPr/>
          <p:nvPr/>
        </p:nvSpPr>
        <p:spPr>
          <a:xfrm>
            <a:off x="341221" y="2961861"/>
            <a:ext cx="5594641" cy="2335936"/>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pitchFamily="2" charset="0"/>
              </a:rPr>
              <a:t>Situations and experiences should have </a:t>
            </a:r>
            <a:r>
              <a:rPr lang="en-US" sz="2800" b="1" i="1" dirty="0">
                <a:solidFill>
                  <a:srgbClr val="0432FF"/>
                </a:solidFill>
                <a:latin typeface="Courier" pitchFamily="2" charset="0"/>
              </a:rPr>
              <a:t>different</a:t>
            </a:r>
            <a:r>
              <a:rPr lang="en-US" sz="2800" b="1" dirty="0">
                <a:solidFill>
                  <a:schemeClr val="tx1"/>
                </a:solidFill>
                <a:latin typeface="Courier" pitchFamily="2" charset="0"/>
              </a:rPr>
              <a:t> consequences across people.</a:t>
            </a:r>
          </a:p>
        </p:txBody>
      </p:sp>
      <p:sp>
        <p:nvSpPr>
          <p:cNvPr id="4" name="Rectangle 3">
            <a:extLst>
              <a:ext uri="{FF2B5EF4-FFF2-40B4-BE49-F238E27FC236}">
                <a16:creationId xmlns:a16="http://schemas.microsoft.com/office/drawing/2014/main" id="{AE91FA27-04EC-D248-9B71-83218E40055C}"/>
              </a:ext>
            </a:extLst>
          </p:cNvPr>
          <p:cNvSpPr/>
          <p:nvPr/>
        </p:nvSpPr>
        <p:spPr>
          <a:xfrm>
            <a:off x="6256138" y="2961861"/>
            <a:ext cx="5594641" cy="2335936"/>
          </a:xfrm>
          <a:prstGeom prst="rect">
            <a:avLst/>
          </a:prstGeom>
          <a:noFill/>
          <a:ln w="571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urier" pitchFamily="2" charset="0"/>
              </a:rPr>
              <a:t>People with similar levels of a personality characteristic </a:t>
            </a:r>
            <a:r>
              <a:rPr lang="en-US" sz="2800" b="1" i="1" dirty="0">
                <a:solidFill>
                  <a:srgbClr val="0432FF"/>
                </a:solidFill>
                <a:latin typeface="Courier" pitchFamily="2" charset="0"/>
              </a:rPr>
              <a:t>may not</a:t>
            </a:r>
            <a:r>
              <a:rPr lang="en-US" sz="2800" b="1" dirty="0">
                <a:solidFill>
                  <a:schemeClr val="tx1"/>
                </a:solidFill>
                <a:latin typeface="Courier" pitchFamily="2" charset="0"/>
              </a:rPr>
              <a:t> behave in similar ways.</a:t>
            </a:r>
          </a:p>
        </p:txBody>
      </p:sp>
      <p:sp>
        <p:nvSpPr>
          <p:cNvPr id="8" name="Rectangle 7">
            <a:extLst>
              <a:ext uri="{FF2B5EF4-FFF2-40B4-BE49-F238E27FC236}">
                <a16:creationId xmlns:a16="http://schemas.microsoft.com/office/drawing/2014/main" id="{0464D236-EB1C-7F4B-BB41-101C82103E84}"/>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9" name="Picture 8" descr="Icon&#10;&#10;Description automatically generated">
            <a:extLst>
              <a:ext uri="{FF2B5EF4-FFF2-40B4-BE49-F238E27FC236}">
                <a16:creationId xmlns:a16="http://schemas.microsoft.com/office/drawing/2014/main" id="{F5471D28-118A-1A4A-9DC3-A9E3044C0A7A}"/>
              </a:ext>
            </a:extLst>
          </p:cNvPr>
          <p:cNvPicPr>
            <a:picLocks noChangeAspect="1"/>
          </p:cNvPicPr>
          <p:nvPr/>
        </p:nvPicPr>
        <p:blipFill>
          <a:blip r:embed="rId3"/>
          <a:stretch>
            <a:fillRect/>
          </a:stretch>
        </p:blipFill>
        <p:spPr>
          <a:xfrm>
            <a:off x="10319363" y="6031048"/>
            <a:ext cx="363998" cy="405598"/>
          </a:xfrm>
          <a:prstGeom prst="rect">
            <a:avLst/>
          </a:prstGeom>
        </p:spPr>
      </p:pic>
      <p:pic>
        <p:nvPicPr>
          <p:cNvPr id="10" name="Picture 9" descr="Icon&#10;&#10;Description automatically generated">
            <a:extLst>
              <a:ext uri="{FF2B5EF4-FFF2-40B4-BE49-F238E27FC236}">
                <a16:creationId xmlns:a16="http://schemas.microsoft.com/office/drawing/2014/main" id="{21791505-A99C-884A-992B-173417A48C98}"/>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1" name="Picture 10" descr="Text&#10;&#10;Description automatically generated">
            <a:extLst>
              <a:ext uri="{FF2B5EF4-FFF2-40B4-BE49-F238E27FC236}">
                <a16:creationId xmlns:a16="http://schemas.microsoft.com/office/drawing/2014/main" id="{C9A1AA67-5A67-0242-B4E5-B2AABEA75CA1}"/>
              </a:ext>
            </a:extLst>
          </p:cNvPr>
          <p:cNvPicPr>
            <a:picLocks noChangeAspect="1"/>
          </p:cNvPicPr>
          <p:nvPr/>
        </p:nvPicPr>
        <p:blipFill>
          <a:blip r:embed="rId5"/>
          <a:stretch>
            <a:fillRect/>
          </a:stretch>
        </p:blipFill>
        <p:spPr>
          <a:xfrm>
            <a:off x="9886171" y="6031048"/>
            <a:ext cx="421941" cy="421941"/>
          </a:xfrm>
          <a:prstGeom prst="rect">
            <a:avLst/>
          </a:prstGeom>
        </p:spPr>
      </p:pic>
      <p:pic>
        <p:nvPicPr>
          <p:cNvPr id="12" name="Picture 11" descr="A picture containing text, sign, businesscard&#10;&#10;Description automatically generated">
            <a:extLst>
              <a:ext uri="{FF2B5EF4-FFF2-40B4-BE49-F238E27FC236}">
                <a16:creationId xmlns:a16="http://schemas.microsoft.com/office/drawing/2014/main" id="{EE74A871-3209-4B4D-B334-3934EEBBBD29}"/>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F92C46A6-E27E-F94D-BFF4-DE7F8F53FA97}"/>
              </a:ext>
            </a:extLst>
          </p:cNvPr>
          <p:cNvPicPr>
            <a:picLocks noChangeAspect="1"/>
          </p:cNvPicPr>
          <p:nvPr/>
        </p:nvPicPr>
        <p:blipFill>
          <a:blip r:embed="rId7"/>
          <a:stretch>
            <a:fillRect/>
          </a:stretch>
        </p:blipFill>
        <p:spPr>
          <a:xfrm>
            <a:off x="10743280" y="6022876"/>
            <a:ext cx="378665" cy="421941"/>
          </a:xfrm>
          <a:prstGeom prst="rect">
            <a:avLst/>
          </a:prstGeom>
        </p:spPr>
      </p:pic>
      <p:graphicFrame>
        <p:nvGraphicFramePr>
          <p:cNvPr id="17" name="Table 2">
            <a:extLst>
              <a:ext uri="{FF2B5EF4-FFF2-40B4-BE49-F238E27FC236}">
                <a16:creationId xmlns:a16="http://schemas.microsoft.com/office/drawing/2014/main" id="{CBE6B7C7-7E51-7D42-822F-EACBD28438CE}"/>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4" name="Rectangle 13">
            <a:extLst>
              <a:ext uri="{FF2B5EF4-FFF2-40B4-BE49-F238E27FC236}">
                <a16:creationId xmlns:a16="http://schemas.microsoft.com/office/drawing/2014/main" id="{48A7A306-D6F0-604C-B67C-672E52D2A33A}"/>
              </a:ext>
            </a:extLst>
          </p:cNvPr>
          <p:cNvSpPr/>
          <p:nvPr/>
        </p:nvSpPr>
        <p:spPr>
          <a:xfrm>
            <a:off x="1171717" y="1294792"/>
            <a:ext cx="9848566" cy="1169618"/>
          </a:xfrm>
          <a:prstGeom prst="rect">
            <a:avLst/>
          </a:prstGeom>
          <a:solidFill>
            <a:srgbClr val="012C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b="1" dirty="0">
                <a:solidFill>
                  <a:schemeClr val="bg1"/>
                </a:solidFill>
                <a:latin typeface="Courier" pitchFamily="2" charset="0"/>
              </a:rPr>
              <a:t>Alternative Assumption</a:t>
            </a:r>
          </a:p>
        </p:txBody>
      </p:sp>
    </p:spTree>
    <p:custDataLst>
      <p:tags r:id="rId1"/>
    </p:custDataLst>
    <p:extLst>
      <p:ext uri="{BB962C8B-B14F-4D97-AF65-F5344CB8AC3E}">
        <p14:creationId xmlns:p14="http://schemas.microsoft.com/office/powerpoint/2010/main" val="424710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CE6C2C-94CD-D04F-8001-E3854B0099EF}"/>
              </a:ext>
            </a:extLst>
          </p:cNvPr>
          <p:cNvSpPr/>
          <p:nvPr/>
        </p:nvSpPr>
        <p:spPr>
          <a:xfrm>
            <a:off x="7745896" y="2403160"/>
            <a:ext cx="3852842" cy="1028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ourier" pitchFamily="2" charset="0"/>
              </a:rPr>
              <a:t>Behaviors</a:t>
            </a:r>
          </a:p>
        </p:txBody>
      </p:sp>
      <p:sp>
        <p:nvSpPr>
          <p:cNvPr id="3" name="Rectangle 2">
            <a:extLst>
              <a:ext uri="{FF2B5EF4-FFF2-40B4-BE49-F238E27FC236}">
                <a16:creationId xmlns:a16="http://schemas.microsoft.com/office/drawing/2014/main" id="{48E336A4-E16D-3940-B921-296629804DF0}"/>
              </a:ext>
            </a:extLst>
          </p:cNvPr>
          <p:cNvSpPr/>
          <p:nvPr/>
        </p:nvSpPr>
        <p:spPr>
          <a:xfrm>
            <a:off x="7745896" y="3887404"/>
            <a:ext cx="3852842" cy="1028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ourier" pitchFamily="2" charset="0"/>
              </a:rPr>
              <a:t>Experiences</a:t>
            </a:r>
          </a:p>
        </p:txBody>
      </p:sp>
      <p:pic>
        <p:nvPicPr>
          <p:cNvPr id="2050" name="Picture 2" descr="Free Person Black And White Clipart, Download Free Person Black And White  Clipart png images, Free ClipArts on Clipart Library">
            <a:extLst>
              <a:ext uri="{FF2B5EF4-FFF2-40B4-BE49-F238E27FC236}">
                <a16:creationId xmlns:a16="http://schemas.microsoft.com/office/drawing/2014/main" id="{6B4F6AE9-0382-8B41-B6F9-EECC71EB3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34" y="1576483"/>
            <a:ext cx="1440042" cy="37050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2033EBD-2CEE-4643-A69B-33ED9CF6501E}"/>
              </a:ext>
            </a:extLst>
          </p:cNvPr>
          <p:cNvSpPr/>
          <p:nvPr/>
        </p:nvSpPr>
        <p:spPr>
          <a:xfrm>
            <a:off x="2104915" y="1233542"/>
            <a:ext cx="3929000" cy="1169618"/>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ourier" pitchFamily="2" charset="0"/>
              </a:rPr>
              <a:t>Psychological</a:t>
            </a:r>
          </a:p>
        </p:txBody>
      </p:sp>
      <p:sp>
        <p:nvSpPr>
          <p:cNvPr id="6" name="Rectangle 5">
            <a:extLst>
              <a:ext uri="{FF2B5EF4-FFF2-40B4-BE49-F238E27FC236}">
                <a16:creationId xmlns:a16="http://schemas.microsoft.com/office/drawing/2014/main" id="{FDAD5562-9C6B-1548-AFB9-2A3BDA49BA93}"/>
              </a:ext>
            </a:extLst>
          </p:cNvPr>
          <p:cNvSpPr/>
          <p:nvPr/>
        </p:nvSpPr>
        <p:spPr>
          <a:xfrm>
            <a:off x="2104915" y="2847051"/>
            <a:ext cx="3929000" cy="1169618"/>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ourier" pitchFamily="2" charset="0"/>
              </a:rPr>
              <a:t>Situational</a:t>
            </a:r>
          </a:p>
        </p:txBody>
      </p:sp>
      <p:sp>
        <p:nvSpPr>
          <p:cNvPr id="7" name="Rectangle 6">
            <a:extLst>
              <a:ext uri="{FF2B5EF4-FFF2-40B4-BE49-F238E27FC236}">
                <a16:creationId xmlns:a16="http://schemas.microsoft.com/office/drawing/2014/main" id="{8E775111-58FB-CD4F-BD70-7D679628FDE4}"/>
              </a:ext>
            </a:extLst>
          </p:cNvPr>
          <p:cNvSpPr/>
          <p:nvPr/>
        </p:nvSpPr>
        <p:spPr>
          <a:xfrm>
            <a:off x="2104915" y="4460560"/>
            <a:ext cx="3929000" cy="1169618"/>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ourier" pitchFamily="2" charset="0"/>
              </a:rPr>
              <a:t>Time</a:t>
            </a:r>
          </a:p>
        </p:txBody>
      </p:sp>
      <p:cxnSp>
        <p:nvCxnSpPr>
          <p:cNvPr id="14" name="Straight Arrow Connector 13">
            <a:extLst>
              <a:ext uri="{FF2B5EF4-FFF2-40B4-BE49-F238E27FC236}">
                <a16:creationId xmlns:a16="http://schemas.microsoft.com/office/drawing/2014/main" id="{00D9766B-B857-6646-95C9-22891DDEEBEA}"/>
              </a:ext>
            </a:extLst>
          </p:cNvPr>
          <p:cNvCxnSpPr>
            <a:cxnSpLocks/>
            <a:stCxn id="5" idx="3"/>
            <a:endCxn id="3" idx="1"/>
          </p:cNvCxnSpPr>
          <p:nvPr/>
        </p:nvCxnSpPr>
        <p:spPr>
          <a:xfrm>
            <a:off x="6033915" y="1818351"/>
            <a:ext cx="1711981" cy="25834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F8E041E-5357-3B4B-9925-BEEA26F10D33}"/>
              </a:ext>
            </a:extLst>
          </p:cNvPr>
          <p:cNvCxnSpPr>
            <a:cxnSpLocks/>
            <a:stCxn id="6" idx="3"/>
            <a:endCxn id="2" idx="1"/>
          </p:cNvCxnSpPr>
          <p:nvPr/>
        </p:nvCxnSpPr>
        <p:spPr>
          <a:xfrm flipV="1">
            <a:off x="6033915" y="2917510"/>
            <a:ext cx="1711981" cy="5143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117BD2-6E28-084E-8668-EF977D3D6FEE}"/>
              </a:ext>
            </a:extLst>
          </p:cNvPr>
          <p:cNvCxnSpPr>
            <a:cxnSpLocks/>
            <a:stCxn id="6" idx="3"/>
            <a:endCxn id="3" idx="1"/>
          </p:cNvCxnSpPr>
          <p:nvPr/>
        </p:nvCxnSpPr>
        <p:spPr>
          <a:xfrm>
            <a:off x="6033915" y="3431860"/>
            <a:ext cx="1711981" cy="96989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378954-DBB5-B84C-BBDB-9B093CF3F0C4}"/>
              </a:ext>
            </a:extLst>
          </p:cNvPr>
          <p:cNvCxnSpPr>
            <a:cxnSpLocks/>
            <a:stCxn id="7" idx="3"/>
            <a:endCxn id="2" idx="1"/>
          </p:cNvCxnSpPr>
          <p:nvPr/>
        </p:nvCxnSpPr>
        <p:spPr>
          <a:xfrm flipV="1">
            <a:off x="6033915" y="2917510"/>
            <a:ext cx="1711981" cy="21278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920208-9571-B541-BF85-0215A99C5B7E}"/>
              </a:ext>
            </a:extLst>
          </p:cNvPr>
          <p:cNvCxnSpPr>
            <a:cxnSpLocks/>
            <a:stCxn id="7" idx="3"/>
            <a:endCxn id="3" idx="1"/>
          </p:cNvCxnSpPr>
          <p:nvPr/>
        </p:nvCxnSpPr>
        <p:spPr>
          <a:xfrm flipV="1">
            <a:off x="6033915" y="4401754"/>
            <a:ext cx="1711981" cy="64361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BCFC5E3-C65D-1C47-AA15-8353D1B85EAC}"/>
              </a:ext>
            </a:extLst>
          </p:cNvPr>
          <p:cNvCxnSpPr>
            <a:cxnSpLocks/>
            <a:stCxn id="5" idx="3"/>
            <a:endCxn id="2" idx="1"/>
          </p:cNvCxnSpPr>
          <p:nvPr/>
        </p:nvCxnSpPr>
        <p:spPr>
          <a:xfrm>
            <a:off x="6033915" y="1818351"/>
            <a:ext cx="1711981" cy="10991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15F7193-227E-4342-A92E-6F889728DD85}"/>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23" name="Picture 22" descr="Icon&#10;&#10;Description automatically generated">
            <a:extLst>
              <a:ext uri="{FF2B5EF4-FFF2-40B4-BE49-F238E27FC236}">
                <a16:creationId xmlns:a16="http://schemas.microsoft.com/office/drawing/2014/main" id="{F9387B21-202D-CC45-B2DD-DAB01EDB8160}"/>
              </a:ext>
            </a:extLst>
          </p:cNvPr>
          <p:cNvPicPr>
            <a:picLocks noChangeAspect="1"/>
          </p:cNvPicPr>
          <p:nvPr/>
        </p:nvPicPr>
        <p:blipFill>
          <a:blip r:embed="rId4"/>
          <a:stretch>
            <a:fillRect/>
          </a:stretch>
        </p:blipFill>
        <p:spPr>
          <a:xfrm>
            <a:off x="10319363" y="6031048"/>
            <a:ext cx="363998" cy="405598"/>
          </a:xfrm>
          <a:prstGeom prst="rect">
            <a:avLst/>
          </a:prstGeom>
        </p:spPr>
      </p:pic>
      <p:pic>
        <p:nvPicPr>
          <p:cNvPr id="25" name="Picture 24" descr="Icon&#10;&#10;Description automatically generated">
            <a:extLst>
              <a:ext uri="{FF2B5EF4-FFF2-40B4-BE49-F238E27FC236}">
                <a16:creationId xmlns:a16="http://schemas.microsoft.com/office/drawing/2014/main" id="{8859AC34-C4D7-894B-8C58-38D45A44642D}"/>
              </a:ext>
            </a:extLst>
          </p:cNvPr>
          <p:cNvPicPr>
            <a:picLocks noChangeAspect="1"/>
          </p:cNvPicPr>
          <p:nvPr/>
        </p:nvPicPr>
        <p:blipFill>
          <a:blip r:embed="rId5"/>
          <a:stretch>
            <a:fillRect/>
          </a:stretch>
        </p:blipFill>
        <p:spPr>
          <a:xfrm>
            <a:off x="11187779" y="6031048"/>
            <a:ext cx="363998" cy="405598"/>
          </a:xfrm>
          <a:prstGeom prst="rect">
            <a:avLst/>
          </a:prstGeom>
        </p:spPr>
      </p:pic>
      <p:pic>
        <p:nvPicPr>
          <p:cNvPr id="26" name="Picture 25" descr="Text&#10;&#10;Description automatically generated">
            <a:extLst>
              <a:ext uri="{FF2B5EF4-FFF2-40B4-BE49-F238E27FC236}">
                <a16:creationId xmlns:a16="http://schemas.microsoft.com/office/drawing/2014/main" id="{264A639B-C6FD-0D47-A585-C1349F167543}"/>
              </a:ext>
            </a:extLst>
          </p:cNvPr>
          <p:cNvPicPr>
            <a:picLocks noChangeAspect="1"/>
          </p:cNvPicPr>
          <p:nvPr/>
        </p:nvPicPr>
        <p:blipFill>
          <a:blip r:embed="rId6"/>
          <a:stretch>
            <a:fillRect/>
          </a:stretch>
        </p:blipFill>
        <p:spPr>
          <a:xfrm>
            <a:off x="9886171" y="6031048"/>
            <a:ext cx="421941" cy="421941"/>
          </a:xfrm>
          <a:prstGeom prst="rect">
            <a:avLst/>
          </a:prstGeom>
        </p:spPr>
      </p:pic>
      <p:pic>
        <p:nvPicPr>
          <p:cNvPr id="27" name="Picture 26" descr="A picture containing text, sign, businesscard&#10;&#10;Description automatically generated">
            <a:extLst>
              <a:ext uri="{FF2B5EF4-FFF2-40B4-BE49-F238E27FC236}">
                <a16:creationId xmlns:a16="http://schemas.microsoft.com/office/drawing/2014/main" id="{8EC3ECB7-2309-3642-B1F6-80376B5DFAF8}"/>
              </a:ext>
            </a:extLst>
          </p:cNvPr>
          <p:cNvPicPr>
            <a:picLocks noChangeAspect="1"/>
          </p:cNvPicPr>
          <p:nvPr/>
        </p:nvPicPr>
        <p:blipFill>
          <a:blip r:embed="rId7"/>
          <a:stretch>
            <a:fillRect/>
          </a:stretch>
        </p:blipFill>
        <p:spPr>
          <a:xfrm>
            <a:off x="11605780" y="6022876"/>
            <a:ext cx="363999" cy="421941"/>
          </a:xfrm>
          <a:prstGeom prst="rect">
            <a:avLst/>
          </a:prstGeom>
        </p:spPr>
      </p:pic>
      <p:pic>
        <p:nvPicPr>
          <p:cNvPr id="28" name="Picture 27" descr="A picture containing text, clipart&#10;&#10;Description automatically generated">
            <a:extLst>
              <a:ext uri="{FF2B5EF4-FFF2-40B4-BE49-F238E27FC236}">
                <a16:creationId xmlns:a16="http://schemas.microsoft.com/office/drawing/2014/main" id="{8B28822F-C251-F94C-887C-EE88127A61FB}"/>
              </a:ext>
            </a:extLst>
          </p:cNvPr>
          <p:cNvPicPr>
            <a:picLocks noChangeAspect="1"/>
          </p:cNvPicPr>
          <p:nvPr/>
        </p:nvPicPr>
        <p:blipFill>
          <a:blip r:embed="rId8"/>
          <a:stretch>
            <a:fillRect/>
          </a:stretch>
        </p:blipFill>
        <p:spPr>
          <a:xfrm>
            <a:off x="10743280" y="6022876"/>
            <a:ext cx="378665" cy="421941"/>
          </a:xfrm>
          <a:prstGeom prst="rect">
            <a:avLst/>
          </a:prstGeom>
        </p:spPr>
      </p:pic>
      <p:graphicFrame>
        <p:nvGraphicFramePr>
          <p:cNvPr id="32" name="Table 2">
            <a:extLst>
              <a:ext uri="{FF2B5EF4-FFF2-40B4-BE49-F238E27FC236}">
                <a16:creationId xmlns:a16="http://schemas.microsoft.com/office/drawing/2014/main" id="{BB994DBD-D073-204C-A022-6991A69AF434}"/>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custDataLst>
      <p:tags r:id="rId1"/>
    </p:custDataLst>
    <p:extLst>
      <p:ext uri="{BB962C8B-B14F-4D97-AF65-F5344CB8AC3E}">
        <p14:creationId xmlns:p14="http://schemas.microsoft.com/office/powerpoint/2010/main" val="59361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486FC4-58BB-5D48-A01F-022CF845693A}"/>
              </a:ext>
            </a:extLst>
          </p:cNvPr>
          <p:cNvSpPr/>
          <p:nvPr/>
        </p:nvSpPr>
        <p:spPr>
          <a:xfrm>
            <a:off x="150312" y="1402915"/>
            <a:ext cx="3845490" cy="3895596"/>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5" name="Rectangle 4">
            <a:extLst>
              <a:ext uri="{FF2B5EF4-FFF2-40B4-BE49-F238E27FC236}">
                <a16:creationId xmlns:a16="http://schemas.microsoft.com/office/drawing/2014/main" id="{10588CB2-EE18-E244-8FEA-449FC4B04AA7}"/>
              </a:ext>
            </a:extLst>
          </p:cNvPr>
          <p:cNvSpPr/>
          <p:nvPr/>
        </p:nvSpPr>
        <p:spPr>
          <a:xfrm>
            <a:off x="4173255" y="1402914"/>
            <a:ext cx="3845490" cy="391787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6" name="Rectangle 5">
            <a:extLst>
              <a:ext uri="{FF2B5EF4-FFF2-40B4-BE49-F238E27FC236}">
                <a16:creationId xmlns:a16="http://schemas.microsoft.com/office/drawing/2014/main" id="{4D76F038-40FB-0840-A5CE-C9A7B741C719}"/>
              </a:ext>
            </a:extLst>
          </p:cNvPr>
          <p:cNvSpPr/>
          <p:nvPr/>
        </p:nvSpPr>
        <p:spPr>
          <a:xfrm>
            <a:off x="8196198" y="1402913"/>
            <a:ext cx="3845490" cy="4708308"/>
          </a:xfrm>
          <a:prstGeom prst="rect">
            <a:avLst/>
          </a:prstGeom>
          <a:noFill/>
          <a:ln w="76200">
            <a:solidFill>
              <a:srgbClr val="0090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 name="Rectangle 6">
            <a:extLst>
              <a:ext uri="{FF2B5EF4-FFF2-40B4-BE49-F238E27FC236}">
                <a16:creationId xmlns:a16="http://schemas.microsoft.com/office/drawing/2014/main" id="{244786CC-389D-0A47-B9CB-AC0AB7DF07ED}"/>
              </a:ext>
            </a:extLst>
          </p:cNvPr>
          <p:cNvSpPr/>
          <p:nvPr/>
        </p:nvSpPr>
        <p:spPr>
          <a:xfrm>
            <a:off x="150312" y="1402913"/>
            <a:ext cx="3845490" cy="864298"/>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ourier" pitchFamily="2" charset="0"/>
              </a:rPr>
              <a:t>Personality &amp; Affect</a:t>
            </a:r>
          </a:p>
        </p:txBody>
      </p:sp>
      <p:sp>
        <p:nvSpPr>
          <p:cNvPr id="8" name="Rectangle 7">
            <a:extLst>
              <a:ext uri="{FF2B5EF4-FFF2-40B4-BE49-F238E27FC236}">
                <a16:creationId xmlns:a16="http://schemas.microsoft.com/office/drawing/2014/main" id="{61F221AF-8746-3D45-A739-3C9B905031C6}"/>
              </a:ext>
            </a:extLst>
          </p:cNvPr>
          <p:cNvSpPr/>
          <p:nvPr/>
        </p:nvSpPr>
        <p:spPr>
          <a:xfrm>
            <a:off x="4173255" y="1402913"/>
            <a:ext cx="3845490" cy="8642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ourier" pitchFamily="2" charset="0"/>
              </a:rPr>
              <a:t>Situations</a:t>
            </a:r>
          </a:p>
        </p:txBody>
      </p:sp>
      <p:sp>
        <p:nvSpPr>
          <p:cNvPr id="9" name="Rectangle 8">
            <a:extLst>
              <a:ext uri="{FF2B5EF4-FFF2-40B4-BE49-F238E27FC236}">
                <a16:creationId xmlns:a16="http://schemas.microsoft.com/office/drawing/2014/main" id="{FEA3CB83-33FE-8045-A44F-2C49C6227483}"/>
              </a:ext>
            </a:extLst>
          </p:cNvPr>
          <p:cNvSpPr/>
          <p:nvPr/>
        </p:nvSpPr>
        <p:spPr>
          <a:xfrm>
            <a:off x="8196198" y="1402913"/>
            <a:ext cx="3845490" cy="864298"/>
          </a:xfrm>
          <a:prstGeom prst="rect">
            <a:avLst/>
          </a:prstGeom>
          <a:solidFill>
            <a:srgbClr val="009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ourier" pitchFamily="2" charset="0"/>
              </a:rPr>
              <a:t>Time</a:t>
            </a:r>
          </a:p>
        </p:txBody>
      </p:sp>
      <p:sp>
        <p:nvSpPr>
          <p:cNvPr id="10" name="Rectangle 9">
            <a:extLst>
              <a:ext uri="{FF2B5EF4-FFF2-40B4-BE49-F238E27FC236}">
                <a16:creationId xmlns:a16="http://schemas.microsoft.com/office/drawing/2014/main" id="{F152EDBC-3D66-754E-BF1F-9CFA239C4B5F}"/>
              </a:ext>
            </a:extLst>
          </p:cNvPr>
          <p:cNvSpPr/>
          <p:nvPr/>
        </p:nvSpPr>
        <p:spPr>
          <a:xfrm>
            <a:off x="331937" y="2239025"/>
            <a:ext cx="3482235" cy="134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ourier" pitchFamily="2" charset="0"/>
              </a:rPr>
              <a:t>Full BFI-2, administered with 75% planned missingness</a:t>
            </a:r>
          </a:p>
        </p:txBody>
      </p:sp>
      <p:sp>
        <p:nvSpPr>
          <p:cNvPr id="11" name="Rectangle 10">
            <a:extLst>
              <a:ext uri="{FF2B5EF4-FFF2-40B4-BE49-F238E27FC236}">
                <a16:creationId xmlns:a16="http://schemas.microsoft.com/office/drawing/2014/main" id="{FB43C81B-BF51-C443-BD77-80287AD86B17}"/>
              </a:ext>
            </a:extLst>
          </p:cNvPr>
          <p:cNvSpPr/>
          <p:nvPr/>
        </p:nvSpPr>
        <p:spPr>
          <a:xfrm>
            <a:off x="331937" y="3316445"/>
            <a:ext cx="3482235" cy="134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ourier" pitchFamily="2" charset="0"/>
              </a:rPr>
              <a:t>Subset of the PANAS-X (items redundant with the BFI-2 removed)</a:t>
            </a:r>
          </a:p>
        </p:txBody>
      </p:sp>
      <p:sp>
        <p:nvSpPr>
          <p:cNvPr id="12" name="Rectangle 11">
            <a:extLst>
              <a:ext uri="{FF2B5EF4-FFF2-40B4-BE49-F238E27FC236}">
                <a16:creationId xmlns:a16="http://schemas.microsoft.com/office/drawing/2014/main" id="{FD84A928-30CC-B449-9F4A-217EC5BC0312}"/>
              </a:ext>
            </a:extLst>
          </p:cNvPr>
          <p:cNvSpPr/>
          <p:nvPr/>
        </p:nvSpPr>
        <p:spPr>
          <a:xfrm>
            <a:off x="331937" y="4174473"/>
            <a:ext cx="3482235" cy="134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urier" pitchFamily="2" charset="0"/>
              </a:rPr>
              <a:t>5-point Likert-like scale from 1 “disagree strongly” to 5 “agree strongly.” </a:t>
            </a:r>
          </a:p>
        </p:txBody>
      </p:sp>
      <p:sp>
        <p:nvSpPr>
          <p:cNvPr id="14" name="Rectangle 13">
            <a:extLst>
              <a:ext uri="{FF2B5EF4-FFF2-40B4-BE49-F238E27FC236}">
                <a16:creationId xmlns:a16="http://schemas.microsoft.com/office/drawing/2014/main" id="{F90BD0A9-B505-DA42-9D1B-62B180A1A33F}"/>
              </a:ext>
            </a:extLst>
          </p:cNvPr>
          <p:cNvSpPr/>
          <p:nvPr/>
        </p:nvSpPr>
        <p:spPr>
          <a:xfrm>
            <a:off x="4354880" y="2387042"/>
            <a:ext cx="3482235" cy="134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ourier" pitchFamily="2" charset="0"/>
              </a:rPr>
              <a:t>Binary indicators generated by undergraduate research assistants</a:t>
            </a:r>
          </a:p>
        </p:txBody>
      </p:sp>
      <p:sp>
        <p:nvSpPr>
          <p:cNvPr id="16" name="Rectangle 15">
            <a:extLst>
              <a:ext uri="{FF2B5EF4-FFF2-40B4-BE49-F238E27FC236}">
                <a16:creationId xmlns:a16="http://schemas.microsoft.com/office/drawing/2014/main" id="{5C17698F-5A43-CC4F-BB0F-7C0381F398C9}"/>
              </a:ext>
            </a:extLst>
          </p:cNvPr>
          <p:cNvSpPr/>
          <p:nvPr/>
        </p:nvSpPr>
        <p:spPr>
          <a:xfrm>
            <a:off x="4354880" y="3721061"/>
            <a:ext cx="3482235" cy="134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ourier" pitchFamily="2" charset="0"/>
              </a:rPr>
              <a:t>Ultra-brief DIAMONDS scale</a:t>
            </a:r>
          </a:p>
        </p:txBody>
      </p:sp>
      <p:sp>
        <p:nvSpPr>
          <p:cNvPr id="17" name="Rectangle 16">
            <a:extLst>
              <a:ext uri="{FF2B5EF4-FFF2-40B4-BE49-F238E27FC236}">
                <a16:creationId xmlns:a16="http://schemas.microsoft.com/office/drawing/2014/main" id="{9E9FBFE1-2B57-6641-BF67-F6DC01FC81DE}"/>
              </a:ext>
            </a:extLst>
          </p:cNvPr>
          <p:cNvSpPr/>
          <p:nvPr/>
        </p:nvSpPr>
        <p:spPr>
          <a:xfrm>
            <a:off x="4354879" y="4634984"/>
            <a:ext cx="3482235" cy="685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urier" pitchFamily="2" charset="0"/>
              </a:rPr>
              <a:t>3-point scale from 1 “not at all” to 3 “totally.” </a:t>
            </a:r>
          </a:p>
        </p:txBody>
      </p:sp>
      <p:sp>
        <p:nvSpPr>
          <p:cNvPr id="18" name="Rectangle 17">
            <a:extLst>
              <a:ext uri="{FF2B5EF4-FFF2-40B4-BE49-F238E27FC236}">
                <a16:creationId xmlns:a16="http://schemas.microsoft.com/office/drawing/2014/main" id="{7E4D8C79-2681-B348-9633-91D7C6524B38}"/>
              </a:ext>
            </a:extLst>
          </p:cNvPr>
          <p:cNvSpPr/>
          <p:nvPr/>
        </p:nvSpPr>
        <p:spPr>
          <a:xfrm>
            <a:off x="4354880" y="3527009"/>
            <a:ext cx="3482235" cy="685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urier" pitchFamily="2" charset="0"/>
              </a:rPr>
              <a:t>0 = no, 1 = yes</a:t>
            </a:r>
          </a:p>
        </p:txBody>
      </p:sp>
      <p:sp>
        <p:nvSpPr>
          <p:cNvPr id="19" name="Rectangle 18">
            <a:extLst>
              <a:ext uri="{FF2B5EF4-FFF2-40B4-BE49-F238E27FC236}">
                <a16:creationId xmlns:a16="http://schemas.microsoft.com/office/drawing/2014/main" id="{B5BD3220-B8D7-FA47-A3D8-C1FDEC40D3BB}"/>
              </a:ext>
            </a:extLst>
          </p:cNvPr>
          <p:cNvSpPr/>
          <p:nvPr/>
        </p:nvSpPr>
        <p:spPr>
          <a:xfrm>
            <a:off x="8377825" y="2463221"/>
            <a:ext cx="3482235" cy="134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ourier" pitchFamily="2" charset="0"/>
              </a:rPr>
              <a:t>Derived from time stamps: </a:t>
            </a:r>
          </a:p>
          <a:p>
            <a:r>
              <a:rPr lang="en-US" sz="2000" b="1" dirty="0">
                <a:solidFill>
                  <a:schemeClr val="tx1"/>
                </a:solidFill>
                <a:latin typeface="Courier" pitchFamily="2" charset="0"/>
              </a:rPr>
              <a:t>1. Time of day (morning, midday, evening, night)</a:t>
            </a:r>
          </a:p>
        </p:txBody>
      </p:sp>
      <p:sp>
        <p:nvSpPr>
          <p:cNvPr id="20" name="Rectangle 19">
            <a:extLst>
              <a:ext uri="{FF2B5EF4-FFF2-40B4-BE49-F238E27FC236}">
                <a16:creationId xmlns:a16="http://schemas.microsoft.com/office/drawing/2014/main" id="{796C8BCA-2328-E444-A975-CE434BECEB0E}"/>
              </a:ext>
            </a:extLst>
          </p:cNvPr>
          <p:cNvSpPr/>
          <p:nvPr/>
        </p:nvSpPr>
        <p:spPr>
          <a:xfrm>
            <a:off x="8377825" y="3922344"/>
            <a:ext cx="3482235" cy="685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ourier" pitchFamily="2" charset="0"/>
              </a:rPr>
              <a:t>2. Day of week</a:t>
            </a:r>
          </a:p>
          <a:p>
            <a:r>
              <a:rPr lang="en-US" sz="1600" dirty="0">
                <a:solidFill>
                  <a:schemeClr val="tx1"/>
                </a:solidFill>
                <a:latin typeface="Courier" pitchFamily="2" charset="0"/>
              </a:rPr>
              <a:t>0 = no, 1 = yes</a:t>
            </a:r>
          </a:p>
        </p:txBody>
      </p:sp>
      <p:sp>
        <p:nvSpPr>
          <p:cNvPr id="22" name="Rectangle 21">
            <a:extLst>
              <a:ext uri="{FF2B5EF4-FFF2-40B4-BE49-F238E27FC236}">
                <a16:creationId xmlns:a16="http://schemas.microsoft.com/office/drawing/2014/main" id="{1D2475F0-8FB5-CC4C-8831-4C3EDC07B70D}"/>
              </a:ext>
            </a:extLst>
          </p:cNvPr>
          <p:cNvSpPr/>
          <p:nvPr/>
        </p:nvSpPr>
        <p:spPr>
          <a:xfrm>
            <a:off x="8377824" y="4609349"/>
            <a:ext cx="3482235" cy="134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ourier" pitchFamily="2" charset="0"/>
              </a:rPr>
              <a:t>3. Linear, Quadratic, &amp; Cubic Trends</a:t>
            </a:r>
          </a:p>
          <a:p>
            <a:r>
              <a:rPr lang="en-US" sz="2000" b="1" dirty="0">
                <a:solidFill>
                  <a:schemeClr val="tx1"/>
                </a:solidFill>
                <a:latin typeface="Courier" pitchFamily="2" charset="0"/>
              </a:rPr>
              <a:t>4. 1 &amp; 2 period sine and cosine</a:t>
            </a:r>
          </a:p>
        </p:txBody>
      </p:sp>
      <p:sp>
        <p:nvSpPr>
          <p:cNvPr id="24" name="Rectangle 23">
            <a:extLst>
              <a:ext uri="{FF2B5EF4-FFF2-40B4-BE49-F238E27FC236}">
                <a16:creationId xmlns:a16="http://schemas.microsoft.com/office/drawing/2014/main" id="{D767FFED-4283-CC4D-A933-C8A0B3C8ACBE}"/>
              </a:ext>
            </a:extLst>
          </p:cNvPr>
          <p:cNvSpPr/>
          <p:nvPr/>
        </p:nvSpPr>
        <p:spPr>
          <a:xfrm>
            <a:off x="1860109" y="440014"/>
            <a:ext cx="8354861" cy="1202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C00000"/>
                </a:solidFill>
                <a:latin typeface="Courier" pitchFamily="2" charset="0"/>
              </a:rPr>
              <a:t>Measures</a:t>
            </a:r>
          </a:p>
        </p:txBody>
      </p:sp>
      <p:sp>
        <p:nvSpPr>
          <p:cNvPr id="25" name="Rectangle 24">
            <a:extLst>
              <a:ext uri="{FF2B5EF4-FFF2-40B4-BE49-F238E27FC236}">
                <a16:creationId xmlns:a16="http://schemas.microsoft.com/office/drawing/2014/main" id="{0218475D-226E-6B48-918A-D18B29ED3A70}"/>
              </a:ext>
            </a:extLst>
          </p:cNvPr>
          <p:cNvSpPr/>
          <p:nvPr/>
        </p:nvSpPr>
        <p:spPr>
          <a:xfrm>
            <a:off x="150311" y="5455085"/>
            <a:ext cx="7864257" cy="1256544"/>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26" name="Rectangle 25">
            <a:extLst>
              <a:ext uri="{FF2B5EF4-FFF2-40B4-BE49-F238E27FC236}">
                <a16:creationId xmlns:a16="http://schemas.microsoft.com/office/drawing/2014/main" id="{224CE4AB-582D-BC4A-9E16-4DB519A306F3}"/>
              </a:ext>
            </a:extLst>
          </p:cNvPr>
          <p:cNvSpPr/>
          <p:nvPr/>
        </p:nvSpPr>
        <p:spPr>
          <a:xfrm>
            <a:off x="6037540" y="5475184"/>
            <a:ext cx="1979116" cy="4092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ourier" pitchFamily="2" charset="0"/>
              </a:rPr>
              <a:t>Outcomes</a:t>
            </a:r>
          </a:p>
        </p:txBody>
      </p:sp>
      <p:sp>
        <p:nvSpPr>
          <p:cNvPr id="27" name="Rectangle 26">
            <a:extLst>
              <a:ext uri="{FF2B5EF4-FFF2-40B4-BE49-F238E27FC236}">
                <a16:creationId xmlns:a16="http://schemas.microsoft.com/office/drawing/2014/main" id="{643E05E7-7DF1-8A48-9B8B-720ACB30D9C3}"/>
              </a:ext>
            </a:extLst>
          </p:cNvPr>
          <p:cNvSpPr/>
          <p:nvPr/>
        </p:nvSpPr>
        <p:spPr>
          <a:xfrm>
            <a:off x="151650" y="5580440"/>
            <a:ext cx="6027258" cy="742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Courier" pitchFamily="2" charset="0"/>
              </a:rPr>
              <a:t>Binary indicators of procrastination, loneliness, interacting, arguments, feeling sick, feeling tired, studying</a:t>
            </a:r>
          </a:p>
        </p:txBody>
      </p:sp>
      <p:sp>
        <p:nvSpPr>
          <p:cNvPr id="28" name="Rectangle 27">
            <a:extLst>
              <a:ext uri="{FF2B5EF4-FFF2-40B4-BE49-F238E27FC236}">
                <a16:creationId xmlns:a16="http://schemas.microsoft.com/office/drawing/2014/main" id="{0752C84F-AEC6-DC49-8783-3974FA1232F8}"/>
              </a:ext>
            </a:extLst>
          </p:cNvPr>
          <p:cNvSpPr/>
          <p:nvPr/>
        </p:nvSpPr>
        <p:spPr>
          <a:xfrm>
            <a:off x="273483" y="6218494"/>
            <a:ext cx="3482235" cy="685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urier" pitchFamily="2" charset="0"/>
              </a:rPr>
              <a:t>0 = no, 1 = yes</a:t>
            </a:r>
          </a:p>
        </p:txBody>
      </p:sp>
      <p:sp>
        <p:nvSpPr>
          <p:cNvPr id="29" name="Rectangle 28">
            <a:extLst>
              <a:ext uri="{FF2B5EF4-FFF2-40B4-BE49-F238E27FC236}">
                <a16:creationId xmlns:a16="http://schemas.microsoft.com/office/drawing/2014/main" id="{5A349202-AB62-FE42-82F6-0D9C4710DB84}"/>
              </a:ext>
            </a:extLst>
          </p:cNvPr>
          <p:cNvSpPr/>
          <p:nvPr/>
        </p:nvSpPr>
        <p:spPr>
          <a:xfrm>
            <a:off x="5158640" y="5955132"/>
            <a:ext cx="2855928" cy="685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a:solidFill>
                  <a:schemeClr val="tx1"/>
                </a:solidFill>
                <a:latin typeface="Courier" pitchFamily="2" charset="0"/>
              </a:rPr>
              <a:t>lead 1 (previous features predict future outcomes)</a:t>
            </a:r>
          </a:p>
        </p:txBody>
      </p:sp>
      <p:sp>
        <p:nvSpPr>
          <p:cNvPr id="31" name="Rectangle 30">
            <a:extLst>
              <a:ext uri="{FF2B5EF4-FFF2-40B4-BE49-F238E27FC236}">
                <a16:creationId xmlns:a16="http://schemas.microsoft.com/office/drawing/2014/main" id="{AC986575-2BAA-F24F-8551-17D09D883889}"/>
              </a:ext>
            </a:extLst>
          </p:cNvPr>
          <p:cNvSpPr/>
          <p:nvPr/>
        </p:nvSpPr>
        <p:spPr>
          <a:xfrm>
            <a:off x="8305796" y="6282774"/>
            <a:ext cx="3818347"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ourier" pitchFamily="2" charset="0"/>
              </a:rPr>
              <a:t>Beck &amp; Jackson (revision submitted, </a:t>
            </a:r>
            <a:r>
              <a:rPr lang="en-US" i="1" dirty="0">
                <a:solidFill>
                  <a:schemeClr val="tx1"/>
                </a:solidFill>
                <a:latin typeface="Courier" pitchFamily="2" charset="0"/>
              </a:rPr>
              <a:t>Psych Science</a:t>
            </a:r>
            <a:r>
              <a:rPr lang="en-US" dirty="0">
                <a:solidFill>
                  <a:schemeClr val="tx1"/>
                </a:solidFill>
                <a:latin typeface="Courier" pitchFamily="2" charset="0"/>
              </a:rPr>
              <a:t>)</a:t>
            </a:r>
          </a:p>
        </p:txBody>
      </p:sp>
      <p:graphicFrame>
        <p:nvGraphicFramePr>
          <p:cNvPr id="33" name="Table 2">
            <a:extLst>
              <a:ext uri="{FF2B5EF4-FFF2-40B4-BE49-F238E27FC236}">
                <a16:creationId xmlns:a16="http://schemas.microsoft.com/office/drawing/2014/main" id="{791D882B-2F10-3A43-89E5-F14F8AB20AFD}"/>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custDataLst>
      <p:tags r:id="rId1"/>
    </p:custDataLst>
    <p:extLst>
      <p:ext uri="{BB962C8B-B14F-4D97-AF65-F5344CB8AC3E}">
        <p14:creationId xmlns:p14="http://schemas.microsoft.com/office/powerpoint/2010/main" val="164527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4" grpId="0"/>
      <p:bldP spid="16" grpId="0"/>
      <p:bldP spid="17" grpId="0"/>
      <p:bldP spid="18" grpId="0"/>
      <p:bldP spid="20" grpId="0"/>
      <p:bldP spid="22" grpId="0"/>
      <p:bldP spid="25" grpId="0" animBg="1"/>
      <p:bldP spid="26" grpId="0" animBg="1"/>
      <p:bldP spid="27" grpId="0"/>
      <p:bldP spid="28" grpId="0"/>
      <p:bldP spid="2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584F99-C27F-2344-9660-F90593A346F2}"/>
              </a:ext>
            </a:extLst>
          </p:cNvPr>
          <p:cNvSpPr/>
          <p:nvPr/>
        </p:nvSpPr>
        <p:spPr>
          <a:xfrm>
            <a:off x="638008" y="590882"/>
            <a:ext cx="10915983" cy="17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432FF"/>
                </a:solidFill>
                <a:latin typeface="Courier" pitchFamily="2" charset="0"/>
              </a:rPr>
              <a:t>3 machine learning classification methods:</a:t>
            </a:r>
          </a:p>
        </p:txBody>
      </p:sp>
      <p:pic>
        <p:nvPicPr>
          <p:cNvPr id="5" name="Picture 2" descr="From a Single Decision Tree to a Random Forest | by Rosaria Silipo |  Towards Data Science">
            <a:extLst>
              <a:ext uri="{FF2B5EF4-FFF2-40B4-BE49-F238E27FC236}">
                <a16:creationId xmlns:a16="http://schemas.microsoft.com/office/drawing/2014/main" id="{67CA8830-57ED-1448-AFBE-EE2BF051F3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85" b="14911"/>
          <a:stretch/>
        </p:blipFill>
        <p:spPr bwMode="auto">
          <a:xfrm>
            <a:off x="8722621" y="2905875"/>
            <a:ext cx="3043535" cy="25857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here are two types of personality scientists: Those who embrace missing  data">
            <a:extLst>
              <a:ext uri="{FF2B5EF4-FFF2-40B4-BE49-F238E27FC236}">
                <a16:creationId xmlns:a16="http://schemas.microsoft.com/office/drawing/2014/main" id="{B024DE22-3395-D945-A5DF-B205666FFF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2137" y="2905875"/>
            <a:ext cx="3537016" cy="227379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25397CC-62CB-E944-9485-7596FBA0C8A2}"/>
              </a:ext>
            </a:extLst>
          </p:cNvPr>
          <p:cNvGrpSpPr>
            <a:grpSpLocks noChangeAspect="1"/>
          </p:cNvGrpSpPr>
          <p:nvPr/>
        </p:nvGrpSpPr>
        <p:grpSpPr>
          <a:xfrm>
            <a:off x="145072" y="2997921"/>
            <a:ext cx="3770391" cy="1748294"/>
            <a:chOff x="1118564" y="3124508"/>
            <a:chExt cx="1282082" cy="594489"/>
          </a:xfrm>
        </p:grpSpPr>
        <p:pic>
          <p:nvPicPr>
            <p:cNvPr id="8" name="Picture 4" descr="Regularization Part 3: Elastic Net Regression - YouTube">
              <a:extLst>
                <a:ext uri="{FF2B5EF4-FFF2-40B4-BE49-F238E27FC236}">
                  <a16:creationId xmlns:a16="http://schemas.microsoft.com/office/drawing/2014/main" id="{F8FF1D11-7563-4640-B96E-9E72C24F8F4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1998" b="-1"/>
            <a:stretch/>
          </p:blipFill>
          <p:spPr bwMode="auto">
            <a:xfrm>
              <a:off x="1118564" y="3185535"/>
              <a:ext cx="1282082" cy="490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D01BE60-E336-B645-820A-DAEF10B33709}"/>
                </a:ext>
              </a:extLst>
            </p:cNvPr>
            <p:cNvSpPr/>
            <p:nvPr/>
          </p:nvSpPr>
          <p:spPr>
            <a:xfrm>
              <a:off x="1367560" y="3530790"/>
              <a:ext cx="1011775" cy="188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0" name="Rectangle 9">
              <a:extLst>
                <a:ext uri="{FF2B5EF4-FFF2-40B4-BE49-F238E27FC236}">
                  <a16:creationId xmlns:a16="http://schemas.microsoft.com/office/drawing/2014/main" id="{86ACB69F-074A-724C-9EAF-D7624F0D2689}"/>
                </a:ext>
              </a:extLst>
            </p:cNvPr>
            <p:cNvSpPr/>
            <p:nvPr/>
          </p:nvSpPr>
          <p:spPr>
            <a:xfrm>
              <a:off x="1263650" y="3124508"/>
              <a:ext cx="510540" cy="100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sp>
        <p:nvSpPr>
          <p:cNvPr id="11" name="Rectangle 10">
            <a:extLst>
              <a:ext uri="{FF2B5EF4-FFF2-40B4-BE49-F238E27FC236}">
                <a16:creationId xmlns:a16="http://schemas.microsoft.com/office/drawing/2014/main" id="{A78EA389-0CD1-6942-A38A-9FD8710BA148}"/>
              </a:ext>
            </a:extLst>
          </p:cNvPr>
          <p:cNvSpPr>
            <a:spLocks/>
          </p:cNvSpPr>
          <p:nvPr/>
        </p:nvSpPr>
        <p:spPr>
          <a:xfrm>
            <a:off x="309644" y="232648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Elastic Net</a:t>
            </a:r>
          </a:p>
        </p:txBody>
      </p:sp>
      <p:sp>
        <p:nvSpPr>
          <p:cNvPr id="12" name="Rectangle 11">
            <a:extLst>
              <a:ext uri="{FF2B5EF4-FFF2-40B4-BE49-F238E27FC236}">
                <a16:creationId xmlns:a16="http://schemas.microsoft.com/office/drawing/2014/main" id="{8FC7833D-DD60-AA4D-8D25-270BA3EBEF9A}"/>
              </a:ext>
            </a:extLst>
          </p:cNvPr>
          <p:cNvSpPr>
            <a:spLocks/>
          </p:cNvSpPr>
          <p:nvPr/>
        </p:nvSpPr>
        <p:spPr>
          <a:xfrm>
            <a:off x="4585047" y="232648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BISCWIT</a:t>
            </a:r>
          </a:p>
        </p:txBody>
      </p:sp>
      <p:sp>
        <p:nvSpPr>
          <p:cNvPr id="13" name="Rectangle 12">
            <a:extLst>
              <a:ext uri="{FF2B5EF4-FFF2-40B4-BE49-F238E27FC236}">
                <a16:creationId xmlns:a16="http://schemas.microsoft.com/office/drawing/2014/main" id="{099224B0-86CA-E642-95A3-EC1E51030C7F}"/>
              </a:ext>
            </a:extLst>
          </p:cNvPr>
          <p:cNvSpPr>
            <a:spLocks/>
          </p:cNvSpPr>
          <p:nvPr/>
        </p:nvSpPr>
        <p:spPr>
          <a:xfrm>
            <a:off x="8722621" y="232648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Random Forest</a:t>
            </a:r>
          </a:p>
        </p:txBody>
      </p:sp>
      <p:sp>
        <p:nvSpPr>
          <p:cNvPr id="14" name="Rectangle 13">
            <a:extLst>
              <a:ext uri="{FF2B5EF4-FFF2-40B4-BE49-F238E27FC236}">
                <a16:creationId xmlns:a16="http://schemas.microsoft.com/office/drawing/2014/main" id="{45F56E2D-BB27-D142-987F-C47777323448}"/>
              </a:ext>
            </a:extLst>
          </p:cNvPr>
          <p:cNvSpPr/>
          <p:nvPr/>
        </p:nvSpPr>
        <p:spPr>
          <a:xfrm>
            <a:off x="1918570" y="378296"/>
            <a:ext cx="8354861" cy="1202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C00000"/>
                </a:solidFill>
                <a:latin typeface="Courier" pitchFamily="2" charset="0"/>
              </a:rPr>
              <a:t>Analytic Plan</a:t>
            </a:r>
          </a:p>
        </p:txBody>
      </p:sp>
      <p:sp>
        <p:nvSpPr>
          <p:cNvPr id="20" name="Rectangle 19">
            <a:extLst>
              <a:ext uri="{FF2B5EF4-FFF2-40B4-BE49-F238E27FC236}">
                <a16:creationId xmlns:a16="http://schemas.microsoft.com/office/drawing/2014/main" id="{00AC8C04-1824-9843-99E5-568547F13D7E}"/>
              </a:ext>
            </a:extLst>
          </p:cNvPr>
          <p:cNvSpPr/>
          <p:nvPr/>
        </p:nvSpPr>
        <p:spPr>
          <a:xfrm>
            <a:off x="145072" y="5676271"/>
            <a:ext cx="3949446" cy="10686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 Classification Accuracy</a:t>
            </a:r>
          </a:p>
          <a:p>
            <a:pPr algn="ctr"/>
            <a:r>
              <a:rPr lang="en-US" dirty="0">
                <a:solidFill>
                  <a:schemeClr val="tx1"/>
                </a:solidFill>
                <a:latin typeface="Courier" pitchFamily="2" charset="0"/>
              </a:rPr>
              <a:t>- Area under the receiver operating curve (AUC)</a:t>
            </a:r>
          </a:p>
        </p:txBody>
      </p:sp>
      <p:sp>
        <p:nvSpPr>
          <p:cNvPr id="17" name="Rectangle 16">
            <a:extLst>
              <a:ext uri="{FF2B5EF4-FFF2-40B4-BE49-F238E27FC236}">
                <a16:creationId xmlns:a16="http://schemas.microsoft.com/office/drawing/2014/main" id="{516D7AEF-1B17-374A-9767-4FA38005862B}"/>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18" name="Picture 17" descr="Icon&#10;&#10;Description automatically generated">
            <a:extLst>
              <a:ext uri="{FF2B5EF4-FFF2-40B4-BE49-F238E27FC236}">
                <a16:creationId xmlns:a16="http://schemas.microsoft.com/office/drawing/2014/main" id="{CB7D88CD-B3F2-814B-B67D-DF65D52BB04A}"/>
              </a:ext>
            </a:extLst>
          </p:cNvPr>
          <p:cNvPicPr>
            <a:picLocks noChangeAspect="1"/>
          </p:cNvPicPr>
          <p:nvPr/>
        </p:nvPicPr>
        <p:blipFill>
          <a:blip r:embed="rId7"/>
          <a:stretch>
            <a:fillRect/>
          </a:stretch>
        </p:blipFill>
        <p:spPr>
          <a:xfrm>
            <a:off x="10319363" y="6031048"/>
            <a:ext cx="363998" cy="405598"/>
          </a:xfrm>
          <a:prstGeom prst="rect">
            <a:avLst/>
          </a:prstGeom>
        </p:spPr>
      </p:pic>
      <p:pic>
        <p:nvPicPr>
          <p:cNvPr id="19" name="Picture 18" descr="Icon&#10;&#10;Description automatically generated">
            <a:extLst>
              <a:ext uri="{FF2B5EF4-FFF2-40B4-BE49-F238E27FC236}">
                <a16:creationId xmlns:a16="http://schemas.microsoft.com/office/drawing/2014/main" id="{D414696E-DA0A-0240-8F9E-53E48087F9DD}"/>
              </a:ext>
            </a:extLst>
          </p:cNvPr>
          <p:cNvPicPr>
            <a:picLocks noChangeAspect="1"/>
          </p:cNvPicPr>
          <p:nvPr/>
        </p:nvPicPr>
        <p:blipFill>
          <a:blip r:embed="rId8"/>
          <a:stretch>
            <a:fillRect/>
          </a:stretch>
        </p:blipFill>
        <p:spPr>
          <a:xfrm>
            <a:off x="11187779" y="6031048"/>
            <a:ext cx="363998" cy="405598"/>
          </a:xfrm>
          <a:prstGeom prst="rect">
            <a:avLst/>
          </a:prstGeom>
        </p:spPr>
      </p:pic>
      <p:pic>
        <p:nvPicPr>
          <p:cNvPr id="21" name="Picture 20" descr="Text&#10;&#10;Description automatically generated">
            <a:extLst>
              <a:ext uri="{FF2B5EF4-FFF2-40B4-BE49-F238E27FC236}">
                <a16:creationId xmlns:a16="http://schemas.microsoft.com/office/drawing/2014/main" id="{9A267D7A-3055-2141-A743-4A9C7DB3C326}"/>
              </a:ext>
            </a:extLst>
          </p:cNvPr>
          <p:cNvPicPr>
            <a:picLocks noChangeAspect="1"/>
          </p:cNvPicPr>
          <p:nvPr/>
        </p:nvPicPr>
        <p:blipFill>
          <a:blip r:embed="rId9"/>
          <a:stretch>
            <a:fillRect/>
          </a:stretch>
        </p:blipFill>
        <p:spPr>
          <a:xfrm>
            <a:off x="9886171" y="6031048"/>
            <a:ext cx="421941" cy="421941"/>
          </a:xfrm>
          <a:prstGeom prst="rect">
            <a:avLst/>
          </a:prstGeom>
        </p:spPr>
      </p:pic>
      <p:pic>
        <p:nvPicPr>
          <p:cNvPr id="22" name="Picture 21" descr="A picture containing text, sign, businesscard&#10;&#10;Description automatically generated">
            <a:extLst>
              <a:ext uri="{FF2B5EF4-FFF2-40B4-BE49-F238E27FC236}">
                <a16:creationId xmlns:a16="http://schemas.microsoft.com/office/drawing/2014/main" id="{E157C931-7B5C-FA4C-9A0F-FF6C99546EB5}"/>
              </a:ext>
            </a:extLst>
          </p:cNvPr>
          <p:cNvPicPr>
            <a:picLocks noChangeAspect="1"/>
          </p:cNvPicPr>
          <p:nvPr/>
        </p:nvPicPr>
        <p:blipFill>
          <a:blip r:embed="rId10"/>
          <a:stretch>
            <a:fillRect/>
          </a:stretch>
        </p:blipFill>
        <p:spPr>
          <a:xfrm>
            <a:off x="11605780" y="6022876"/>
            <a:ext cx="363999" cy="421941"/>
          </a:xfrm>
          <a:prstGeom prst="rect">
            <a:avLst/>
          </a:prstGeom>
        </p:spPr>
      </p:pic>
      <p:pic>
        <p:nvPicPr>
          <p:cNvPr id="23" name="Picture 22" descr="A picture containing text, clipart&#10;&#10;Description automatically generated">
            <a:extLst>
              <a:ext uri="{FF2B5EF4-FFF2-40B4-BE49-F238E27FC236}">
                <a16:creationId xmlns:a16="http://schemas.microsoft.com/office/drawing/2014/main" id="{2933C559-31F7-FF4A-9197-8154C0D031E3}"/>
              </a:ext>
            </a:extLst>
          </p:cNvPr>
          <p:cNvPicPr>
            <a:picLocks noChangeAspect="1"/>
          </p:cNvPicPr>
          <p:nvPr/>
        </p:nvPicPr>
        <p:blipFill>
          <a:blip r:embed="rId11"/>
          <a:stretch>
            <a:fillRect/>
          </a:stretch>
        </p:blipFill>
        <p:spPr>
          <a:xfrm>
            <a:off x="10743280" y="6022876"/>
            <a:ext cx="378665" cy="421941"/>
          </a:xfrm>
          <a:prstGeom prst="rect">
            <a:avLst/>
          </a:prstGeom>
        </p:spPr>
      </p:pic>
      <p:graphicFrame>
        <p:nvGraphicFramePr>
          <p:cNvPr id="26" name="Table 2">
            <a:extLst>
              <a:ext uri="{FF2B5EF4-FFF2-40B4-BE49-F238E27FC236}">
                <a16:creationId xmlns:a16="http://schemas.microsoft.com/office/drawing/2014/main" id="{EAB7647C-2079-9347-A007-1581B7334E51}"/>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custDataLst>
      <p:tags r:id="rId1"/>
    </p:custDataLst>
    <p:extLst>
      <p:ext uri="{BB962C8B-B14F-4D97-AF65-F5344CB8AC3E}">
        <p14:creationId xmlns:p14="http://schemas.microsoft.com/office/powerpoint/2010/main" val="202774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3"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0CC1C-0DDA-67CC-FD17-5A9492F47E45}"/>
              </a:ext>
            </a:extLst>
          </p:cNvPr>
          <p:cNvPicPr>
            <a:picLocks noChangeAspect="1"/>
          </p:cNvPicPr>
          <p:nvPr/>
        </p:nvPicPr>
        <p:blipFill>
          <a:blip r:embed="rId2">
            <a:grayscl/>
          </a:blip>
          <a:stretch>
            <a:fillRect/>
          </a:stretch>
        </p:blipFill>
        <p:spPr>
          <a:xfrm>
            <a:off x="1167300" y="2213458"/>
            <a:ext cx="2676422" cy="2431083"/>
          </a:xfrm>
          <a:prstGeom prst="rect">
            <a:avLst/>
          </a:prstGeom>
        </p:spPr>
      </p:pic>
      <p:pic>
        <p:nvPicPr>
          <p:cNvPr id="4" name="Picture 3">
            <a:extLst>
              <a:ext uri="{FF2B5EF4-FFF2-40B4-BE49-F238E27FC236}">
                <a16:creationId xmlns:a16="http://schemas.microsoft.com/office/drawing/2014/main" id="{4E24A464-676A-22FC-88E4-1F2273324964}"/>
              </a:ext>
            </a:extLst>
          </p:cNvPr>
          <p:cNvPicPr>
            <a:picLocks noChangeAspect="1"/>
          </p:cNvPicPr>
          <p:nvPr/>
        </p:nvPicPr>
        <p:blipFill>
          <a:blip r:embed="rId3"/>
          <a:stretch>
            <a:fillRect/>
          </a:stretch>
        </p:blipFill>
        <p:spPr>
          <a:xfrm>
            <a:off x="8527096" y="2417445"/>
            <a:ext cx="2019809" cy="2023110"/>
          </a:xfrm>
          <a:prstGeom prst="rect">
            <a:avLst/>
          </a:prstGeom>
        </p:spPr>
      </p:pic>
      <p:cxnSp>
        <p:nvCxnSpPr>
          <p:cNvPr id="6" name="Straight Arrow Connector 5">
            <a:extLst>
              <a:ext uri="{FF2B5EF4-FFF2-40B4-BE49-F238E27FC236}">
                <a16:creationId xmlns:a16="http://schemas.microsoft.com/office/drawing/2014/main" id="{67BA9DD9-5611-40B9-3961-AEF6B8ABD56D}"/>
              </a:ext>
            </a:extLst>
          </p:cNvPr>
          <p:cNvCxnSpPr>
            <a:cxnSpLocks/>
          </p:cNvCxnSpPr>
          <p:nvPr/>
        </p:nvCxnSpPr>
        <p:spPr>
          <a:xfrm>
            <a:off x="4059580" y="3429000"/>
            <a:ext cx="4072841" cy="0"/>
          </a:xfrm>
          <a:prstGeom prst="straightConnector1">
            <a:avLst/>
          </a:prstGeom>
          <a:ln w="5715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DABEDBF-3D10-C521-57E4-72B01E7689FF}"/>
              </a:ext>
            </a:extLst>
          </p:cNvPr>
          <p:cNvSpPr/>
          <p:nvPr/>
        </p:nvSpPr>
        <p:spPr>
          <a:xfrm>
            <a:off x="-352473" y="5407519"/>
            <a:ext cx="5715968"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7030A0"/>
                </a:solidFill>
                <a:latin typeface="Courier" pitchFamily="2" charset="0"/>
              </a:rPr>
              <a:t>Nomothetic</a:t>
            </a:r>
          </a:p>
          <a:p>
            <a:pPr algn="ctr"/>
            <a:r>
              <a:rPr lang="en-US" sz="3600" b="1" dirty="0">
                <a:solidFill>
                  <a:srgbClr val="7030A0"/>
                </a:solidFill>
                <a:latin typeface="Courier" pitchFamily="2" charset="0"/>
              </a:rPr>
              <a:t>Between-Person</a:t>
            </a:r>
          </a:p>
          <a:p>
            <a:pPr algn="ctr"/>
            <a:r>
              <a:rPr lang="en-US" sz="3600" b="1" dirty="0">
                <a:solidFill>
                  <a:srgbClr val="7030A0"/>
                </a:solidFill>
                <a:latin typeface="Courier" pitchFamily="2" charset="0"/>
              </a:rPr>
              <a:t>Variable Centered</a:t>
            </a:r>
          </a:p>
        </p:txBody>
      </p:sp>
      <p:sp>
        <p:nvSpPr>
          <p:cNvPr id="8" name="Rectangle 7">
            <a:extLst>
              <a:ext uri="{FF2B5EF4-FFF2-40B4-BE49-F238E27FC236}">
                <a16:creationId xmlns:a16="http://schemas.microsoft.com/office/drawing/2014/main" id="{AC7828D5-6DD3-9F3D-B9EE-B13E6220DAA5}"/>
              </a:ext>
            </a:extLst>
          </p:cNvPr>
          <p:cNvSpPr/>
          <p:nvPr/>
        </p:nvSpPr>
        <p:spPr>
          <a:xfrm>
            <a:off x="6949518" y="5407519"/>
            <a:ext cx="5174964"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432FF"/>
                </a:solidFill>
                <a:latin typeface="Courier" pitchFamily="2" charset="0"/>
              </a:rPr>
              <a:t>Idiographic</a:t>
            </a:r>
          </a:p>
          <a:p>
            <a:pPr algn="ctr"/>
            <a:r>
              <a:rPr lang="en-US" sz="3600" b="1" dirty="0">
                <a:solidFill>
                  <a:srgbClr val="0432FF"/>
                </a:solidFill>
                <a:latin typeface="Courier" pitchFamily="2" charset="0"/>
              </a:rPr>
              <a:t>Person-Centered</a:t>
            </a:r>
          </a:p>
        </p:txBody>
      </p:sp>
      <p:sp>
        <p:nvSpPr>
          <p:cNvPr id="9" name="Rectangle 8">
            <a:extLst>
              <a:ext uri="{FF2B5EF4-FFF2-40B4-BE49-F238E27FC236}">
                <a16:creationId xmlns:a16="http://schemas.microsoft.com/office/drawing/2014/main" id="{A4C33FD7-DD5D-EA7C-3543-867143A52414}"/>
              </a:ext>
            </a:extLst>
          </p:cNvPr>
          <p:cNvSpPr/>
          <p:nvPr/>
        </p:nvSpPr>
        <p:spPr>
          <a:xfrm>
            <a:off x="657102" y="0"/>
            <a:ext cx="10877797" cy="1036268"/>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The Generalizability Problem</a:t>
            </a:r>
          </a:p>
        </p:txBody>
      </p:sp>
    </p:spTree>
    <p:extLst>
      <p:ext uri="{BB962C8B-B14F-4D97-AF65-F5344CB8AC3E}">
        <p14:creationId xmlns:p14="http://schemas.microsoft.com/office/powerpoint/2010/main" val="275360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584F99-C27F-2344-9660-F90593A346F2}"/>
              </a:ext>
            </a:extLst>
          </p:cNvPr>
          <p:cNvSpPr/>
          <p:nvPr/>
        </p:nvSpPr>
        <p:spPr>
          <a:xfrm>
            <a:off x="638008" y="590882"/>
            <a:ext cx="10915983" cy="17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432FF"/>
                </a:solidFill>
                <a:latin typeface="Courier" pitchFamily="2" charset="0"/>
              </a:rPr>
              <a:t>3 machine learning classification methods:</a:t>
            </a:r>
          </a:p>
        </p:txBody>
      </p:sp>
      <p:pic>
        <p:nvPicPr>
          <p:cNvPr id="5" name="Picture 2" descr="From a Single Decision Tree to a Random Forest | by Rosaria Silipo |  Towards Data Science">
            <a:extLst>
              <a:ext uri="{FF2B5EF4-FFF2-40B4-BE49-F238E27FC236}">
                <a16:creationId xmlns:a16="http://schemas.microsoft.com/office/drawing/2014/main" id="{67CA8830-57ED-1448-AFBE-EE2BF051F3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985" b="14911"/>
          <a:stretch/>
        </p:blipFill>
        <p:spPr bwMode="auto">
          <a:xfrm>
            <a:off x="8722621" y="2905875"/>
            <a:ext cx="3043535" cy="25857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here are two types of personality scientists: Those who embrace missing  data">
            <a:extLst>
              <a:ext uri="{FF2B5EF4-FFF2-40B4-BE49-F238E27FC236}">
                <a16:creationId xmlns:a16="http://schemas.microsoft.com/office/drawing/2014/main" id="{B024DE22-3395-D945-A5DF-B205666FFF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2137" y="2905875"/>
            <a:ext cx="3537016" cy="227379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25397CC-62CB-E944-9485-7596FBA0C8A2}"/>
              </a:ext>
            </a:extLst>
          </p:cNvPr>
          <p:cNvGrpSpPr>
            <a:grpSpLocks noChangeAspect="1"/>
          </p:cNvGrpSpPr>
          <p:nvPr/>
        </p:nvGrpSpPr>
        <p:grpSpPr>
          <a:xfrm>
            <a:off x="145072" y="2997921"/>
            <a:ext cx="3770391" cy="1748294"/>
            <a:chOff x="1118564" y="3124508"/>
            <a:chExt cx="1282082" cy="594489"/>
          </a:xfrm>
        </p:grpSpPr>
        <p:pic>
          <p:nvPicPr>
            <p:cNvPr id="8" name="Picture 4" descr="Regularization Part 3: Elastic Net Regression - YouTube">
              <a:extLst>
                <a:ext uri="{FF2B5EF4-FFF2-40B4-BE49-F238E27FC236}">
                  <a16:creationId xmlns:a16="http://schemas.microsoft.com/office/drawing/2014/main" id="{F8FF1D11-7563-4640-B96E-9E72C24F8F4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1998" b="-1"/>
            <a:stretch/>
          </p:blipFill>
          <p:spPr bwMode="auto">
            <a:xfrm>
              <a:off x="1118564" y="3185535"/>
              <a:ext cx="1282082" cy="490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D01BE60-E336-B645-820A-DAEF10B33709}"/>
                </a:ext>
              </a:extLst>
            </p:cNvPr>
            <p:cNvSpPr/>
            <p:nvPr/>
          </p:nvSpPr>
          <p:spPr>
            <a:xfrm>
              <a:off x="1367560" y="3530790"/>
              <a:ext cx="1011775" cy="188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0" name="Rectangle 9">
              <a:extLst>
                <a:ext uri="{FF2B5EF4-FFF2-40B4-BE49-F238E27FC236}">
                  <a16:creationId xmlns:a16="http://schemas.microsoft.com/office/drawing/2014/main" id="{86ACB69F-074A-724C-9EAF-D7624F0D2689}"/>
                </a:ext>
              </a:extLst>
            </p:cNvPr>
            <p:cNvSpPr/>
            <p:nvPr/>
          </p:nvSpPr>
          <p:spPr>
            <a:xfrm>
              <a:off x="1263650" y="3124508"/>
              <a:ext cx="510540" cy="100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sp>
        <p:nvSpPr>
          <p:cNvPr id="11" name="Rectangle 10">
            <a:extLst>
              <a:ext uri="{FF2B5EF4-FFF2-40B4-BE49-F238E27FC236}">
                <a16:creationId xmlns:a16="http://schemas.microsoft.com/office/drawing/2014/main" id="{A78EA389-0CD1-6942-A38A-9FD8710BA148}"/>
              </a:ext>
            </a:extLst>
          </p:cNvPr>
          <p:cNvSpPr>
            <a:spLocks/>
          </p:cNvSpPr>
          <p:nvPr/>
        </p:nvSpPr>
        <p:spPr>
          <a:xfrm>
            <a:off x="309644" y="232648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Elastic Net</a:t>
            </a:r>
          </a:p>
        </p:txBody>
      </p:sp>
      <p:sp>
        <p:nvSpPr>
          <p:cNvPr id="12" name="Rectangle 11">
            <a:extLst>
              <a:ext uri="{FF2B5EF4-FFF2-40B4-BE49-F238E27FC236}">
                <a16:creationId xmlns:a16="http://schemas.microsoft.com/office/drawing/2014/main" id="{8FC7833D-DD60-AA4D-8D25-270BA3EBEF9A}"/>
              </a:ext>
            </a:extLst>
          </p:cNvPr>
          <p:cNvSpPr>
            <a:spLocks/>
          </p:cNvSpPr>
          <p:nvPr/>
        </p:nvSpPr>
        <p:spPr>
          <a:xfrm>
            <a:off x="4585047" y="232648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BISCWIT</a:t>
            </a:r>
          </a:p>
        </p:txBody>
      </p:sp>
      <p:sp>
        <p:nvSpPr>
          <p:cNvPr id="13" name="Rectangle 12">
            <a:extLst>
              <a:ext uri="{FF2B5EF4-FFF2-40B4-BE49-F238E27FC236}">
                <a16:creationId xmlns:a16="http://schemas.microsoft.com/office/drawing/2014/main" id="{099224B0-86CA-E642-95A3-EC1E51030C7F}"/>
              </a:ext>
            </a:extLst>
          </p:cNvPr>
          <p:cNvSpPr>
            <a:spLocks/>
          </p:cNvSpPr>
          <p:nvPr/>
        </p:nvSpPr>
        <p:spPr>
          <a:xfrm>
            <a:off x="8722621" y="232648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Random Forest</a:t>
            </a:r>
          </a:p>
        </p:txBody>
      </p:sp>
      <p:sp>
        <p:nvSpPr>
          <p:cNvPr id="14" name="Rectangle 13">
            <a:extLst>
              <a:ext uri="{FF2B5EF4-FFF2-40B4-BE49-F238E27FC236}">
                <a16:creationId xmlns:a16="http://schemas.microsoft.com/office/drawing/2014/main" id="{45F56E2D-BB27-D142-987F-C47777323448}"/>
              </a:ext>
            </a:extLst>
          </p:cNvPr>
          <p:cNvSpPr/>
          <p:nvPr/>
        </p:nvSpPr>
        <p:spPr>
          <a:xfrm>
            <a:off x="1918570" y="378296"/>
            <a:ext cx="8354861" cy="1202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C00000"/>
                </a:solidFill>
                <a:latin typeface="Courier" pitchFamily="2" charset="0"/>
              </a:rPr>
              <a:t>Analytic Plan</a:t>
            </a:r>
          </a:p>
        </p:txBody>
      </p:sp>
      <p:sp>
        <p:nvSpPr>
          <p:cNvPr id="20" name="Rectangle 19">
            <a:extLst>
              <a:ext uri="{FF2B5EF4-FFF2-40B4-BE49-F238E27FC236}">
                <a16:creationId xmlns:a16="http://schemas.microsoft.com/office/drawing/2014/main" id="{00AC8C04-1824-9843-99E5-568547F13D7E}"/>
              </a:ext>
            </a:extLst>
          </p:cNvPr>
          <p:cNvSpPr/>
          <p:nvPr/>
        </p:nvSpPr>
        <p:spPr>
          <a:xfrm>
            <a:off x="145072" y="5676271"/>
            <a:ext cx="3949446" cy="10686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 Classification Accuracy</a:t>
            </a:r>
          </a:p>
          <a:p>
            <a:pPr algn="ctr"/>
            <a:r>
              <a:rPr lang="en-US" dirty="0">
                <a:solidFill>
                  <a:schemeClr val="tx1"/>
                </a:solidFill>
                <a:latin typeface="Courier" pitchFamily="2" charset="0"/>
              </a:rPr>
              <a:t>- Area under the receiver operating curve (AUC)</a:t>
            </a:r>
          </a:p>
        </p:txBody>
      </p:sp>
      <p:sp>
        <p:nvSpPr>
          <p:cNvPr id="17" name="Rectangle 16">
            <a:extLst>
              <a:ext uri="{FF2B5EF4-FFF2-40B4-BE49-F238E27FC236}">
                <a16:creationId xmlns:a16="http://schemas.microsoft.com/office/drawing/2014/main" id="{516D7AEF-1B17-374A-9767-4FA38005862B}"/>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18" name="Picture 17" descr="Icon&#10;&#10;Description automatically generated">
            <a:extLst>
              <a:ext uri="{FF2B5EF4-FFF2-40B4-BE49-F238E27FC236}">
                <a16:creationId xmlns:a16="http://schemas.microsoft.com/office/drawing/2014/main" id="{CB7D88CD-B3F2-814B-B67D-DF65D52BB04A}"/>
              </a:ext>
            </a:extLst>
          </p:cNvPr>
          <p:cNvPicPr>
            <a:picLocks noChangeAspect="1"/>
          </p:cNvPicPr>
          <p:nvPr/>
        </p:nvPicPr>
        <p:blipFill>
          <a:blip r:embed="rId7"/>
          <a:stretch>
            <a:fillRect/>
          </a:stretch>
        </p:blipFill>
        <p:spPr>
          <a:xfrm>
            <a:off x="10319363" y="6031048"/>
            <a:ext cx="363998" cy="405598"/>
          </a:xfrm>
          <a:prstGeom prst="rect">
            <a:avLst/>
          </a:prstGeom>
        </p:spPr>
      </p:pic>
      <p:pic>
        <p:nvPicPr>
          <p:cNvPr id="19" name="Picture 18" descr="Icon&#10;&#10;Description automatically generated">
            <a:extLst>
              <a:ext uri="{FF2B5EF4-FFF2-40B4-BE49-F238E27FC236}">
                <a16:creationId xmlns:a16="http://schemas.microsoft.com/office/drawing/2014/main" id="{D414696E-DA0A-0240-8F9E-53E48087F9DD}"/>
              </a:ext>
            </a:extLst>
          </p:cNvPr>
          <p:cNvPicPr>
            <a:picLocks noChangeAspect="1"/>
          </p:cNvPicPr>
          <p:nvPr/>
        </p:nvPicPr>
        <p:blipFill>
          <a:blip r:embed="rId8"/>
          <a:stretch>
            <a:fillRect/>
          </a:stretch>
        </p:blipFill>
        <p:spPr>
          <a:xfrm>
            <a:off x="11187779" y="6031048"/>
            <a:ext cx="363998" cy="405598"/>
          </a:xfrm>
          <a:prstGeom prst="rect">
            <a:avLst/>
          </a:prstGeom>
        </p:spPr>
      </p:pic>
      <p:pic>
        <p:nvPicPr>
          <p:cNvPr id="21" name="Picture 20" descr="Text&#10;&#10;Description automatically generated">
            <a:extLst>
              <a:ext uri="{FF2B5EF4-FFF2-40B4-BE49-F238E27FC236}">
                <a16:creationId xmlns:a16="http://schemas.microsoft.com/office/drawing/2014/main" id="{9A267D7A-3055-2141-A743-4A9C7DB3C326}"/>
              </a:ext>
            </a:extLst>
          </p:cNvPr>
          <p:cNvPicPr>
            <a:picLocks noChangeAspect="1"/>
          </p:cNvPicPr>
          <p:nvPr/>
        </p:nvPicPr>
        <p:blipFill>
          <a:blip r:embed="rId9"/>
          <a:stretch>
            <a:fillRect/>
          </a:stretch>
        </p:blipFill>
        <p:spPr>
          <a:xfrm>
            <a:off x="9886171" y="6031048"/>
            <a:ext cx="421941" cy="421941"/>
          </a:xfrm>
          <a:prstGeom prst="rect">
            <a:avLst/>
          </a:prstGeom>
        </p:spPr>
      </p:pic>
      <p:pic>
        <p:nvPicPr>
          <p:cNvPr id="22" name="Picture 21" descr="A picture containing text, sign, businesscard&#10;&#10;Description automatically generated">
            <a:extLst>
              <a:ext uri="{FF2B5EF4-FFF2-40B4-BE49-F238E27FC236}">
                <a16:creationId xmlns:a16="http://schemas.microsoft.com/office/drawing/2014/main" id="{E157C931-7B5C-FA4C-9A0F-FF6C99546EB5}"/>
              </a:ext>
            </a:extLst>
          </p:cNvPr>
          <p:cNvPicPr>
            <a:picLocks noChangeAspect="1"/>
          </p:cNvPicPr>
          <p:nvPr/>
        </p:nvPicPr>
        <p:blipFill>
          <a:blip r:embed="rId10"/>
          <a:stretch>
            <a:fillRect/>
          </a:stretch>
        </p:blipFill>
        <p:spPr>
          <a:xfrm>
            <a:off x="11605780" y="6022876"/>
            <a:ext cx="363999" cy="421941"/>
          </a:xfrm>
          <a:prstGeom prst="rect">
            <a:avLst/>
          </a:prstGeom>
        </p:spPr>
      </p:pic>
      <p:pic>
        <p:nvPicPr>
          <p:cNvPr id="23" name="Picture 22" descr="A picture containing text, clipart&#10;&#10;Description automatically generated">
            <a:extLst>
              <a:ext uri="{FF2B5EF4-FFF2-40B4-BE49-F238E27FC236}">
                <a16:creationId xmlns:a16="http://schemas.microsoft.com/office/drawing/2014/main" id="{2933C559-31F7-FF4A-9197-8154C0D031E3}"/>
              </a:ext>
            </a:extLst>
          </p:cNvPr>
          <p:cNvPicPr>
            <a:picLocks noChangeAspect="1"/>
          </p:cNvPicPr>
          <p:nvPr/>
        </p:nvPicPr>
        <p:blipFill>
          <a:blip r:embed="rId11"/>
          <a:stretch>
            <a:fillRect/>
          </a:stretch>
        </p:blipFill>
        <p:spPr>
          <a:xfrm>
            <a:off x="10743280" y="6022876"/>
            <a:ext cx="378665" cy="421941"/>
          </a:xfrm>
          <a:prstGeom prst="rect">
            <a:avLst/>
          </a:prstGeom>
        </p:spPr>
      </p:pic>
      <p:graphicFrame>
        <p:nvGraphicFramePr>
          <p:cNvPr id="26" name="Table 2">
            <a:extLst>
              <a:ext uri="{FF2B5EF4-FFF2-40B4-BE49-F238E27FC236}">
                <a16:creationId xmlns:a16="http://schemas.microsoft.com/office/drawing/2014/main" id="{EAB7647C-2079-9347-A007-1581B7334E51}"/>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 name="Rectangle 1">
            <a:extLst>
              <a:ext uri="{FF2B5EF4-FFF2-40B4-BE49-F238E27FC236}">
                <a16:creationId xmlns:a16="http://schemas.microsoft.com/office/drawing/2014/main" id="{07422274-8C76-A146-B70B-CA299528D7E0}"/>
              </a:ext>
            </a:extLst>
          </p:cNvPr>
          <p:cNvSpPr/>
          <p:nvPr/>
        </p:nvSpPr>
        <p:spPr>
          <a:xfrm>
            <a:off x="3852791" y="1885950"/>
            <a:ext cx="8339209" cy="3719739"/>
          </a:xfrm>
          <a:prstGeom prst="rect">
            <a:avLst/>
          </a:prstGeom>
          <a:solidFill>
            <a:srgbClr val="FFFFFF">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859892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584F99-C27F-2344-9660-F90593A346F2}"/>
              </a:ext>
            </a:extLst>
          </p:cNvPr>
          <p:cNvSpPr/>
          <p:nvPr/>
        </p:nvSpPr>
        <p:spPr>
          <a:xfrm>
            <a:off x="638008" y="590882"/>
            <a:ext cx="10915983" cy="17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432FF"/>
                </a:solidFill>
                <a:latin typeface="Courier" pitchFamily="2" charset="0"/>
              </a:rPr>
              <a:t>3 machine learning classification methods:</a:t>
            </a:r>
          </a:p>
        </p:txBody>
      </p:sp>
      <p:pic>
        <p:nvPicPr>
          <p:cNvPr id="5" name="Picture 2" descr="From a Single Decision Tree to a Random Forest | by Rosaria Silipo |  Towards Data Science">
            <a:extLst>
              <a:ext uri="{FF2B5EF4-FFF2-40B4-BE49-F238E27FC236}">
                <a16:creationId xmlns:a16="http://schemas.microsoft.com/office/drawing/2014/main" id="{67CA8830-57ED-1448-AFBE-EE2BF051F3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85" b="14911"/>
          <a:stretch/>
        </p:blipFill>
        <p:spPr bwMode="auto">
          <a:xfrm>
            <a:off x="8722621" y="2417455"/>
            <a:ext cx="3043535" cy="25857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here are two types of personality scientists: Those who embrace missing  data">
            <a:extLst>
              <a:ext uri="{FF2B5EF4-FFF2-40B4-BE49-F238E27FC236}">
                <a16:creationId xmlns:a16="http://schemas.microsoft.com/office/drawing/2014/main" id="{B024DE22-3395-D945-A5DF-B205666FFF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2137" y="2417455"/>
            <a:ext cx="3537016" cy="227379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25397CC-62CB-E944-9485-7596FBA0C8A2}"/>
              </a:ext>
            </a:extLst>
          </p:cNvPr>
          <p:cNvGrpSpPr>
            <a:grpSpLocks noChangeAspect="1"/>
          </p:cNvGrpSpPr>
          <p:nvPr/>
        </p:nvGrpSpPr>
        <p:grpSpPr>
          <a:xfrm>
            <a:off x="145072" y="2509501"/>
            <a:ext cx="3770391" cy="1748294"/>
            <a:chOff x="1118564" y="3124508"/>
            <a:chExt cx="1282082" cy="594489"/>
          </a:xfrm>
        </p:grpSpPr>
        <p:pic>
          <p:nvPicPr>
            <p:cNvPr id="8" name="Picture 4" descr="Regularization Part 3: Elastic Net Regression - YouTube">
              <a:extLst>
                <a:ext uri="{FF2B5EF4-FFF2-40B4-BE49-F238E27FC236}">
                  <a16:creationId xmlns:a16="http://schemas.microsoft.com/office/drawing/2014/main" id="{F8FF1D11-7563-4640-B96E-9E72C24F8F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998" b="-1"/>
            <a:stretch/>
          </p:blipFill>
          <p:spPr bwMode="auto">
            <a:xfrm>
              <a:off x="1118564" y="3185535"/>
              <a:ext cx="1282082" cy="490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D01BE60-E336-B645-820A-DAEF10B33709}"/>
                </a:ext>
              </a:extLst>
            </p:cNvPr>
            <p:cNvSpPr/>
            <p:nvPr/>
          </p:nvSpPr>
          <p:spPr>
            <a:xfrm>
              <a:off x="1367560" y="3530790"/>
              <a:ext cx="1011775" cy="188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0" name="Rectangle 9">
              <a:extLst>
                <a:ext uri="{FF2B5EF4-FFF2-40B4-BE49-F238E27FC236}">
                  <a16:creationId xmlns:a16="http://schemas.microsoft.com/office/drawing/2014/main" id="{86ACB69F-074A-724C-9EAF-D7624F0D2689}"/>
                </a:ext>
              </a:extLst>
            </p:cNvPr>
            <p:cNvSpPr/>
            <p:nvPr/>
          </p:nvSpPr>
          <p:spPr>
            <a:xfrm>
              <a:off x="1263650" y="3124508"/>
              <a:ext cx="510540" cy="100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sp>
        <p:nvSpPr>
          <p:cNvPr id="11" name="Rectangle 10">
            <a:extLst>
              <a:ext uri="{FF2B5EF4-FFF2-40B4-BE49-F238E27FC236}">
                <a16:creationId xmlns:a16="http://schemas.microsoft.com/office/drawing/2014/main" id="{A78EA389-0CD1-6942-A38A-9FD8710BA148}"/>
              </a:ext>
            </a:extLst>
          </p:cNvPr>
          <p:cNvSpPr>
            <a:spLocks/>
          </p:cNvSpPr>
          <p:nvPr/>
        </p:nvSpPr>
        <p:spPr>
          <a:xfrm>
            <a:off x="309644" y="183806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Elastic Net</a:t>
            </a:r>
          </a:p>
        </p:txBody>
      </p:sp>
      <p:sp>
        <p:nvSpPr>
          <p:cNvPr id="12" name="Rectangle 11">
            <a:extLst>
              <a:ext uri="{FF2B5EF4-FFF2-40B4-BE49-F238E27FC236}">
                <a16:creationId xmlns:a16="http://schemas.microsoft.com/office/drawing/2014/main" id="{8FC7833D-DD60-AA4D-8D25-270BA3EBEF9A}"/>
              </a:ext>
            </a:extLst>
          </p:cNvPr>
          <p:cNvSpPr>
            <a:spLocks/>
          </p:cNvSpPr>
          <p:nvPr/>
        </p:nvSpPr>
        <p:spPr>
          <a:xfrm>
            <a:off x="4585047" y="183806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BISCWIT</a:t>
            </a:r>
          </a:p>
        </p:txBody>
      </p:sp>
      <p:sp>
        <p:nvSpPr>
          <p:cNvPr id="13" name="Rectangle 12">
            <a:extLst>
              <a:ext uri="{FF2B5EF4-FFF2-40B4-BE49-F238E27FC236}">
                <a16:creationId xmlns:a16="http://schemas.microsoft.com/office/drawing/2014/main" id="{099224B0-86CA-E642-95A3-EC1E51030C7F}"/>
              </a:ext>
            </a:extLst>
          </p:cNvPr>
          <p:cNvSpPr>
            <a:spLocks/>
          </p:cNvSpPr>
          <p:nvPr/>
        </p:nvSpPr>
        <p:spPr>
          <a:xfrm>
            <a:off x="8722621" y="183806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Random Forest</a:t>
            </a:r>
          </a:p>
        </p:txBody>
      </p:sp>
      <p:sp>
        <p:nvSpPr>
          <p:cNvPr id="14" name="Rectangle 13">
            <a:extLst>
              <a:ext uri="{FF2B5EF4-FFF2-40B4-BE49-F238E27FC236}">
                <a16:creationId xmlns:a16="http://schemas.microsoft.com/office/drawing/2014/main" id="{45F56E2D-BB27-D142-987F-C47777323448}"/>
              </a:ext>
            </a:extLst>
          </p:cNvPr>
          <p:cNvSpPr/>
          <p:nvPr/>
        </p:nvSpPr>
        <p:spPr>
          <a:xfrm>
            <a:off x="1419473" y="146371"/>
            <a:ext cx="8354861" cy="1202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C00000"/>
                </a:solidFill>
                <a:latin typeface="Courier" pitchFamily="2" charset="0"/>
              </a:rPr>
              <a:t>Analytic Plan</a:t>
            </a:r>
          </a:p>
        </p:txBody>
      </p:sp>
      <p:sp>
        <p:nvSpPr>
          <p:cNvPr id="16" name="Rectangle 15">
            <a:extLst>
              <a:ext uri="{FF2B5EF4-FFF2-40B4-BE49-F238E27FC236}">
                <a16:creationId xmlns:a16="http://schemas.microsoft.com/office/drawing/2014/main" id="{8194EF09-D776-284B-8077-2843FA24E2B0}"/>
              </a:ext>
            </a:extLst>
          </p:cNvPr>
          <p:cNvSpPr/>
          <p:nvPr/>
        </p:nvSpPr>
        <p:spPr>
          <a:xfrm>
            <a:off x="571746" y="5141020"/>
            <a:ext cx="3038135" cy="553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Tuning 𝜆 and mixture (10 values each)</a:t>
            </a:r>
          </a:p>
        </p:txBody>
      </p:sp>
      <p:sp>
        <p:nvSpPr>
          <p:cNvPr id="17" name="Rectangle 16">
            <a:extLst>
              <a:ext uri="{FF2B5EF4-FFF2-40B4-BE49-F238E27FC236}">
                <a16:creationId xmlns:a16="http://schemas.microsoft.com/office/drawing/2014/main" id="{7FF5CFC0-9ED9-9641-9518-2096D3C8FE56}"/>
              </a:ext>
            </a:extLst>
          </p:cNvPr>
          <p:cNvSpPr/>
          <p:nvPr/>
        </p:nvSpPr>
        <p:spPr>
          <a:xfrm>
            <a:off x="4415075" y="5141020"/>
            <a:ext cx="3391140" cy="55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Tuning number of items (number possible)</a:t>
            </a:r>
          </a:p>
        </p:txBody>
      </p:sp>
      <p:sp>
        <p:nvSpPr>
          <p:cNvPr id="18" name="Rectangle 17">
            <a:extLst>
              <a:ext uri="{FF2B5EF4-FFF2-40B4-BE49-F238E27FC236}">
                <a16:creationId xmlns:a16="http://schemas.microsoft.com/office/drawing/2014/main" id="{CDADADEB-17E2-0F4B-A591-91B678264791}"/>
              </a:ext>
            </a:extLst>
          </p:cNvPr>
          <p:cNvSpPr/>
          <p:nvPr/>
        </p:nvSpPr>
        <p:spPr>
          <a:xfrm>
            <a:off x="8397412" y="5141020"/>
            <a:ext cx="3693952" cy="74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Tuning </a:t>
            </a:r>
            <a:r>
              <a:rPr lang="en-US" dirty="0" err="1">
                <a:solidFill>
                  <a:schemeClr val="tx1"/>
                </a:solidFill>
                <a:latin typeface="Courier" pitchFamily="2" charset="0"/>
              </a:rPr>
              <a:t>mtry</a:t>
            </a:r>
            <a:r>
              <a:rPr lang="en-US" dirty="0">
                <a:solidFill>
                  <a:schemeClr val="tx1"/>
                </a:solidFill>
                <a:latin typeface="Courier" pitchFamily="2" charset="0"/>
              </a:rPr>
              <a:t> (# predictors sampled) and </a:t>
            </a:r>
            <a:r>
              <a:rPr lang="en-US" dirty="0" err="1">
                <a:solidFill>
                  <a:schemeClr val="tx1"/>
                </a:solidFill>
                <a:latin typeface="Courier" pitchFamily="2" charset="0"/>
              </a:rPr>
              <a:t>min_n</a:t>
            </a:r>
            <a:r>
              <a:rPr lang="en-US" dirty="0">
                <a:solidFill>
                  <a:schemeClr val="tx1"/>
                </a:solidFill>
                <a:latin typeface="Courier" pitchFamily="2" charset="0"/>
              </a:rPr>
              <a:t> (min n to split further)</a:t>
            </a:r>
          </a:p>
        </p:txBody>
      </p:sp>
      <p:sp>
        <p:nvSpPr>
          <p:cNvPr id="19" name="Rectangle 18">
            <a:extLst>
              <a:ext uri="{FF2B5EF4-FFF2-40B4-BE49-F238E27FC236}">
                <a16:creationId xmlns:a16="http://schemas.microsoft.com/office/drawing/2014/main" id="{5110B5C9-E806-DC45-9615-5BB1A260C701}"/>
              </a:ext>
            </a:extLst>
          </p:cNvPr>
          <p:cNvSpPr/>
          <p:nvPr/>
        </p:nvSpPr>
        <p:spPr>
          <a:xfrm>
            <a:off x="309644" y="5970231"/>
            <a:ext cx="11602608" cy="74372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Rolling origin forecast validation</a:t>
            </a:r>
            <a:r>
              <a:rPr lang="en-US" dirty="0">
                <a:solidFill>
                  <a:schemeClr val="tx1"/>
                </a:solidFill>
                <a:latin typeface="Courier" pitchFamily="2" charset="0"/>
              </a:rPr>
              <a:t>: 1/3 of data as initial set, five </a:t>
            </a:r>
            <a:r>
              <a:rPr lang="en-US" dirty="0" err="1">
                <a:solidFill>
                  <a:schemeClr val="tx1"/>
                </a:solidFill>
                <a:latin typeface="Courier" pitchFamily="2" charset="0"/>
              </a:rPr>
              <a:t>obs</a:t>
            </a:r>
            <a:r>
              <a:rPr lang="en-US" dirty="0">
                <a:solidFill>
                  <a:schemeClr val="tx1"/>
                </a:solidFill>
                <a:latin typeface="Courier" pitchFamily="2" charset="0"/>
              </a:rPr>
              <a:t> validation set, skip = 1, which resulted in 10-15 rolling origin “folds.” </a:t>
            </a:r>
          </a:p>
        </p:txBody>
      </p:sp>
      <p:sp>
        <p:nvSpPr>
          <p:cNvPr id="20" name="Rectangle 19">
            <a:extLst>
              <a:ext uri="{FF2B5EF4-FFF2-40B4-BE49-F238E27FC236}">
                <a16:creationId xmlns:a16="http://schemas.microsoft.com/office/drawing/2014/main" id="{00AC8C04-1824-9843-99E5-568547F13D7E}"/>
              </a:ext>
            </a:extLst>
          </p:cNvPr>
          <p:cNvSpPr/>
          <p:nvPr/>
        </p:nvSpPr>
        <p:spPr>
          <a:xfrm>
            <a:off x="8141918" y="146371"/>
            <a:ext cx="3949446" cy="10686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 Classification Accuracy</a:t>
            </a:r>
          </a:p>
          <a:p>
            <a:pPr algn="ctr"/>
            <a:r>
              <a:rPr lang="en-US" dirty="0">
                <a:solidFill>
                  <a:schemeClr val="tx1"/>
                </a:solidFill>
                <a:latin typeface="Courier" pitchFamily="2" charset="0"/>
              </a:rPr>
              <a:t>- Area under the receiver operating curve (AUC)</a:t>
            </a:r>
          </a:p>
        </p:txBody>
      </p:sp>
    </p:spTree>
    <p:custDataLst>
      <p:tags r:id="rId1"/>
    </p:custDataLst>
    <p:extLst>
      <p:ext uri="{BB962C8B-B14F-4D97-AF65-F5344CB8AC3E}">
        <p14:creationId xmlns:p14="http://schemas.microsoft.com/office/powerpoint/2010/main" val="253497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3" grpId="0" animBg="1"/>
      <p:bldP spid="16" grpId="0"/>
      <p:bldP spid="17" grpId="0"/>
      <p:bldP spid="18" grpId="0"/>
      <p:bldP spid="19" grpId="0" animBg="1"/>
      <p:bldP spid="2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C9E5064-9FFE-654D-B570-77885DA66CE5}"/>
              </a:ext>
            </a:extLst>
          </p:cNvPr>
          <p:cNvSpPr/>
          <p:nvPr/>
        </p:nvSpPr>
        <p:spPr>
          <a:xfrm>
            <a:off x="3108960" y="2468880"/>
            <a:ext cx="5974080" cy="19202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Courier" pitchFamily="2" charset="0"/>
              </a:rPr>
              <a:t>RESULTS</a:t>
            </a:r>
          </a:p>
        </p:txBody>
      </p:sp>
      <p:sp>
        <p:nvSpPr>
          <p:cNvPr id="5" name="Rectangle 4">
            <a:extLst>
              <a:ext uri="{FF2B5EF4-FFF2-40B4-BE49-F238E27FC236}">
                <a16:creationId xmlns:a16="http://schemas.microsoft.com/office/drawing/2014/main" id="{5F076CF5-4044-2746-8E74-611013457B6D}"/>
              </a:ext>
            </a:extLst>
          </p:cNvPr>
          <p:cNvSpPr/>
          <p:nvPr/>
        </p:nvSpPr>
        <p:spPr>
          <a:xfrm>
            <a:off x="5021580" y="3859427"/>
            <a:ext cx="2148840" cy="44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urier" pitchFamily="2" charset="0"/>
              </a:rPr>
              <a:t>Aim 3</a:t>
            </a:r>
          </a:p>
        </p:txBody>
      </p:sp>
    </p:spTree>
    <p:extLst>
      <p:ext uri="{BB962C8B-B14F-4D97-AF65-F5344CB8AC3E}">
        <p14:creationId xmlns:p14="http://schemas.microsoft.com/office/powerpoint/2010/main" val="17351453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BE63F64-E119-2B4B-B5F4-29F5D5AC668B}"/>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16" name="Picture 15" descr="Icon&#10;&#10;Description automatically generated">
            <a:extLst>
              <a:ext uri="{FF2B5EF4-FFF2-40B4-BE49-F238E27FC236}">
                <a16:creationId xmlns:a16="http://schemas.microsoft.com/office/drawing/2014/main" id="{0CE9519F-1772-1943-91A3-A25B9161D459}"/>
              </a:ext>
            </a:extLst>
          </p:cNvPr>
          <p:cNvPicPr>
            <a:picLocks noChangeAspect="1"/>
          </p:cNvPicPr>
          <p:nvPr/>
        </p:nvPicPr>
        <p:blipFill>
          <a:blip r:embed="rId3"/>
          <a:stretch>
            <a:fillRect/>
          </a:stretch>
        </p:blipFill>
        <p:spPr>
          <a:xfrm>
            <a:off x="10319363" y="6031048"/>
            <a:ext cx="363998" cy="405598"/>
          </a:xfrm>
          <a:prstGeom prst="rect">
            <a:avLst/>
          </a:prstGeom>
        </p:spPr>
      </p:pic>
      <p:pic>
        <p:nvPicPr>
          <p:cNvPr id="17" name="Picture 16" descr="Icon&#10;&#10;Description automatically generated">
            <a:extLst>
              <a:ext uri="{FF2B5EF4-FFF2-40B4-BE49-F238E27FC236}">
                <a16:creationId xmlns:a16="http://schemas.microsoft.com/office/drawing/2014/main" id="{09C60A29-8836-F248-B4A7-274BD2EE34C5}"/>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8" name="Picture 17" descr="Text&#10;&#10;Description automatically generated">
            <a:extLst>
              <a:ext uri="{FF2B5EF4-FFF2-40B4-BE49-F238E27FC236}">
                <a16:creationId xmlns:a16="http://schemas.microsoft.com/office/drawing/2014/main" id="{2C83AA85-39FC-8F48-BABD-3F1C55EF329D}"/>
              </a:ext>
            </a:extLst>
          </p:cNvPr>
          <p:cNvPicPr>
            <a:picLocks noChangeAspect="1"/>
          </p:cNvPicPr>
          <p:nvPr/>
        </p:nvPicPr>
        <p:blipFill>
          <a:blip r:embed="rId5"/>
          <a:stretch>
            <a:fillRect/>
          </a:stretch>
        </p:blipFill>
        <p:spPr>
          <a:xfrm>
            <a:off x="9886171" y="6031048"/>
            <a:ext cx="421941" cy="421941"/>
          </a:xfrm>
          <a:prstGeom prst="rect">
            <a:avLst/>
          </a:prstGeom>
        </p:spPr>
      </p:pic>
      <p:pic>
        <p:nvPicPr>
          <p:cNvPr id="19" name="Picture 18" descr="A picture containing text, sign, businesscard&#10;&#10;Description automatically generated">
            <a:extLst>
              <a:ext uri="{FF2B5EF4-FFF2-40B4-BE49-F238E27FC236}">
                <a16:creationId xmlns:a16="http://schemas.microsoft.com/office/drawing/2014/main" id="{8243F70F-04FC-EC42-8BB0-4EEAD10CF024}"/>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20" name="Picture 19" descr="A picture containing text, clipart&#10;&#10;Description automatically generated">
            <a:extLst>
              <a:ext uri="{FF2B5EF4-FFF2-40B4-BE49-F238E27FC236}">
                <a16:creationId xmlns:a16="http://schemas.microsoft.com/office/drawing/2014/main" id="{10189344-0851-3948-8793-913CDCC93DC9}"/>
              </a:ext>
            </a:extLst>
          </p:cNvPr>
          <p:cNvPicPr>
            <a:picLocks noChangeAspect="1"/>
          </p:cNvPicPr>
          <p:nvPr/>
        </p:nvPicPr>
        <p:blipFill>
          <a:blip r:embed="rId7"/>
          <a:stretch>
            <a:fillRect/>
          </a:stretch>
        </p:blipFill>
        <p:spPr>
          <a:xfrm>
            <a:off x="10743280" y="6022876"/>
            <a:ext cx="378665" cy="421941"/>
          </a:xfrm>
          <a:prstGeom prst="rect">
            <a:avLst/>
          </a:prstGeom>
        </p:spPr>
      </p:pic>
      <p:graphicFrame>
        <p:nvGraphicFramePr>
          <p:cNvPr id="2" name="Table 10">
            <a:extLst>
              <a:ext uri="{FF2B5EF4-FFF2-40B4-BE49-F238E27FC236}">
                <a16:creationId xmlns:a16="http://schemas.microsoft.com/office/drawing/2014/main" id="{28422F3B-C2CC-F24E-ABCC-BC41154B11CC}"/>
              </a:ext>
            </a:extLst>
          </p:cNvPr>
          <p:cNvGraphicFramePr>
            <a:graphicFrameLocks noGrp="1"/>
          </p:cNvGraphicFramePr>
          <p:nvPr/>
        </p:nvGraphicFramePr>
        <p:xfrm>
          <a:off x="3323632" y="1365363"/>
          <a:ext cx="10625992" cy="4493052"/>
        </p:xfrm>
        <a:graphic>
          <a:graphicData uri="http://schemas.openxmlformats.org/drawingml/2006/table">
            <a:tbl>
              <a:tblPr firstRow="1" bandRow="1">
                <a:tableStyleId>{5C22544A-7EE6-4342-B048-85BDC9FD1C3A}</a:tableStyleId>
              </a:tblPr>
              <a:tblGrid>
                <a:gridCol w="2426553">
                  <a:extLst>
                    <a:ext uri="{9D8B030D-6E8A-4147-A177-3AD203B41FA5}">
                      <a16:colId xmlns:a16="http://schemas.microsoft.com/office/drawing/2014/main" val="1433925422"/>
                    </a:ext>
                  </a:extLst>
                </a:gridCol>
                <a:gridCol w="1831734">
                  <a:extLst>
                    <a:ext uri="{9D8B030D-6E8A-4147-A177-3AD203B41FA5}">
                      <a16:colId xmlns:a16="http://schemas.microsoft.com/office/drawing/2014/main" val="2158109249"/>
                    </a:ext>
                  </a:extLst>
                </a:gridCol>
                <a:gridCol w="775633">
                  <a:extLst>
                    <a:ext uri="{9D8B030D-6E8A-4147-A177-3AD203B41FA5}">
                      <a16:colId xmlns:a16="http://schemas.microsoft.com/office/drawing/2014/main" val="2993533814"/>
                    </a:ext>
                  </a:extLst>
                </a:gridCol>
                <a:gridCol w="2117920">
                  <a:extLst>
                    <a:ext uri="{9D8B030D-6E8A-4147-A177-3AD203B41FA5}">
                      <a16:colId xmlns:a16="http://schemas.microsoft.com/office/drawing/2014/main" val="2447992691"/>
                    </a:ext>
                  </a:extLst>
                </a:gridCol>
                <a:gridCol w="780330">
                  <a:extLst>
                    <a:ext uri="{9D8B030D-6E8A-4147-A177-3AD203B41FA5}">
                      <a16:colId xmlns:a16="http://schemas.microsoft.com/office/drawing/2014/main" val="4213243384"/>
                    </a:ext>
                  </a:extLst>
                </a:gridCol>
                <a:gridCol w="1881227">
                  <a:extLst>
                    <a:ext uri="{9D8B030D-6E8A-4147-A177-3AD203B41FA5}">
                      <a16:colId xmlns:a16="http://schemas.microsoft.com/office/drawing/2014/main" val="3234684040"/>
                    </a:ext>
                  </a:extLst>
                </a:gridCol>
                <a:gridCol w="812595">
                  <a:extLst>
                    <a:ext uri="{9D8B030D-6E8A-4147-A177-3AD203B41FA5}">
                      <a16:colId xmlns:a16="http://schemas.microsoft.com/office/drawing/2014/main" val="3338021820"/>
                    </a:ext>
                  </a:extLst>
                </a:gridCol>
              </a:tblGrid>
              <a:tr h="297456">
                <a:tc>
                  <a:txBody>
                    <a:bodyPr/>
                    <a:lstStyle/>
                    <a:p>
                      <a:endParaRPr lang="en-US" sz="2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Elastic Net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BISCWIT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Random Forest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3596351"/>
                  </a:ext>
                </a:extLst>
              </a:tr>
              <a:tr h="633824">
                <a:tc>
                  <a:txBody>
                    <a:bodyPr/>
                    <a:lstStyle/>
                    <a:p>
                      <a:endParaRPr lang="en-US" sz="2400" dirty="0">
                        <a:solidFill>
                          <a:schemeClr val="tx1"/>
                        </a:solidFill>
                      </a:endParaRP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652936"/>
                  </a:ext>
                </a:extLst>
              </a:tr>
              <a:tr h="486004">
                <a:tc>
                  <a:txBody>
                    <a:bodyPr/>
                    <a:lstStyle/>
                    <a:p>
                      <a:r>
                        <a:rPr lang="en-US" sz="2400" b="1" dirty="0">
                          <a:solidFill>
                            <a:schemeClr val="tx1"/>
                          </a:solidFill>
                        </a:rPr>
                        <a:t>Procrastination</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 (.13)</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87</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 (.12)</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87</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.90 (.15)</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7746180"/>
                  </a:ext>
                </a:extLst>
              </a:tr>
              <a:tr h="486004">
                <a:tc>
                  <a:txBody>
                    <a:bodyPr/>
                    <a:lstStyle/>
                    <a:p>
                      <a:r>
                        <a:rPr lang="en-US" sz="2400" b="1" dirty="0">
                          <a:solidFill>
                            <a:schemeClr val="tx1"/>
                          </a:solidFill>
                        </a:rPr>
                        <a:t>Loneliness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.91 (.09)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.92 (.09)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.91 (.08)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734695"/>
                  </a:ext>
                </a:extLst>
              </a:tr>
              <a:tr h="486004">
                <a:tc>
                  <a:txBody>
                    <a:bodyPr/>
                    <a:lstStyle/>
                    <a:p>
                      <a:r>
                        <a:rPr lang="en-US" sz="2400" b="1" dirty="0">
                          <a:solidFill>
                            <a:schemeClr val="tx1"/>
                          </a:solidFill>
                        </a:rPr>
                        <a:t>Argument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55349560"/>
                  </a:ext>
                </a:extLst>
              </a:tr>
              <a:tr h="486004">
                <a:tc>
                  <a:txBody>
                    <a:bodyPr/>
                    <a:lstStyle/>
                    <a:p>
                      <a:r>
                        <a:rPr lang="en-US" sz="2400" b="1" dirty="0">
                          <a:solidFill>
                            <a:schemeClr val="tx1"/>
                          </a:solidFill>
                        </a:rPr>
                        <a:t>Interacted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.69 (.16)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.69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.73 (.17)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054704"/>
                  </a:ext>
                </a:extLst>
              </a:tr>
              <a:tr h="486004">
                <a:tc>
                  <a:txBody>
                    <a:bodyPr/>
                    <a:lstStyle/>
                    <a:p>
                      <a:r>
                        <a:rPr lang="en-US" sz="2400" b="1" dirty="0">
                          <a:solidFill>
                            <a:schemeClr val="tx1"/>
                          </a:solidFill>
                        </a:rPr>
                        <a:t>Studying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.83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.81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.83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109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5108244"/>
                  </a:ext>
                </a:extLst>
              </a:tr>
              <a:tr h="486004">
                <a:tc>
                  <a:txBody>
                    <a:bodyPr/>
                    <a:lstStyle/>
                    <a:p>
                      <a:r>
                        <a:rPr lang="en-US" sz="2400" b="1" dirty="0">
                          <a:solidFill>
                            <a:schemeClr val="tx1"/>
                          </a:solidFill>
                        </a:rPr>
                        <a:t>Sick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4756920"/>
                  </a:ext>
                </a:extLst>
              </a:tr>
              <a:tr h="486004">
                <a:tc>
                  <a:txBody>
                    <a:bodyPr/>
                    <a:lstStyle/>
                    <a:p>
                      <a:r>
                        <a:rPr lang="en-US" sz="2400" b="1" dirty="0">
                          <a:solidFill>
                            <a:schemeClr val="tx1"/>
                          </a:solidFill>
                        </a:rPr>
                        <a:t>Tired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.81 (.16)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.82 (.15)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.82 (.15)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66262867"/>
                  </a:ext>
                </a:extLst>
              </a:tr>
            </a:tbl>
          </a:graphicData>
        </a:graphic>
      </p:graphicFrame>
      <p:sp>
        <p:nvSpPr>
          <p:cNvPr id="11" name="Rectangle 10">
            <a:extLst>
              <a:ext uri="{FF2B5EF4-FFF2-40B4-BE49-F238E27FC236}">
                <a16:creationId xmlns:a16="http://schemas.microsoft.com/office/drawing/2014/main" id="{1A6B8993-EB2C-7E40-87EC-A3A54896CD5A}"/>
              </a:ext>
            </a:extLst>
          </p:cNvPr>
          <p:cNvSpPr/>
          <p:nvPr/>
        </p:nvSpPr>
        <p:spPr>
          <a:xfrm>
            <a:off x="6006885" y="2504950"/>
            <a:ext cx="2514600" cy="3353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EE9EBC4-3DE0-994C-A94A-BFCC87DD4FD8}"/>
              </a:ext>
            </a:extLst>
          </p:cNvPr>
          <p:cNvSpPr/>
          <p:nvPr/>
        </p:nvSpPr>
        <p:spPr>
          <a:xfrm>
            <a:off x="8294267" y="1365363"/>
            <a:ext cx="5655356" cy="449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FBE050-34C2-B04B-A704-7AAEA915D9DC}"/>
              </a:ext>
            </a:extLst>
          </p:cNvPr>
          <p:cNvSpPr/>
          <p:nvPr/>
        </p:nvSpPr>
        <p:spPr>
          <a:xfrm>
            <a:off x="3042557" y="746359"/>
            <a:ext cx="6106886" cy="480336"/>
          </a:xfrm>
          <a:prstGeom prst="rect">
            <a:avLst/>
          </a:prstGeom>
          <a:solidFill>
            <a:srgbClr val="30A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pitchFamily="2" charset="0"/>
              </a:rPr>
              <a:t>Classification Accuracy</a:t>
            </a:r>
          </a:p>
        </p:txBody>
      </p:sp>
      <p:graphicFrame>
        <p:nvGraphicFramePr>
          <p:cNvPr id="25" name="Table 2">
            <a:extLst>
              <a:ext uri="{FF2B5EF4-FFF2-40B4-BE49-F238E27FC236}">
                <a16:creationId xmlns:a16="http://schemas.microsoft.com/office/drawing/2014/main" id="{F53B5383-7304-BA4C-B0F4-1D19632CC4CF}"/>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52162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BE63F64-E119-2B4B-B5F4-29F5D5AC668B}"/>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16" name="Picture 15" descr="Icon&#10;&#10;Description automatically generated">
            <a:extLst>
              <a:ext uri="{FF2B5EF4-FFF2-40B4-BE49-F238E27FC236}">
                <a16:creationId xmlns:a16="http://schemas.microsoft.com/office/drawing/2014/main" id="{0CE9519F-1772-1943-91A3-A25B9161D459}"/>
              </a:ext>
            </a:extLst>
          </p:cNvPr>
          <p:cNvPicPr>
            <a:picLocks noChangeAspect="1"/>
          </p:cNvPicPr>
          <p:nvPr/>
        </p:nvPicPr>
        <p:blipFill>
          <a:blip r:embed="rId3"/>
          <a:stretch>
            <a:fillRect/>
          </a:stretch>
        </p:blipFill>
        <p:spPr>
          <a:xfrm>
            <a:off x="10319363" y="6031048"/>
            <a:ext cx="363998" cy="405598"/>
          </a:xfrm>
          <a:prstGeom prst="rect">
            <a:avLst/>
          </a:prstGeom>
        </p:spPr>
      </p:pic>
      <p:pic>
        <p:nvPicPr>
          <p:cNvPr id="17" name="Picture 16" descr="Icon&#10;&#10;Description automatically generated">
            <a:extLst>
              <a:ext uri="{FF2B5EF4-FFF2-40B4-BE49-F238E27FC236}">
                <a16:creationId xmlns:a16="http://schemas.microsoft.com/office/drawing/2014/main" id="{09C60A29-8836-F248-B4A7-274BD2EE34C5}"/>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8" name="Picture 17" descr="Text&#10;&#10;Description automatically generated">
            <a:extLst>
              <a:ext uri="{FF2B5EF4-FFF2-40B4-BE49-F238E27FC236}">
                <a16:creationId xmlns:a16="http://schemas.microsoft.com/office/drawing/2014/main" id="{2C83AA85-39FC-8F48-BABD-3F1C55EF329D}"/>
              </a:ext>
            </a:extLst>
          </p:cNvPr>
          <p:cNvPicPr>
            <a:picLocks noChangeAspect="1"/>
          </p:cNvPicPr>
          <p:nvPr/>
        </p:nvPicPr>
        <p:blipFill>
          <a:blip r:embed="rId5"/>
          <a:stretch>
            <a:fillRect/>
          </a:stretch>
        </p:blipFill>
        <p:spPr>
          <a:xfrm>
            <a:off x="9886171" y="6031048"/>
            <a:ext cx="421941" cy="421941"/>
          </a:xfrm>
          <a:prstGeom prst="rect">
            <a:avLst/>
          </a:prstGeom>
        </p:spPr>
      </p:pic>
      <p:pic>
        <p:nvPicPr>
          <p:cNvPr id="19" name="Picture 18" descr="A picture containing text, sign, businesscard&#10;&#10;Description automatically generated">
            <a:extLst>
              <a:ext uri="{FF2B5EF4-FFF2-40B4-BE49-F238E27FC236}">
                <a16:creationId xmlns:a16="http://schemas.microsoft.com/office/drawing/2014/main" id="{8243F70F-04FC-EC42-8BB0-4EEAD10CF024}"/>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20" name="Picture 19" descr="A picture containing text, clipart&#10;&#10;Description automatically generated">
            <a:extLst>
              <a:ext uri="{FF2B5EF4-FFF2-40B4-BE49-F238E27FC236}">
                <a16:creationId xmlns:a16="http://schemas.microsoft.com/office/drawing/2014/main" id="{10189344-0851-3948-8793-913CDCC93DC9}"/>
              </a:ext>
            </a:extLst>
          </p:cNvPr>
          <p:cNvPicPr>
            <a:picLocks noChangeAspect="1"/>
          </p:cNvPicPr>
          <p:nvPr/>
        </p:nvPicPr>
        <p:blipFill>
          <a:blip r:embed="rId7"/>
          <a:stretch>
            <a:fillRect/>
          </a:stretch>
        </p:blipFill>
        <p:spPr>
          <a:xfrm>
            <a:off x="10743280" y="6022876"/>
            <a:ext cx="378665" cy="421941"/>
          </a:xfrm>
          <a:prstGeom prst="rect">
            <a:avLst/>
          </a:prstGeom>
        </p:spPr>
      </p:pic>
      <p:graphicFrame>
        <p:nvGraphicFramePr>
          <p:cNvPr id="2" name="Table 10">
            <a:extLst>
              <a:ext uri="{FF2B5EF4-FFF2-40B4-BE49-F238E27FC236}">
                <a16:creationId xmlns:a16="http://schemas.microsoft.com/office/drawing/2014/main" id="{28422F3B-C2CC-F24E-ABCC-BC41154B11CC}"/>
              </a:ext>
            </a:extLst>
          </p:cNvPr>
          <p:cNvGraphicFramePr>
            <a:graphicFrameLocks noGrp="1"/>
          </p:cNvGraphicFramePr>
          <p:nvPr/>
        </p:nvGraphicFramePr>
        <p:xfrm>
          <a:off x="3323632" y="1365363"/>
          <a:ext cx="10625992" cy="4493052"/>
        </p:xfrm>
        <a:graphic>
          <a:graphicData uri="http://schemas.openxmlformats.org/drawingml/2006/table">
            <a:tbl>
              <a:tblPr firstRow="1" bandRow="1">
                <a:tableStyleId>{5C22544A-7EE6-4342-B048-85BDC9FD1C3A}</a:tableStyleId>
              </a:tblPr>
              <a:tblGrid>
                <a:gridCol w="2426553">
                  <a:extLst>
                    <a:ext uri="{9D8B030D-6E8A-4147-A177-3AD203B41FA5}">
                      <a16:colId xmlns:a16="http://schemas.microsoft.com/office/drawing/2014/main" val="1433925422"/>
                    </a:ext>
                  </a:extLst>
                </a:gridCol>
                <a:gridCol w="1831734">
                  <a:extLst>
                    <a:ext uri="{9D8B030D-6E8A-4147-A177-3AD203B41FA5}">
                      <a16:colId xmlns:a16="http://schemas.microsoft.com/office/drawing/2014/main" val="2158109249"/>
                    </a:ext>
                  </a:extLst>
                </a:gridCol>
                <a:gridCol w="775633">
                  <a:extLst>
                    <a:ext uri="{9D8B030D-6E8A-4147-A177-3AD203B41FA5}">
                      <a16:colId xmlns:a16="http://schemas.microsoft.com/office/drawing/2014/main" val="2993533814"/>
                    </a:ext>
                  </a:extLst>
                </a:gridCol>
                <a:gridCol w="2117920">
                  <a:extLst>
                    <a:ext uri="{9D8B030D-6E8A-4147-A177-3AD203B41FA5}">
                      <a16:colId xmlns:a16="http://schemas.microsoft.com/office/drawing/2014/main" val="2447992691"/>
                    </a:ext>
                  </a:extLst>
                </a:gridCol>
                <a:gridCol w="780330">
                  <a:extLst>
                    <a:ext uri="{9D8B030D-6E8A-4147-A177-3AD203B41FA5}">
                      <a16:colId xmlns:a16="http://schemas.microsoft.com/office/drawing/2014/main" val="4213243384"/>
                    </a:ext>
                  </a:extLst>
                </a:gridCol>
                <a:gridCol w="1881227">
                  <a:extLst>
                    <a:ext uri="{9D8B030D-6E8A-4147-A177-3AD203B41FA5}">
                      <a16:colId xmlns:a16="http://schemas.microsoft.com/office/drawing/2014/main" val="3234684040"/>
                    </a:ext>
                  </a:extLst>
                </a:gridCol>
                <a:gridCol w="812595">
                  <a:extLst>
                    <a:ext uri="{9D8B030D-6E8A-4147-A177-3AD203B41FA5}">
                      <a16:colId xmlns:a16="http://schemas.microsoft.com/office/drawing/2014/main" val="3338021820"/>
                    </a:ext>
                  </a:extLst>
                </a:gridCol>
              </a:tblGrid>
              <a:tr h="297456">
                <a:tc>
                  <a:txBody>
                    <a:bodyPr/>
                    <a:lstStyle/>
                    <a:p>
                      <a:endParaRPr lang="en-US" sz="2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Elastic Net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BISCWIT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Random Forest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3596351"/>
                  </a:ext>
                </a:extLst>
              </a:tr>
              <a:tr h="633824">
                <a:tc>
                  <a:txBody>
                    <a:bodyPr/>
                    <a:lstStyle/>
                    <a:p>
                      <a:endParaRPr lang="en-US" sz="2400" dirty="0">
                        <a:solidFill>
                          <a:schemeClr val="tx1"/>
                        </a:solidFill>
                      </a:endParaRP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652936"/>
                  </a:ext>
                </a:extLst>
              </a:tr>
              <a:tr h="486004">
                <a:tc>
                  <a:txBody>
                    <a:bodyPr/>
                    <a:lstStyle/>
                    <a:p>
                      <a:r>
                        <a:rPr lang="en-US" sz="2400" b="1" dirty="0">
                          <a:solidFill>
                            <a:schemeClr val="tx1"/>
                          </a:solidFill>
                        </a:rPr>
                        <a:t>Procrastination</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 (.13)</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87</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 (.12)</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87</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.90 (.15)</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7746180"/>
                  </a:ext>
                </a:extLst>
              </a:tr>
              <a:tr h="486004">
                <a:tc>
                  <a:txBody>
                    <a:bodyPr/>
                    <a:lstStyle/>
                    <a:p>
                      <a:r>
                        <a:rPr lang="en-US" sz="2400" b="1" dirty="0">
                          <a:solidFill>
                            <a:schemeClr val="tx1"/>
                          </a:solidFill>
                        </a:rPr>
                        <a:t>Loneliness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.91 (.09)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.92 (.09)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.91 (.08)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734695"/>
                  </a:ext>
                </a:extLst>
              </a:tr>
              <a:tr h="486004">
                <a:tc>
                  <a:txBody>
                    <a:bodyPr/>
                    <a:lstStyle/>
                    <a:p>
                      <a:r>
                        <a:rPr lang="en-US" sz="2400" b="1" dirty="0">
                          <a:solidFill>
                            <a:schemeClr val="tx1"/>
                          </a:solidFill>
                        </a:rPr>
                        <a:t>Argument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55349560"/>
                  </a:ext>
                </a:extLst>
              </a:tr>
              <a:tr h="486004">
                <a:tc>
                  <a:txBody>
                    <a:bodyPr/>
                    <a:lstStyle/>
                    <a:p>
                      <a:r>
                        <a:rPr lang="en-US" sz="2400" b="1" dirty="0">
                          <a:solidFill>
                            <a:schemeClr val="tx1"/>
                          </a:solidFill>
                        </a:rPr>
                        <a:t>Interacted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.69 (.16)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.69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.73 (.17)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054704"/>
                  </a:ext>
                </a:extLst>
              </a:tr>
              <a:tr h="486004">
                <a:tc>
                  <a:txBody>
                    <a:bodyPr/>
                    <a:lstStyle/>
                    <a:p>
                      <a:r>
                        <a:rPr lang="en-US" sz="2400" b="1" dirty="0">
                          <a:solidFill>
                            <a:schemeClr val="tx1"/>
                          </a:solidFill>
                        </a:rPr>
                        <a:t>Studying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.83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.81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.83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109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5108244"/>
                  </a:ext>
                </a:extLst>
              </a:tr>
              <a:tr h="486004">
                <a:tc>
                  <a:txBody>
                    <a:bodyPr/>
                    <a:lstStyle/>
                    <a:p>
                      <a:r>
                        <a:rPr lang="en-US" sz="2400" b="1" dirty="0">
                          <a:solidFill>
                            <a:schemeClr val="tx1"/>
                          </a:solidFill>
                        </a:rPr>
                        <a:t>Sick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4756920"/>
                  </a:ext>
                </a:extLst>
              </a:tr>
              <a:tr h="486004">
                <a:tc>
                  <a:txBody>
                    <a:bodyPr/>
                    <a:lstStyle/>
                    <a:p>
                      <a:r>
                        <a:rPr lang="en-US" sz="2400" b="1" dirty="0">
                          <a:solidFill>
                            <a:schemeClr val="tx1"/>
                          </a:solidFill>
                        </a:rPr>
                        <a:t>Tired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.81 (.16)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.82 (.15)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.82 (.15)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66262867"/>
                  </a:ext>
                </a:extLst>
              </a:tr>
            </a:tbl>
          </a:graphicData>
        </a:graphic>
      </p:graphicFrame>
      <p:sp>
        <p:nvSpPr>
          <p:cNvPr id="11" name="Rectangle 10">
            <a:extLst>
              <a:ext uri="{FF2B5EF4-FFF2-40B4-BE49-F238E27FC236}">
                <a16:creationId xmlns:a16="http://schemas.microsoft.com/office/drawing/2014/main" id="{1A6B8993-EB2C-7E40-87EC-A3A54896CD5A}"/>
              </a:ext>
            </a:extLst>
          </p:cNvPr>
          <p:cNvSpPr/>
          <p:nvPr/>
        </p:nvSpPr>
        <p:spPr>
          <a:xfrm>
            <a:off x="6006885" y="2504950"/>
            <a:ext cx="2514600" cy="3353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EE9EBC4-3DE0-994C-A94A-BFCC87DD4FD8}"/>
              </a:ext>
            </a:extLst>
          </p:cNvPr>
          <p:cNvSpPr/>
          <p:nvPr/>
        </p:nvSpPr>
        <p:spPr>
          <a:xfrm>
            <a:off x="8294267" y="1365363"/>
            <a:ext cx="5655356" cy="449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FBE050-34C2-B04B-A704-7AAEA915D9DC}"/>
              </a:ext>
            </a:extLst>
          </p:cNvPr>
          <p:cNvSpPr/>
          <p:nvPr/>
        </p:nvSpPr>
        <p:spPr>
          <a:xfrm>
            <a:off x="3042557" y="746359"/>
            <a:ext cx="6106886" cy="480336"/>
          </a:xfrm>
          <a:prstGeom prst="rect">
            <a:avLst/>
          </a:prstGeom>
          <a:solidFill>
            <a:srgbClr val="30A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pitchFamily="2" charset="0"/>
              </a:rPr>
              <a:t>Classification Accuracy</a:t>
            </a:r>
          </a:p>
        </p:txBody>
      </p:sp>
      <p:graphicFrame>
        <p:nvGraphicFramePr>
          <p:cNvPr id="25" name="Table 2">
            <a:extLst>
              <a:ext uri="{FF2B5EF4-FFF2-40B4-BE49-F238E27FC236}">
                <a16:creationId xmlns:a16="http://schemas.microsoft.com/office/drawing/2014/main" id="{F53B5383-7304-BA4C-B0F4-1D19632CC4CF}"/>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3" name="Rectangle 12">
            <a:extLst>
              <a:ext uri="{FF2B5EF4-FFF2-40B4-BE49-F238E27FC236}">
                <a16:creationId xmlns:a16="http://schemas.microsoft.com/office/drawing/2014/main" id="{A48CC773-0291-C848-AE1A-E76E8CD40016}"/>
              </a:ext>
            </a:extLst>
          </p:cNvPr>
          <p:cNvSpPr/>
          <p:nvPr/>
        </p:nvSpPr>
        <p:spPr>
          <a:xfrm>
            <a:off x="206695" y="547189"/>
            <a:ext cx="12061343" cy="5324500"/>
          </a:xfrm>
          <a:prstGeom prst="rect">
            <a:avLst/>
          </a:prstGeom>
          <a:solidFill>
            <a:srgbClr val="FFFFFF">
              <a:alpha val="59608"/>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 name="Rectangle 13">
            <a:extLst>
              <a:ext uri="{FF2B5EF4-FFF2-40B4-BE49-F238E27FC236}">
                <a16:creationId xmlns:a16="http://schemas.microsoft.com/office/drawing/2014/main" id="{94DA2E29-EDD0-774C-97F8-17BEC54C69D2}"/>
              </a:ext>
            </a:extLst>
          </p:cNvPr>
          <p:cNvSpPr/>
          <p:nvPr/>
        </p:nvSpPr>
        <p:spPr>
          <a:xfrm>
            <a:off x="2386940" y="1710047"/>
            <a:ext cx="7683335" cy="3170711"/>
          </a:xfrm>
          <a:prstGeom prst="rect">
            <a:avLst/>
          </a:prstGeom>
          <a:solidFill>
            <a:srgbClr val="30A56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Classification accuracy was high, on average, with some variability across outcomes.</a:t>
            </a:r>
          </a:p>
        </p:txBody>
      </p:sp>
    </p:spTree>
    <p:extLst>
      <p:ext uri="{BB962C8B-B14F-4D97-AF65-F5344CB8AC3E}">
        <p14:creationId xmlns:p14="http://schemas.microsoft.com/office/powerpoint/2010/main" val="36757453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BE63F64-E119-2B4B-B5F4-29F5D5AC668B}"/>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16" name="Picture 15" descr="Icon&#10;&#10;Description automatically generated">
            <a:extLst>
              <a:ext uri="{FF2B5EF4-FFF2-40B4-BE49-F238E27FC236}">
                <a16:creationId xmlns:a16="http://schemas.microsoft.com/office/drawing/2014/main" id="{0CE9519F-1772-1943-91A3-A25B9161D459}"/>
              </a:ext>
            </a:extLst>
          </p:cNvPr>
          <p:cNvPicPr>
            <a:picLocks noChangeAspect="1"/>
          </p:cNvPicPr>
          <p:nvPr/>
        </p:nvPicPr>
        <p:blipFill>
          <a:blip r:embed="rId3"/>
          <a:stretch>
            <a:fillRect/>
          </a:stretch>
        </p:blipFill>
        <p:spPr>
          <a:xfrm>
            <a:off x="10319363" y="6031048"/>
            <a:ext cx="363998" cy="405598"/>
          </a:xfrm>
          <a:prstGeom prst="rect">
            <a:avLst/>
          </a:prstGeom>
        </p:spPr>
      </p:pic>
      <p:pic>
        <p:nvPicPr>
          <p:cNvPr id="17" name="Picture 16" descr="Icon&#10;&#10;Description automatically generated">
            <a:extLst>
              <a:ext uri="{FF2B5EF4-FFF2-40B4-BE49-F238E27FC236}">
                <a16:creationId xmlns:a16="http://schemas.microsoft.com/office/drawing/2014/main" id="{09C60A29-8836-F248-B4A7-274BD2EE34C5}"/>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8" name="Picture 17" descr="Text&#10;&#10;Description automatically generated">
            <a:extLst>
              <a:ext uri="{FF2B5EF4-FFF2-40B4-BE49-F238E27FC236}">
                <a16:creationId xmlns:a16="http://schemas.microsoft.com/office/drawing/2014/main" id="{2C83AA85-39FC-8F48-BABD-3F1C55EF329D}"/>
              </a:ext>
            </a:extLst>
          </p:cNvPr>
          <p:cNvPicPr>
            <a:picLocks noChangeAspect="1"/>
          </p:cNvPicPr>
          <p:nvPr/>
        </p:nvPicPr>
        <p:blipFill>
          <a:blip r:embed="rId5"/>
          <a:stretch>
            <a:fillRect/>
          </a:stretch>
        </p:blipFill>
        <p:spPr>
          <a:xfrm>
            <a:off x="9886171" y="6031048"/>
            <a:ext cx="421941" cy="421941"/>
          </a:xfrm>
          <a:prstGeom prst="rect">
            <a:avLst/>
          </a:prstGeom>
        </p:spPr>
      </p:pic>
      <p:pic>
        <p:nvPicPr>
          <p:cNvPr id="19" name="Picture 18" descr="A picture containing text, sign, businesscard&#10;&#10;Description automatically generated">
            <a:extLst>
              <a:ext uri="{FF2B5EF4-FFF2-40B4-BE49-F238E27FC236}">
                <a16:creationId xmlns:a16="http://schemas.microsoft.com/office/drawing/2014/main" id="{8243F70F-04FC-EC42-8BB0-4EEAD10CF024}"/>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20" name="Picture 19" descr="A picture containing text, clipart&#10;&#10;Description automatically generated">
            <a:extLst>
              <a:ext uri="{FF2B5EF4-FFF2-40B4-BE49-F238E27FC236}">
                <a16:creationId xmlns:a16="http://schemas.microsoft.com/office/drawing/2014/main" id="{10189344-0851-3948-8793-913CDCC93DC9}"/>
              </a:ext>
            </a:extLst>
          </p:cNvPr>
          <p:cNvPicPr>
            <a:picLocks noChangeAspect="1"/>
          </p:cNvPicPr>
          <p:nvPr/>
        </p:nvPicPr>
        <p:blipFill>
          <a:blip r:embed="rId7"/>
          <a:stretch>
            <a:fillRect/>
          </a:stretch>
        </p:blipFill>
        <p:spPr>
          <a:xfrm>
            <a:off x="10743280" y="6022876"/>
            <a:ext cx="378665" cy="421941"/>
          </a:xfrm>
          <a:prstGeom prst="rect">
            <a:avLst/>
          </a:prstGeom>
        </p:spPr>
      </p:pic>
      <p:graphicFrame>
        <p:nvGraphicFramePr>
          <p:cNvPr id="2" name="Table 10">
            <a:extLst>
              <a:ext uri="{FF2B5EF4-FFF2-40B4-BE49-F238E27FC236}">
                <a16:creationId xmlns:a16="http://schemas.microsoft.com/office/drawing/2014/main" id="{28422F3B-C2CC-F24E-ABCC-BC41154B11CC}"/>
              </a:ext>
            </a:extLst>
          </p:cNvPr>
          <p:cNvGraphicFramePr>
            <a:graphicFrameLocks noGrp="1"/>
          </p:cNvGraphicFramePr>
          <p:nvPr/>
        </p:nvGraphicFramePr>
        <p:xfrm>
          <a:off x="783004" y="1537996"/>
          <a:ext cx="10625992" cy="4493052"/>
        </p:xfrm>
        <a:graphic>
          <a:graphicData uri="http://schemas.openxmlformats.org/drawingml/2006/table">
            <a:tbl>
              <a:tblPr firstRow="1" bandRow="1">
                <a:tableStyleId>{5C22544A-7EE6-4342-B048-85BDC9FD1C3A}</a:tableStyleId>
              </a:tblPr>
              <a:tblGrid>
                <a:gridCol w="2426553">
                  <a:extLst>
                    <a:ext uri="{9D8B030D-6E8A-4147-A177-3AD203B41FA5}">
                      <a16:colId xmlns:a16="http://schemas.microsoft.com/office/drawing/2014/main" val="1433925422"/>
                    </a:ext>
                  </a:extLst>
                </a:gridCol>
                <a:gridCol w="1831734">
                  <a:extLst>
                    <a:ext uri="{9D8B030D-6E8A-4147-A177-3AD203B41FA5}">
                      <a16:colId xmlns:a16="http://schemas.microsoft.com/office/drawing/2014/main" val="2158109249"/>
                    </a:ext>
                  </a:extLst>
                </a:gridCol>
                <a:gridCol w="775633">
                  <a:extLst>
                    <a:ext uri="{9D8B030D-6E8A-4147-A177-3AD203B41FA5}">
                      <a16:colId xmlns:a16="http://schemas.microsoft.com/office/drawing/2014/main" val="2993533814"/>
                    </a:ext>
                  </a:extLst>
                </a:gridCol>
                <a:gridCol w="2117920">
                  <a:extLst>
                    <a:ext uri="{9D8B030D-6E8A-4147-A177-3AD203B41FA5}">
                      <a16:colId xmlns:a16="http://schemas.microsoft.com/office/drawing/2014/main" val="2447992691"/>
                    </a:ext>
                  </a:extLst>
                </a:gridCol>
                <a:gridCol w="780330">
                  <a:extLst>
                    <a:ext uri="{9D8B030D-6E8A-4147-A177-3AD203B41FA5}">
                      <a16:colId xmlns:a16="http://schemas.microsoft.com/office/drawing/2014/main" val="4213243384"/>
                    </a:ext>
                  </a:extLst>
                </a:gridCol>
                <a:gridCol w="1881227">
                  <a:extLst>
                    <a:ext uri="{9D8B030D-6E8A-4147-A177-3AD203B41FA5}">
                      <a16:colId xmlns:a16="http://schemas.microsoft.com/office/drawing/2014/main" val="3234684040"/>
                    </a:ext>
                  </a:extLst>
                </a:gridCol>
                <a:gridCol w="812595">
                  <a:extLst>
                    <a:ext uri="{9D8B030D-6E8A-4147-A177-3AD203B41FA5}">
                      <a16:colId xmlns:a16="http://schemas.microsoft.com/office/drawing/2014/main" val="3338021820"/>
                    </a:ext>
                  </a:extLst>
                </a:gridCol>
              </a:tblGrid>
              <a:tr h="297456">
                <a:tc>
                  <a:txBody>
                    <a:bodyPr/>
                    <a:lstStyle/>
                    <a:p>
                      <a:endParaRPr lang="en-US" sz="2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Elastic Net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BISCWIT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Random Forest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3596351"/>
                  </a:ext>
                </a:extLst>
              </a:tr>
              <a:tr h="633824">
                <a:tc>
                  <a:txBody>
                    <a:bodyPr/>
                    <a:lstStyle/>
                    <a:p>
                      <a:endParaRPr lang="en-US" sz="2400" dirty="0">
                        <a:solidFill>
                          <a:schemeClr val="tx1"/>
                        </a:solidFill>
                      </a:endParaRP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652936"/>
                  </a:ext>
                </a:extLst>
              </a:tr>
              <a:tr h="486004">
                <a:tc>
                  <a:txBody>
                    <a:bodyPr/>
                    <a:lstStyle/>
                    <a:p>
                      <a:r>
                        <a:rPr lang="en-US" sz="2400" b="1" dirty="0">
                          <a:solidFill>
                            <a:schemeClr val="tx1"/>
                          </a:solidFill>
                        </a:rPr>
                        <a:t>Procrastination</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 (.13)</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87</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 (.12)</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87</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.90 (.15)</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7746180"/>
                  </a:ext>
                </a:extLst>
              </a:tr>
              <a:tr h="486004">
                <a:tc>
                  <a:txBody>
                    <a:bodyPr/>
                    <a:lstStyle/>
                    <a:p>
                      <a:r>
                        <a:rPr lang="en-US" sz="2400" b="1" dirty="0">
                          <a:solidFill>
                            <a:schemeClr val="tx1"/>
                          </a:solidFill>
                        </a:rPr>
                        <a:t>Loneliness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.91 (.09)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.92 (.09)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.91 (.08)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734695"/>
                  </a:ext>
                </a:extLst>
              </a:tr>
              <a:tr h="486004">
                <a:tc>
                  <a:txBody>
                    <a:bodyPr/>
                    <a:lstStyle/>
                    <a:p>
                      <a:r>
                        <a:rPr lang="en-US" sz="2400" b="1" dirty="0">
                          <a:solidFill>
                            <a:schemeClr val="tx1"/>
                          </a:solidFill>
                        </a:rPr>
                        <a:t>Argument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55349560"/>
                  </a:ext>
                </a:extLst>
              </a:tr>
              <a:tr h="486004">
                <a:tc>
                  <a:txBody>
                    <a:bodyPr/>
                    <a:lstStyle/>
                    <a:p>
                      <a:r>
                        <a:rPr lang="en-US" sz="2400" b="1" dirty="0">
                          <a:solidFill>
                            <a:schemeClr val="tx1"/>
                          </a:solidFill>
                        </a:rPr>
                        <a:t>Interacted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.69 (.16)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.69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.73 (.17)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054704"/>
                  </a:ext>
                </a:extLst>
              </a:tr>
              <a:tr h="486004">
                <a:tc>
                  <a:txBody>
                    <a:bodyPr/>
                    <a:lstStyle/>
                    <a:p>
                      <a:r>
                        <a:rPr lang="en-US" sz="2400" b="1" dirty="0">
                          <a:solidFill>
                            <a:schemeClr val="tx1"/>
                          </a:solidFill>
                        </a:rPr>
                        <a:t>Studying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.83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.81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.83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109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5108244"/>
                  </a:ext>
                </a:extLst>
              </a:tr>
              <a:tr h="486004">
                <a:tc>
                  <a:txBody>
                    <a:bodyPr/>
                    <a:lstStyle/>
                    <a:p>
                      <a:r>
                        <a:rPr lang="en-US" sz="2400" b="1" dirty="0">
                          <a:solidFill>
                            <a:schemeClr val="tx1"/>
                          </a:solidFill>
                        </a:rPr>
                        <a:t>Sick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4756920"/>
                  </a:ext>
                </a:extLst>
              </a:tr>
              <a:tr h="486004">
                <a:tc>
                  <a:txBody>
                    <a:bodyPr/>
                    <a:lstStyle/>
                    <a:p>
                      <a:r>
                        <a:rPr lang="en-US" sz="2400" b="1" dirty="0">
                          <a:solidFill>
                            <a:schemeClr val="tx1"/>
                          </a:solidFill>
                        </a:rPr>
                        <a:t>Tired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.81 (.16)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.82 (.15)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.82 (.15)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66262867"/>
                  </a:ext>
                </a:extLst>
              </a:tr>
            </a:tbl>
          </a:graphicData>
        </a:graphic>
      </p:graphicFrame>
      <p:sp>
        <p:nvSpPr>
          <p:cNvPr id="24" name="Rectangle 23">
            <a:extLst>
              <a:ext uri="{FF2B5EF4-FFF2-40B4-BE49-F238E27FC236}">
                <a16:creationId xmlns:a16="http://schemas.microsoft.com/office/drawing/2014/main" id="{90FBE050-34C2-B04B-A704-7AAEA915D9DC}"/>
              </a:ext>
            </a:extLst>
          </p:cNvPr>
          <p:cNvSpPr/>
          <p:nvPr/>
        </p:nvSpPr>
        <p:spPr>
          <a:xfrm>
            <a:off x="3042557" y="746359"/>
            <a:ext cx="6106886" cy="480336"/>
          </a:xfrm>
          <a:prstGeom prst="rect">
            <a:avLst/>
          </a:prstGeom>
          <a:solidFill>
            <a:srgbClr val="30A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pitchFamily="2" charset="0"/>
              </a:rPr>
              <a:t>Classification Accuracy</a:t>
            </a:r>
          </a:p>
        </p:txBody>
      </p:sp>
      <p:graphicFrame>
        <p:nvGraphicFramePr>
          <p:cNvPr id="25" name="Table 2">
            <a:extLst>
              <a:ext uri="{FF2B5EF4-FFF2-40B4-BE49-F238E27FC236}">
                <a16:creationId xmlns:a16="http://schemas.microsoft.com/office/drawing/2014/main" id="{F53B5383-7304-BA4C-B0F4-1D19632CC4CF}"/>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35943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BE63F64-E119-2B4B-B5F4-29F5D5AC668B}"/>
              </a:ext>
            </a:extLst>
          </p:cNvPr>
          <p:cNvSpPr/>
          <p:nvPr/>
        </p:nvSpPr>
        <p:spPr>
          <a:xfrm>
            <a:off x="5791200" y="6368143"/>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16" name="Picture 15" descr="Icon&#10;&#10;Description automatically generated">
            <a:extLst>
              <a:ext uri="{FF2B5EF4-FFF2-40B4-BE49-F238E27FC236}">
                <a16:creationId xmlns:a16="http://schemas.microsoft.com/office/drawing/2014/main" id="{0CE9519F-1772-1943-91A3-A25B9161D459}"/>
              </a:ext>
            </a:extLst>
          </p:cNvPr>
          <p:cNvPicPr>
            <a:picLocks noChangeAspect="1"/>
          </p:cNvPicPr>
          <p:nvPr/>
        </p:nvPicPr>
        <p:blipFill>
          <a:blip r:embed="rId3"/>
          <a:stretch>
            <a:fillRect/>
          </a:stretch>
        </p:blipFill>
        <p:spPr>
          <a:xfrm>
            <a:off x="10319363" y="6031048"/>
            <a:ext cx="363998" cy="405598"/>
          </a:xfrm>
          <a:prstGeom prst="rect">
            <a:avLst/>
          </a:prstGeom>
        </p:spPr>
      </p:pic>
      <p:pic>
        <p:nvPicPr>
          <p:cNvPr id="17" name="Picture 16" descr="Icon&#10;&#10;Description automatically generated">
            <a:extLst>
              <a:ext uri="{FF2B5EF4-FFF2-40B4-BE49-F238E27FC236}">
                <a16:creationId xmlns:a16="http://schemas.microsoft.com/office/drawing/2014/main" id="{09C60A29-8836-F248-B4A7-274BD2EE34C5}"/>
              </a:ext>
            </a:extLst>
          </p:cNvPr>
          <p:cNvPicPr>
            <a:picLocks noChangeAspect="1"/>
          </p:cNvPicPr>
          <p:nvPr/>
        </p:nvPicPr>
        <p:blipFill>
          <a:blip r:embed="rId4"/>
          <a:stretch>
            <a:fillRect/>
          </a:stretch>
        </p:blipFill>
        <p:spPr>
          <a:xfrm>
            <a:off x="11187779" y="6031048"/>
            <a:ext cx="363998" cy="405598"/>
          </a:xfrm>
          <a:prstGeom prst="rect">
            <a:avLst/>
          </a:prstGeom>
        </p:spPr>
      </p:pic>
      <p:pic>
        <p:nvPicPr>
          <p:cNvPr id="18" name="Picture 17" descr="Text&#10;&#10;Description automatically generated">
            <a:extLst>
              <a:ext uri="{FF2B5EF4-FFF2-40B4-BE49-F238E27FC236}">
                <a16:creationId xmlns:a16="http://schemas.microsoft.com/office/drawing/2014/main" id="{2C83AA85-39FC-8F48-BABD-3F1C55EF329D}"/>
              </a:ext>
            </a:extLst>
          </p:cNvPr>
          <p:cNvPicPr>
            <a:picLocks noChangeAspect="1"/>
          </p:cNvPicPr>
          <p:nvPr/>
        </p:nvPicPr>
        <p:blipFill>
          <a:blip r:embed="rId5"/>
          <a:stretch>
            <a:fillRect/>
          </a:stretch>
        </p:blipFill>
        <p:spPr>
          <a:xfrm>
            <a:off x="9886171" y="6031048"/>
            <a:ext cx="421941" cy="421941"/>
          </a:xfrm>
          <a:prstGeom prst="rect">
            <a:avLst/>
          </a:prstGeom>
        </p:spPr>
      </p:pic>
      <p:pic>
        <p:nvPicPr>
          <p:cNvPr id="19" name="Picture 18" descr="A picture containing text, sign, businesscard&#10;&#10;Description automatically generated">
            <a:extLst>
              <a:ext uri="{FF2B5EF4-FFF2-40B4-BE49-F238E27FC236}">
                <a16:creationId xmlns:a16="http://schemas.microsoft.com/office/drawing/2014/main" id="{8243F70F-04FC-EC42-8BB0-4EEAD10CF024}"/>
              </a:ext>
            </a:extLst>
          </p:cNvPr>
          <p:cNvPicPr>
            <a:picLocks noChangeAspect="1"/>
          </p:cNvPicPr>
          <p:nvPr/>
        </p:nvPicPr>
        <p:blipFill>
          <a:blip r:embed="rId6"/>
          <a:stretch>
            <a:fillRect/>
          </a:stretch>
        </p:blipFill>
        <p:spPr>
          <a:xfrm>
            <a:off x="11605780" y="6022876"/>
            <a:ext cx="363999" cy="421941"/>
          </a:xfrm>
          <a:prstGeom prst="rect">
            <a:avLst/>
          </a:prstGeom>
        </p:spPr>
      </p:pic>
      <p:pic>
        <p:nvPicPr>
          <p:cNvPr id="20" name="Picture 19" descr="A picture containing text, clipart&#10;&#10;Description automatically generated">
            <a:extLst>
              <a:ext uri="{FF2B5EF4-FFF2-40B4-BE49-F238E27FC236}">
                <a16:creationId xmlns:a16="http://schemas.microsoft.com/office/drawing/2014/main" id="{10189344-0851-3948-8793-913CDCC93DC9}"/>
              </a:ext>
            </a:extLst>
          </p:cNvPr>
          <p:cNvPicPr>
            <a:picLocks noChangeAspect="1"/>
          </p:cNvPicPr>
          <p:nvPr/>
        </p:nvPicPr>
        <p:blipFill>
          <a:blip r:embed="rId7"/>
          <a:stretch>
            <a:fillRect/>
          </a:stretch>
        </p:blipFill>
        <p:spPr>
          <a:xfrm>
            <a:off x="10743280" y="6022876"/>
            <a:ext cx="378665" cy="421941"/>
          </a:xfrm>
          <a:prstGeom prst="rect">
            <a:avLst/>
          </a:prstGeom>
        </p:spPr>
      </p:pic>
      <p:graphicFrame>
        <p:nvGraphicFramePr>
          <p:cNvPr id="2" name="Table 10">
            <a:extLst>
              <a:ext uri="{FF2B5EF4-FFF2-40B4-BE49-F238E27FC236}">
                <a16:creationId xmlns:a16="http://schemas.microsoft.com/office/drawing/2014/main" id="{28422F3B-C2CC-F24E-ABCC-BC41154B11CC}"/>
              </a:ext>
            </a:extLst>
          </p:cNvPr>
          <p:cNvGraphicFramePr>
            <a:graphicFrameLocks noGrp="1"/>
          </p:cNvGraphicFramePr>
          <p:nvPr/>
        </p:nvGraphicFramePr>
        <p:xfrm>
          <a:off x="979789" y="1283853"/>
          <a:ext cx="10625992" cy="4493052"/>
        </p:xfrm>
        <a:graphic>
          <a:graphicData uri="http://schemas.openxmlformats.org/drawingml/2006/table">
            <a:tbl>
              <a:tblPr firstRow="1" bandRow="1">
                <a:tableStyleId>{5C22544A-7EE6-4342-B048-85BDC9FD1C3A}</a:tableStyleId>
              </a:tblPr>
              <a:tblGrid>
                <a:gridCol w="2426553">
                  <a:extLst>
                    <a:ext uri="{9D8B030D-6E8A-4147-A177-3AD203B41FA5}">
                      <a16:colId xmlns:a16="http://schemas.microsoft.com/office/drawing/2014/main" val="1433925422"/>
                    </a:ext>
                  </a:extLst>
                </a:gridCol>
                <a:gridCol w="1831734">
                  <a:extLst>
                    <a:ext uri="{9D8B030D-6E8A-4147-A177-3AD203B41FA5}">
                      <a16:colId xmlns:a16="http://schemas.microsoft.com/office/drawing/2014/main" val="2158109249"/>
                    </a:ext>
                  </a:extLst>
                </a:gridCol>
                <a:gridCol w="775633">
                  <a:extLst>
                    <a:ext uri="{9D8B030D-6E8A-4147-A177-3AD203B41FA5}">
                      <a16:colId xmlns:a16="http://schemas.microsoft.com/office/drawing/2014/main" val="2993533814"/>
                    </a:ext>
                  </a:extLst>
                </a:gridCol>
                <a:gridCol w="2117920">
                  <a:extLst>
                    <a:ext uri="{9D8B030D-6E8A-4147-A177-3AD203B41FA5}">
                      <a16:colId xmlns:a16="http://schemas.microsoft.com/office/drawing/2014/main" val="2447992691"/>
                    </a:ext>
                  </a:extLst>
                </a:gridCol>
                <a:gridCol w="780330">
                  <a:extLst>
                    <a:ext uri="{9D8B030D-6E8A-4147-A177-3AD203B41FA5}">
                      <a16:colId xmlns:a16="http://schemas.microsoft.com/office/drawing/2014/main" val="4213243384"/>
                    </a:ext>
                  </a:extLst>
                </a:gridCol>
                <a:gridCol w="1881227">
                  <a:extLst>
                    <a:ext uri="{9D8B030D-6E8A-4147-A177-3AD203B41FA5}">
                      <a16:colId xmlns:a16="http://schemas.microsoft.com/office/drawing/2014/main" val="3234684040"/>
                    </a:ext>
                  </a:extLst>
                </a:gridCol>
                <a:gridCol w="812595">
                  <a:extLst>
                    <a:ext uri="{9D8B030D-6E8A-4147-A177-3AD203B41FA5}">
                      <a16:colId xmlns:a16="http://schemas.microsoft.com/office/drawing/2014/main" val="3338021820"/>
                    </a:ext>
                  </a:extLst>
                </a:gridCol>
              </a:tblGrid>
              <a:tr h="297456">
                <a:tc>
                  <a:txBody>
                    <a:bodyPr/>
                    <a:lstStyle/>
                    <a:p>
                      <a:endParaRPr lang="en-US" sz="24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Elastic Net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BISCWIT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pPr algn="ctr"/>
                      <a:r>
                        <a:rPr lang="en-US" sz="2400" dirty="0">
                          <a:solidFill>
                            <a:schemeClr val="tx1"/>
                          </a:solidFill>
                        </a:rPr>
                        <a:t>Random Forest</a:t>
                      </a: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3596351"/>
                  </a:ext>
                </a:extLst>
              </a:tr>
              <a:tr h="633824">
                <a:tc>
                  <a:txBody>
                    <a:bodyPr/>
                    <a:lstStyle/>
                    <a:p>
                      <a:endParaRPr lang="en-US" sz="2400" dirty="0">
                        <a:solidFill>
                          <a:schemeClr val="tx1"/>
                        </a:solidFill>
                      </a:endParaRPr>
                    </a:p>
                  </a:txBody>
                  <a:tcP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Median (SD)</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N</a:t>
                      </a:r>
                    </a:p>
                  </a:txBody>
                  <a:tcP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652936"/>
                  </a:ext>
                </a:extLst>
              </a:tr>
              <a:tr h="486004">
                <a:tc>
                  <a:txBody>
                    <a:bodyPr/>
                    <a:lstStyle/>
                    <a:p>
                      <a:r>
                        <a:rPr lang="en-US" sz="2400" b="1" dirty="0">
                          <a:solidFill>
                            <a:schemeClr val="tx1"/>
                          </a:solidFill>
                        </a:rPr>
                        <a:t>Procrastination</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 (.13)</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87</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 (.12)</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87</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.90 (.15)</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86</a:t>
                      </a:r>
                    </a:p>
                  </a:txBody>
                  <a:tcP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7746180"/>
                  </a:ext>
                </a:extLst>
              </a:tr>
              <a:tr h="486004">
                <a:tc>
                  <a:txBody>
                    <a:bodyPr/>
                    <a:lstStyle/>
                    <a:p>
                      <a:r>
                        <a:rPr lang="en-US" sz="2400" b="1" dirty="0">
                          <a:solidFill>
                            <a:schemeClr val="tx1"/>
                          </a:solidFill>
                        </a:rPr>
                        <a:t>Loneliness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.91 (.09)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.92 (.09)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.91 (.08) </a:t>
                      </a:r>
                      <a:endParaRPr lang="en-US" sz="24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734695"/>
                  </a:ext>
                </a:extLst>
              </a:tr>
              <a:tr h="486004">
                <a:tc>
                  <a:txBody>
                    <a:bodyPr/>
                    <a:lstStyle/>
                    <a:p>
                      <a:r>
                        <a:rPr lang="en-US" sz="2400" b="1" dirty="0">
                          <a:solidFill>
                            <a:schemeClr val="tx1"/>
                          </a:solidFill>
                        </a:rPr>
                        <a:t>Argument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.92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34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55349560"/>
                  </a:ext>
                </a:extLst>
              </a:tr>
              <a:tr h="486004">
                <a:tc>
                  <a:txBody>
                    <a:bodyPr/>
                    <a:lstStyle/>
                    <a:p>
                      <a:r>
                        <a:rPr lang="en-US" sz="2400" b="1" dirty="0">
                          <a:solidFill>
                            <a:schemeClr val="tx1"/>
                          </a:solidFill>
                        </a:rPr>
                        <a:t>Interacted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.69 (.16)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.69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.73 (.17)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8054704"/>
                  </a:ext>
                </a:extLst>
              </a:tr>
              <a:tr h="486004">
                <a:tc>
                  <a:txBody>
                    <a:bodyPr/>
                    <a:lstStyle/>
                    <a:p>
                      <a:r>
                        <a:rPr lang="en-US" sz="2400" b="1" dirty="0">
                          <a:solidFill>
                            <a:schemeClr val="tx1"/>
                          </a:solidFill>
                        </a:rPr>
                        <a:t>Studying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.83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.81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.83 (.14)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109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5108244"/>
                  </a:ext>
                </a:extLst>
              </a:tr>
              <a:tr h="486004">
                <a:tc>
                  <a:txBody>
                    <a:bodyPr/>
                    <a:lstStyle/>
                    <a:p>
                      <a:r>
                        <a:rPr lang="en-US" sz="2400" b="1" dirty="0">
                          <a:solidFill>
                            <a:schemeClr val="tx1"/>
                          </a:solidFill>
                        </a:rPr>
                        <a:t>Sick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.91 (.13)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4756920"/>
                  </a:ext>
                </a:extLst>
              </a:tr>
              <a:tr h="486004">
                <a:tc>
                  <a:txBody>
                    <a:bodyPr/>
                    <a:lstStyle/>
                    <a:p>
                      <a:r>
                        <a:rPr lang="en-US" sz="2400" b="1" dirty="0">
                          <a:solidFill>
                            <a:schemeClr val="tx1"/>
                          </a:solidFill>
                        </a:rPr>
                        <a:t>Tired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.81 (.16)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.82 (.15)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.82 (.15)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solidFill>
                        </a:rPr>
                        <a:t>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66262867"/>
                  </a:ext>
                </a:extLst>
              </a:tr>
            </a:tbl>
          </a:graphicData>
        </a:graphic>
      </p:graphicFrame>
      <p:sp>
        <p:nvSpPr>
          <p:cNvPr id="24" name="Rectangle 23">
            <a:extLst>
              <a:ext uri="{FF2B5EF4-FFF2-40B4-BE49-F238E27FC236}">
                <a16:creationId xmlns:a16="http://schemas.microsoft.com/office/drawing/2014/main" id="{90FBE050-34C2-B04B-A704-7AAEA915D9DC}"/>
              </a:ext>
            </a:extLst>
          </p:cNvPr>
          <p:cNvSpPr/>
          <p:nvPr/>
        </p:nvSpPr>
        <p:spPr>
          <a:xfrm>
            <a:off x="3042557" y="746359"/>
            <a:ext cx="6106886" cy="480336"/>
          </a:xfrm>
          <a:prstGeom prst="rect">
            <a:avLst/>
          </a:prstGeom>
          <a:solidFill>
            <a:srgbClr val="30A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pitchFamily="2" charset="0"/>
              </a:rPr>
              <a:t>Classification Accuracy</a:t>
            </a:r>
          </a:p>
        </p:txBody>
      </p:sp>
      <p:graphicFrame>
        <p:nvGraphicFramePr>
          <p:cNvPr id="25" name="Table 2">
            <a:extLst>
              <a:ext uri="{FF2B5EF4-FFF2-40B4-BE49-F238E27FC236}">
                <a16:creationId xmlns:a16="http://schemas.microsoft.com/office/drawing/2014/main" id="{F53B5383-7304-BA4C-B0F4-1D19632CC4CF}"/>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4" name="Rectangle 13">
            <a:extLst>
              <a:ext uri="{FF2B5EF4-FFF2-40B4-BE49-F238E27FC236}">
                <a16:creationId xmlns:a16="http://schemas.microsoft.com/office/drawing/2014/main" id="{7AAA57EA-772C-424C-844F-C25F83E43E52}"/>
              </a:ext>
            </a:extLst>
          </p:cNvPr>
          <p:cNvSpPr/>
          <p:nvPr/>
        </p:nvSpPr>
        <p:spPr>
          <a:xfrm>
            <a:off x="206695" y="518161"/>
            <a:ext cx="12061343" cy="5324500"/>
          </a:xfrm>
          <a:prstGeom prst="rect">
            <a:avLst/>
          </a:prstGeom>
          <a:solidFill>
            <a:srgbClr val="FFFFFF">
              <a:alpha val="59608"/>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1" name="Rectangle 20">
            <a:extLst>
              <a:ext uri="{FF2B5EF4-FFF2-40B4-BE49-F238E27FC236}">
                <a16:creationId xmlns:a16="http://schemas.microsoft.com/office/drawing/2014/main" id="{A6AB12B2-E3C3-3045-97A3-3500250A29B1}"/>
              </a:ext>
            </a:extLst>
          </p:cNvPr>
          <p:cNvSpPr/>
          <p:nvPr/>
        </p:nvSpPr>
        <p:spPr>
          <a:xfrm>
            <a:off x="2386940" y="1710047"/>
            <a:ext cx="7683335" cy="3170711"/>
          </a:xfrm>
          <a:prstGeom prst="rect">
            <a:avLst/>
          </a:prstGeom>
          <a:solidFill>
            <a:srgbClr val="30A56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Classification accuracy was high, on average, with some variability across outcomes.</a:t>
            </a:r>
          </a:p>
        </p:txBody>
      </p:sp>
    </p:spTree>
    <p:extLst>
      <p:ext uri="{BB962C8B-B14F-4D97-AF65-F5344CB8AC3E}">
        <p14:creationId xmlns:p14="http://schemas.microsoft.com/office/powerpoint/2010/main" val="12879721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D8066-837B-274F-835B-0DB43B3601F7}"/>
              </a:ext>
            </a:extLst>
          </p:cNvPr>
          <p:cNvSpPr/>
          <p:nvPr/>
        </p:nvSpPr>
        <p:spPr>
          <a:xfrm>
            <a:off x="2197732" y="745847"/>
            <a:ext cx="7796536" cy="954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432FF"/>
                </a:solidFill>
                <a:latin typeface="Helvetica" pitchFamily="2" charset="0"/>
              </a:rPr>
              <a:t>To what degree can we predict behavioral and experiential outcomes? </a:t>
            </a:r>
          </a:p>
        </p:txBody>
      </p:sp>
      <p:sp>
        <p:nvSpPr>
          <p:cNvPr id="4" name="Rectangle 3">
            <a:extLst>
              <a:ext uri="{FF2B5EF4-FFF2-40B4-BE49-F238E27FC236}">
                <a16:creationId xmlns:a16="http://schemas.microsoft.com/office/drawing/2014/main" id="{A20AF3F1-FB6A-394B-A503-E89CF8867755}"/>
              </a:ext>
            </a:extLst>
          </p:cNvPr>
          <p:cNvSpPr/>
          <p:nvPr/>
        </p:nvSpPr>
        <p:spPr>
          <a:xfrm>
            <a:off x="5812971" y="6372310"/>
            <a:ext cx="6553199"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pitchFamily="2" charset="0"/>
              </a:rPr>
              <a:t>Beck &amp; Jackson (revision submitted, </a:t>
            </a:r>
            <a:r>
              <a:rPr lang="en-US" i="1" dirty="0">
                <a:solidFill>
                  <a:schemeClr val="tx1"/>
                </a:solidFill>
                <a:latin typeface="Courier" pitchFamily="2" charset="0"/>
              </a:rPr>
              <a:t>Psych Science</a:t>
            </a:r>
            <a:r>
              <a:rPr lang="en-US" dirty="0">
                <a:solidFill>
                  <a:schemeClr val="tx1"/>
                </a:solidFill>
                <a:latin typeface="Courier" pitchFamily="2" charset="0"/>
              </a:rPr>
              <a:t>)</a:t>
            </a:r>
          </a:p>
        </p:txBody>
      </p:sp>
      <p:graphicFrame>
        <p:nvGraphicFramePr>
          <p:cNvPr id="7" name="Table 2">
            <a:extLst>
              <a:ext uri="{FF2B5EF4-FFF2-40B4-BE49-F238E27FC236}">
                <a16:creationId xmlns:a16="http://schemas.microsoft.com/office/drawing/2014/main" id="{E53AD0EF-7BB5-A640-B97E-947D69AD74D6}"/>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031048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D53C9-2987-294E-9716-504C16FC06D9}"/>
              </a:ext>
            </a:extLst>
          </p:cNvPr>
          <p:cNvPicPr>
            <a:picLocks noChangeAspect="1"/>
          </p:cNvPicPr>
          <p:nvPr/>
        </p:nvPicPr>
        <p:blipFill>
          <a:blip r:embed="rId2"/>
          <a:stretch>
            <a:fillRect/>
          </a:stretch>
        </p:blipFill>
        <p:spPr>
          <a:xfrm>
            <a:off x="609600" y="1771690"/>
            <a:ext cx="10972800" cy="4572000"/>
          </a:xfrm>
          <a:prstGeom prst="rect">
            <a:avLst/>
          </a:prstGeom>
        </p:spPr>
      </p:pic>
      <p:sp>
        <p:nvSpPr>
          <p:cNvPr id="6" name="Rectangle 5">
            <a:extLst>
              <a:ext uri="{FF2B5EF4-FFF2-40B4-BE49-F238E27FC236}">
                <a16:creationId xmlns:a16="http://schemas.microsoft.com/office/drawing/2014/main" id="{1DB03F56-E5AC-FB44-AF47-1A4619E24336}"/>
              </a:ext>
            </a:extLst>
          </p:cNvPr>
          <p:cNvSpPr/>
          <p:nvPr/>
        </p:nvSpPr>
        <p:spPr>
          <a:xfrm>
            <a:off x="1638300" y="2247900"/>
            <a:ext cx="2032000" cy="151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 name="Rectangle 6">
            <a:extLst>
              <a:ext uri="{FF2B5EF4-FFF2-40B4-BE49-F238E27FC236}">
                <a16:creationId xmlns:a16="http://schemas.microsoft.com/office/drawing/2014/main" id="{E6C013C0-3C98-4949-98B1-51E03E1CCBCA}"/>
              </a:ext>
            </a:extLst>
          </p:cNvPr>
          <p:cNvSpPr/>
          <p:nvPr/>
        </p:nvSpPr>
        <p:spPr>
          <a:xfrm>
            <a:off x="1587500" y="4273510"/>
            <a:ext cx="2032000" cy="151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8" name="Rectangle 7">
            <a:extLst>
              <a:ext uri="{FF2B5EF4-FFF2-40B4-BE49-F238E27FC236}">
                <a16:creationId xmlns:a16="http://schemas.microsoft.com/office/drawing/2014/main" id="{33A01609-1355-BC47-871E-02CB5A92C336}"/>
              </a:ext>
            </a:extLst>
          </p:cNvPr>
          <p:cNvSpPr/>
          <p:nvPr/>
        </p:nvSpPr>
        <p:spPr>
          <a:xfrm>
            <a:off x="6750050" y="2273300"/>
            <a:ext cx="2032000" cy="151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9" name="Rectangle 8">
            <a:extLst>
              <a:ext uri="{FF2B5EF4-FFF2-40B4-BE49-F238E27FC236}">
                <a16:creationId xmlns:a16="http://schemas.microsoft.com/office/drawing/2014/main" id="{9D77623A-BB17-B849-BC6C-4BF633A0F396}"/>
              </a:ext>
            </a:extLst>
          </p:cNvPr>
          <p:cNvSpPr/>
          <p:nvPr/>
        </p:nvSpPr>
        <p:spPr>
          <a:xfrm>
            <a:off x="6750050" y="4273510"/>
            <a:ext cx="2032000" cy="151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0" name="Rectangle 9">
            <a:extLst>
              <a:ext uri="{FF2B5EF4-FFF2-40B4-BE49-F238E27FC236}">
                <a16:creationId xmlns:a16="http://schemas.microsoft.com/office/drawing/2014/main" id="{A86F0250-D2AB-864E-8CD1-2A46E93D1D14}"/>
              </a:ext>
            </a:extLst>
          </p:cNvPr>
          <p:cNvSpPr/>
          <p:nvPr/>
        </p:nvSpPr>
        <p:spPr>
          <a:xfrm>
            <a:off x="3683000" y="2476580"/>
            <a:ext cx="2781300" cy="128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1" name="Rectangle 10">
            <a:extLst>
              <a:ext uri="{FF2B5EF4-FFF2-40B4-BE49-F238E27FC236}">
                <a16:creationId xmlns:a16="http://schemas.microsoft.com/office/drawing/2014/main" id="{A96DB8DC-70AB-CD42-BFD2-D3AC407C608F}"/>
              </a:ext>
            </a:extLst>
          </p:cNvPr>
          <p:cNvSpPr/>
          <p:nvPr/>
        </p:nvSpPr>
        <p:spPr>
          <a:xfrm>
            <a:off x="3794125" y="4686380"/>
            <a:ext cx="2781300" cy="128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2" name="Rectangle 11">
            <a:extLst>
              <a:ext uri="{FF2B5EF4-FFF2-40B4-BE49-F238E27FC236}">
                <a16:creationId xmlns:a16="http://schemas.microsoft.com/office/drawing/2014/main" id="{FC8EBA71-59A6-0940-84DB-4B0AE4EC14B0}"/>
              </a:ext>
            </a:extLst>
          </p:cNvPr>
          <p:cNvSpPr/>
          <p:nvPr/>
        </p:nvSpPr>
        <p:spPr>
          <a:xfrm>
            <a:off x="8791575" y="2565560"/>
            <a:ext cx="2781300" cy="128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3" name="Rectangle 12">
            <a:extLst>
              <a:ext uri="{FF2B5EF4-FFF2-40B4-BE49-F238E27FC236}">
                <a16:creationId xmlns:a16="http://schemas.microsoft.com/office/drawing/2014/main" id="{BE8BDC14-DF74-3646-AC77-D972E3CBC769}"/>
              </a:ext>
            </a:extLst>
          </p:cNvPr>
          <p:cNvSpPr/>
          <p:nvPr/>
        </p:nvSpPr>
        <p:spPr>
          <a:xfrm>
            <a:off x="8686800" y="4610340"/>
            <a:ext cx="2781300" cy="128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4" name="Rectangle 13">
            <a:extLst>
              <a:ext uri="{FF2B5EF4-FFF2-40B4-BE49-F238E27FC236}">
                <a16:creationId xmlns:a16="http://schemas.microsoft.com/office/drawing/2014/main" id="{5576C4D4-A65E-0541-948B-C5CB4AF067CC}"/>
              </a:ext>
            </a:extLst>
          </p:cNvPr>
          <p:cNvSpPr/>
          <p:nvPr/>
        </p:nvSpPr>
        <p:spPr>
          <a:xfrm>
            <a:off x="2197732" y="745847"/>
            <a:ext cx="7796536" cy="954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432FF"/>
                </a:solidFill>
                <a:latin typeface="Helvetica" pitchFamily="2" charset="0"/>
              </a:rPr>
              <a:t>To what degree can we predict behavioral and experiential outcomes? </a:t>
            </a:r>
          </a:p>
        </p:txBody>
      </p:sp>
      <p:sp>
        <p:nvSpPr>
          <p:cNvPr id="15" name="Rectangle 14">
            <a:extLst>
              <a:ext uri="{FF2B5EF4-FFF2-40B4-BE49-F238E27FC236}">
                <a16:creationId xmlns:a16="http://schemas.microsoft.com/office/drawing/2014/main" id="{E03F3948-BC6F-994D-9EA7-5A2E3244AE77}"/>
              </a:ext>
            </a:extLst>
          </p:cNvPr>
          <p:cNvSpPr/>
          <p:nvPr/>
        </p:nvSpPr>
        <p:spPr>
          <a:xfrm>
            <a:off x="5812971" y="6372310"/>
            <a:ext cx="6553199"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pitchFamily="2" charset="0"/>
              </a:rPr>
              <a:t>Beck &amp; Jackson (revision submitted, </a:t>
            </a:r>
            <a:r>
              <a:rPr lang="en-US" i="1" dirty="0">
                <a:solidFill>
                  <a:schemeClr val="tx1"/>
                </a:solidFill>
                <a:latin typeface="Courier" pitchFamily="2" charset="0"/>
              </a:rPr>
              <a:t>Psych Science</a:t>
            </a:r>
            <a:r>
              <a:rPr lang="en-US" dirty="0">
                <a:solidFill>
                  <a:schemeClr val="tx1"/>
                </a:solidFill>
                <a:latin typeface="Courier" pitchFamily="2" charset="0"/>
              </a:rPr>
              <a:t>)</a:t>
            </a:r>
          </a:p>
        </p:txBody>
      </p:sp>
      <p:graphicFrame>
        <p:nvGraphicFramePr>
          <p:cNvPr id="20" name="Table 2">
            <a:extLst>
              <a:ext uri="{FF2B5EF4-FFF2-40B4-BE49-F238E27FC236}">
                <a16:creationId xmlns:a16="http://schemas.microsoft.com/office/drawing/2014/main" id="{4A34D996-6508-B04B-BAB6-FEF2BE63A3B8}"/>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3583403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D53C9-2987-294E-9716-504C16FC06D9}"/>
              </a:ext>
            </a:extLst>
          </p:cNvPr>
          <p:cNvPicPr>
            <a:picLocks noChangeAspect="1"/>
          </p:cNvPicPr>
          <p:nvPr/>
        </p:nvPicPr>
        <p:blipFill>
          <a:blip r:embed="rId2"/>
          <a:stretch>
            <a:fillRect/>
          </a:stretch>
        </p:blipFill>
        <p:spPr>
          <a:xfrm>
            <a:off x="609600" y="1771690"/>
            <a:ext cx="10972800" cy="4572000"/>
          </a:xfrm>
          <a:prstGeom prst="rect">
            <a:avLst/>
          </a:prstGeom>
        </p:spPr>
      </p:pic>
      <p:sp>
        <p:nvSpPr>
          <p:cNvPr id="7" name="Rectangle 6">
            <a:extLst>
              <a:ext uri="{FF2B5EF4-FFF2-40B4-BE49-F238E27FC236}">
                <a16:creationId xmlns:a16="http://schemas.microsoft.com/office/drawing/2014/main" id="{E6C013C0-3C98-4949-98B1-51E03E1CCBCA}"/>
              </a:ext>
            </a:extLst>
          </p:cNvPr>
          <p:cNvSpPr/>
          <p:nvPr/>
        </p:nvSpPr>
        <p:spPr>
          <a:xfrm>
            <a:off x="1587500" y="4273510"/>
            <a:ext cx="2032000" cy="151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8" name="Rectangle 7">
            <a:extLst>
              <a:ext uri="{FF2B5EF4-FFF2-40B4-BE49-F238E27FC236}">
                <a16:creationId xmlns:a16="http://schemas.microsoft.com/office/drawing/2014/main" id="{33A01609-1355-BC47-871E-02CB5A92C336}"/>
              </a:ext>
            </a:extLst>
          </p:cNvPr>
          <p:cNvSpPr/>
          <p:nvPr/>
        </p:nvSpPr>
        <p:spPr>
          <a:xfrm>
            <a:off x="6750050" y="2273300"/>
            <a:ext cx="2032000" cy="151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9" name="Rectangle 8">
            <a:extLst>
              <a:ext uri="{FF2B5EF4-FFF2-40B4-BE49-F238E27FC236}">
                <a16:creationId xmlns:a16="http://schemas.microsoft.com/office/drawing/2014/main" id="{9D77623A-BB17-B849-BC6C-4BF633A0F396}"/>
              </a:ext>
            </a:extLst>
          </p:cNvPr>
          <p:cNvSpPr/>
          <p:nvPr/>
        </p:nvSpPr>
        <p:spPr>
          <a:xfrm>
            <a:off x="6750050" y="4273510"/>
            <a:ext cx="2032000" cy="151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1" name="Rectangle 10">
            <a:extLst>
              <a:ext uri="{FF2B5EF4-FFF2-40B4-BE49-F238E27FC236}">
                <a16:creationId xmlns:a16="http://schemas.microsoft.com/office/drawing/2014/main" id="{A96DB8DC-70AB-CD42-BFD2-D3AC407C608F}"/>
              </a:ext>
            </a:extLst>
          </p:cNvPr>
          <p:cNvSpPr/>
          <p:nvPr/>
        </p:nvSpPr>
        <p:spPr>
          <a:xfrm>
            <a:off x="3794125" y="4686380"/>
            <a:ext cx="2781300" cy="128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2" name="Rectangle 11">
            <a:extLst>
              <a:ext uri="{FF2B5EF4-FFF2-40B4-BE49-F238E27FC236}">
                <a16:creationId xmlns:a16="http://schemas.microsoft.com/office/drawing/2014/main" id="{FC8EBA71-59A6-0940-84DB-4B0AE4EC14B0}"/>
              </a:ext>
            </a:extLst>
          </p:cNvPr>
          <p:cNvSpPr/>
          <p:nvPr/>
        </p:nvSpPr>
        <p:spPr>
          <a:xfrm>
            <a:off x="8791575" y="2565560"/>
            <a:ext cx="2781300" cy="128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3" name="Rectangle 12">
            <a:extLst>
              <a:ext uri="{FF2B5EF4-FFF2-40B4-BE49-F238E27FC236}">
                <a16:creationId xmlns:a16="http://schemas.microsoft.com/office/drawing/2014/main" id="{BE8BDC14-DF74-3646-AC77-D972E3CBC769}"/>
              </a:ext>
            </a:extLst>
          </p:cNvPr>
          <p:cNvSpPr/>
          <p:nvPr/>
        </p:nvSpPr>
        <p:spPr>
          <a:xfrm>
            <a:off x="8686800" y="4610340"/>
            <a:ext cx="2781300" cy="128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5" name="Rectangle 14">
            <a:extLst>
              <a:ext uri="{FF2B5EF4-FFF2-40B4-BE49-F238E27FC236}">
                <a16:creationId xmlns:a16="http://schemas.microsoft.com/office/drawing/2014/main" id="{E51A78A8-1549-8E4D-BBEA-14A5EDDDF904}"/>
              </a:ext>
            </a:extLst>
          </p:cNvPr>
          <p:cNvSpPr/>
          <p:nvPr/>
        </p:nvSpPr>
        <p:spPr>
          <a:xfrm>
            <a:off x="2197732" y="745847"/>
            <a:ext cx="7796536" cy="954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432FF"/>
                </a:solidFill>
                <a:latin typeface="Helvetica" pitchFamily="2" charset="0"/>
              </a:rPr>
              <a:t>To what degree can we predict behavioral and experiential outcomes? </a:t>
            </a:r>
          </a:p>
        </p:txBody>
      </p:sp>
      <p:sp>
        <p:nvSpPr>
          <p:cNvPr id="14" name="Rectangle 13">
            <a:extLst>
              <a:ext uri="{FF2B5EF4-FFF2-40B4-BE49-F238E27FC236}">
                <a16:creationId xmlns:a16="http://schemas.microsoft.com/office/drawing/2014/main" id="{670E54D8-BA98-4A4D-B332-757B8D48CD31}"/>
              </a:ext>
            </a:extLst>
          </p:cNvPr>
          <p:cNvSpPr/>
          <p:nvPr/>
        </p:nvSpPr>
        <p:spPr>
          <a:xfrm>
            <a:off x="5812971" y="6372310"/>
            <a:ext cx="6553199"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pitchFamily="2" charset="0"/>
              </a:rPr>
              <a:t>Beck &amp; Jackson (revision submitted, </a:t>
            </a:r>
            <a:r>
              <a:rPr lang="en-US" i="1" dirty="0">
                <a:solidFill>
                  <a:schemeClr val="tx1"/>
                </a:solidFill>
                <a:latin typeface="Courier" pitchFamily="2" charset="0"/>
              </a:rPr>
              <a:t>Psych Science</a:t>
            </a:r>
            <a:r>
              <a:rPr lang="en-US" dirty="0">
                <a:solidFill>
                  <a:schemeClr val="tx1"/>
                </a:solidFill>
                <a:latin typeface="Courier" pitchFamily="2" charset="0"/>
              </a:rPr>
              <a:t>)</a:t>
            </a:r>
          </a:p>
        </p:txBody>
      </p:sp>
      <p:graphicFrame>
        <p:nvGraphicFramePr>
          <p:cNvPr id="19" name="Table 2">
            <a:extLst>
              <a:ext uri="{FF2B5EF4-FFF2-40B4-BE49-F238E27FC236}">
                <a16:creationId xmlns:a16="http://schemas.microsoft.com/office/drawing/2014/main" id="{640FCABA-2135-9449-AE5B-C6DA64C305FA}"/>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963166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50CC1C-0DDA-67CC-FD17-5A9492F47E45}"/>
              </a:ext>
            </a:extLst>
          </p:cNvPr>
          <p:cNvPicPr>
            <a:picLocks noChangeAspect="1"/>
          </p:cNvPicPr>
          <p:nvPr/>
        </p:nvPicPr>
        <p:blipFill>
          <a:blip r:embed="rId2">
            <a:grayscl/>
          </a:blip>
          <a:stretch>
            <a:fillRect/>
          </a:stretch>
        </p:blipFill>
        <p:spPr>
          <a:xfrm>
            <a:off x="1167300" y="2213458"/>
            <a:ext cx="2676422" cy="2431083"/>
          </a:xfrm>
          <a:prstGeom prst="rect">
            <a:avLst/>
          </a:prstGeom>
        </p:spPr>
      </p:pic>
      <p:pic>
        <p:nvPicPr>
          <p:cNvPr id="4" name="Picture 3">
            <a:extLst>
              <a:ext uri="{FF2B5EF4-FFF2-40B4-BE49-F238E27FC236}">
                <a16:creationId xmlns:a16="http://schemas.microsoft.com/office/drawing/2014/main" id="{4E24A464-676A-22FC-88E4-1F2273324964}"/>
              </a:ext>
            </a:extLst>
          </p:cNvPr>
          <p:cNvPicPr>
            <a:picLocks noChangeAspect="1"/>
          </p:cNvPicPr>
          <p:nvPr/>
        </p:nvPicPr>
        <p:blipFill>
          <a:blip r:embed="rId3"/>
          <a:stretch>
            <a:fillRect/>
          </a:stretch>
        </p:blipFill>
        <p:spPr>
          <a:xfrm>
            <a:off x="8527096" y="2417445"/>
            <a:ext cx="2019809" cy="2023110"/>
          </a:xfrm>
          <a:prstGeom prst="rect">
            <a:avLst/>
          </a:prstGeom>
        </p:spPr>
      </p:pic>
      <p:cxnSp>
        <p:nvCxnSpPr>
          <p:cNvPr id="6" name="Straight Arrow Connector 5">
            <a:extLst>
              <a:ext uri="{FF2B5EF4-FFF2-40B4-BE49-F238E27FC236}">
                <a16:creationId xmlns:a16="http://schemas.microsoft.com/office/drawing/2014/main" id="{67BA9DD9-5611-40B9-3961-AEF6B8ABD56D}"/>
              </a:ext>
            </a:extLst>
          </p:cNvPr>
          <p:cNvCxnSpPr>
            <a:cxnSpLocks/>
          </p:cNvCxnSpPr>
          <p:nvPr/>
        </p:nvCxnSpPr>
        <p:spPr>
          <a:xfrm>
            <a:off x="4059580" y="3429000"/>
            <a:ext cx="4072841" cy="0"/>
          </a:xfrm>
          <a:prstGeom prst="straightConnector1">
            <a:avLst/>
          </a:prstGeom>
          <a:ln w="57150">
            <a:solidFill>
              <a:srgbClr val="C0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DABEDBF-3D10-C521-57E4-72B01E7689FF}"/>
              </a:ext>
            </a:extLst>
          </p:cNvPr>
          <p:cNvSpPr/>
          <p:nvPr/>
        </p:nvSpPr>
        <p:spPr>
          <a:xfrm>
            <a:off x="-352473" y="5407519"/>
            <a:ext cx="5715968"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7030A0"/>
                </a:solidFill>
                <a:latin typeface="Courier" pitchFamily="2" charset="0"/>
              </a:rPr>
              <a:t>Nomothetic</a:t>
            </a:r>
          </a:p>
          <a:p>
            <a:pPr algn="ctr"/>
            <a:r>
              <a:rPr lang="en-US" sz="3600" b="1" dirty="0">
                <a:solidFill>
                  <a:srgbClr val="7030A0"/>
                </a:solidFill>
                <a:latin typeface="Courier" pitchFamily="2" charset="0"/>
              </a:rPr>
              <a:t>Between-Person</a:t>
            </a:r>
          </a:p>
          <a:p>
            <a:pPr algn="ctr"/>
            <a:r>
              <a:rPr lang="en-US" sz="3600" b="1" dirty="0">
                <a:solidFill>
                  <a:srgbClr val="7030A0"/>
                </a:solidFill>
                <a:latin typeface="Courier" pitchFamily="2" charset="0"/>
              </a:rPr>
              <a:t>Variable Centered</a:t>
            </a:r>
          </a:p>
        </p:txBody>
      </p:sp>
      <p:sp>
        <p:nvSpPr>
          <p:cNvPr id="8" name="Rectangle 7">
            <a:extLst>
              <a:ext uri="{FF2B5EF4-FFF2-40B4-BE49-F238E27FC236}">
                <a16:creationId xmlns:a16="http://schemas.microsoft.com/office/drawing/2014/main" id="{AC7828D5-6DD3-9F3D-B9EE-B13E6220DAA5}"/>
              </a:ext>
            </a:extLst>
          </p:cNvPr>
          <p:cNvSpPr/>
          <p:nvPr/>
        </p:nvSpPr>
        <p:spPr>
          <a:xfrm>
            <a:off x="6949518" y="5407519"/>
            <a:ext cx="5174964"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432FF"/>
                </a:solidFill>
                <a:latin typeface="Courier" pitchFamily="2" charset="0"/>
              </a:rPr>
              <a:t>Idiographic</a:t>
            </a:r>
          </a:p>
          <a:p>
            <a:pPr algn="ctr"/>
            <a:r>
              <a:rPr lang="en-US" sz="3600" b="1" dirty="0">
                <a:solidFill>
                  <a:srgbClr val="0432FF"/>
                </a:solidFill>
                <a:latin typeface="Courier" pitchFamily="2" charset="0"/>
              </a:rPr>
              <a:t>Person-Centered</a:t>
            </a:r>
          </a:p>
        </p:txBody>
      </p:sp>
      <p:sp>
        <p:nvSpPr>
          <p:cNvPr id="3" name="Rectangle 2">
            <a:extLst>
              <a:ext uri="{FF2B5EF4-FFF2-40B4-BE49-F238E27FC236}">
                <a16:creationId xmlns:a16="http://schemas.microsoft.com/office/drawing/2014/main" id="{A24389BB-4FBA-E140-194B-5216872C60F2}"/>
              </a:ext>
            </a:extLst>
          </p:cNvPr>
          <p:cNvSpPr/>
          <p:nvPr/>
        </p:nvSpPr>
        <p:spPr>
          <a:xfrm>
            <a:off x="657102" y="1036268"/>
            <a:ext cx="10877796" cy="1200329"/>
          </a:xfrm>
          <a:prstGeom prst="rect">
            <a:avLst/>
          </a:prstGeom>
        </p:spPr>
        <p:txBody>
          <a:bodyPr wrap="square">
            <a:spAutoFit/>
          </a:bodyPr>
          <a:lstStyle/>
          <a:p>
            <a:pPr algn="ctr"/>
            <a:r>
              <a:rPr lang="en-US" sz="2400" b="1" i="0" dirty="0">
                <a:effectLst/>
                <a:latin typeface="Helvetica Neue" panose="02000503000000020004" pitchFamily="2" charset="0"/>
                <a:ea typeface="Helvetica Neue" panose="02000503000000020004" pitchFamily="2" charset="0"/>
                <a:cs typeface="Helvetica Neue" panose="02000503000000020004" pitchFamily="2" charset="0"/>
              </a:rPr>
              <a:t>Instead of growing impatient with the single case and hastening on to generalization, why should we not grow impatient with our generalizations and hasten to the internal pattern?” (Allport, 1961, p. 84)</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Rectangle 8">
            <a:extLst>
              <a:ext uri="{FF2B5EF4-FFF2-40B4-BE49-F238E27FC236}">
                <a16:creationId xmlns:a16="http://schemas.microsoft.com/office/drawing/2014/main" id="{C022DA0D-8AD3-2392-EB68-5D68F000818B}"/>
              </a:ext>
            </a:extLst>
          </p:cNvPr>
          <p:cNvSpPr/>
          <p:nvPr/>
        </p:nvSpPr>
        <p:spPr>
          <a:xfrm>
            <a:off x="657102" y="0"/>
            <a:ext cx="10877797" cy="1036268"/>
          </a:xfrm>
          <a:prstGeom prst="rect">
            <a:avLst/>
          </a:prstGeom>
          <a:solidFill>
            <a:srgbClr val="C0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The Generalizability Problem</a:t>
            </a:r>
          </a:p>
        </p:txBody>
      </p:sp>
    </p:spTree>
    <p:extLst>
      <p:ext uri="{BB962C8B-B14F-4D97-AF65-F5344CB8AC3E}">
        <p14:creationId xmlns:p14="http://schemas.microsoft.com/office/powerpoint/2010/main" val="3615942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D53C9-2987-294E-9716-504C16FC06D9}"/>
              </a:ext>
            </a:extLst>
          </p:cNvPr>
          <p:cNvPicPr>
            <a:picLocks noChangeAspect="1"/>
          </p:cNvPicPr>
          <p:nvPr/>
        </p:nvPicPr>
        <p:blipFill>
          <a:blip r:embed="rId2"/>
          <a:stretch>
            <a:fillRect/>
          </a:stretch>
        </p:blipFill>
        <p:spPr>
          <a:xfrm>
            <a:off x="609600" y="1771690"/>
            <a:ext cx="10972800" cy="4572000"/>
          </a:xfrm>
          <a:prstGeom prst="rect">
            <a:avLst/>
          </a:prstGeom>
        </p:spPr>
      </p:pic>
      <p:sp>
        <p:nvSpPr>
          <p:cNvPr id="8" name="Rectangle 7">
            <a:extLst>
              <a:ext uri="{FF2B5EF4-FFF2-40B4-BE49-F238E27FC236}">
                <a16:creationId xmlns:a16="http://schemas.microsoft.com/office/drawing/2014/main" id="{33A01609-1355-BC47-871E-02CB5A92C336}"/>
              </a:ext>
            </a:extLst>
          </p:cNvPr>
          <p:cNvSpPr/>
          <p:nvPr/>
        </p:nvSpPr>
        <p:spPr>
          <a:xfrm>
            <a:off x="6750050" y="2273300"/>
            <a:ext cx="2032000" cy="151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9" name="Rectangle 8">
            <a:extLst>
              <a:ext uri="{FF2B5EF4-FFF2-40B4-BE49-F238E27FC236}">
                <a16:creationId xmlns:a16="http://schemas.microsoft.com/office/drawing/2014/main" id="{9D77623A-BB17-B849-BC6C-4BF633A0F396}"/>
              </a:ext>
            </a:extLst>
          </p:cNvPr>
          <p:cNvSpPr/>
          <p:nvPr/>
        </p:nvSpPr>
        <p:spPr>
          <a:xfrm>
            <a:off x="6750050" y="4273510"/>
            <a:ext cx="2032000" cy="151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2" name="Rectangle 11">
            <a:extLst>
              <a:ext uri="{FF2B5EF4-FFF2-40B4-BE49-F238E27FC236}">
                <a16:creationId xmlns:a16="http://schemas.microsoft.com/office/drawing/2014/main" id="{FC8EBA71-59A6-0940-84DB-4B0AE4EC14B0}"/>
              </a:ext>
            </a:extLst>
          </p:cNvPr>
          <p:cNvSpPr/>
          <p:nvPr/>
        </p:nvSpPr>
        <p:spPr>
          <a:xfrm>
            <a:off x="8791575" y="2565560"/>
            <a:ext cx="2781300" cy="128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3" name="Rectangle 12">
            <a:extLst>
              <a:ext uri="{FF2B5EF4-FFF2-40B4-BE49-F238E27FC236}">
                <a16:creationId xmlns:a16="http://schemas.microsoft.com/office/drawing/2014/main" id="{BE8BDC14-DF74-3646-AC77-D972E3CBC769}"/>
              </a:ext>
            </a:extLst>
          </p:cNvPr>
          <p:cNvSpPr/>
          <p:nvPr/>
        </p:nvSpPr>
        <p:spPr>
          <a:xfrm>
            <a:off x="8686800" y="4610340"/>
            <a:ext cx="2781300" cy="128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1" name="Rectangle 10">
            <a:extLst>
              <a:ext uri="{FF2B5EF4-FFF2-40B4-BE49-F238E27FC236}">
                <a16:creationId xmlns:a16="http://schemas.microsoft.com/office/drawing/2014/main" id="{60EC4D9C-D2E1-A042-90E8-7F5C5B1D94E2}"/>
              </a:ext>
            </a:extLst>
          </p:cNvPr>
          <p:cNvSpPr/>
          <p:nvPr/>
        </p:nvSpPr>
        <p:spPr>
          <a:xfrm>
            <a:off x="2197732" y="745847"/>
            <a:ext cx="7796536" cy="954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432FF"/>
                </a:solidFill>
                <a:latin typeface="Helvetica" pitchFamily="2" charset="0"/>
              </a:rPr>
              <a:t>To what degree can we predict behavioral and experiential outcomes? </a:t>
            </a:r>
          </a:p>
        </p:txBody>
      </p:sp>
      <p:sp>
        <p:nvSpPr>
          <p:cNvPr id="10" name="Rectangle 9">
            <a:extLst>
              <a:ext uri="{FF2B5EF4-FFF2-40B4-BE49-F238E27FC236}">
                <a16:creationId xmlns:a16="http://schemas.microsoft.com/office/drawing/2014/main" id="{8E3317B6-A3A5-2746-B171-9EF0DEB0618B}"/>
              </a:ext>
            </a:extLst>
          </p:cNvPr>
          <p:cNvSpPr/>
          <p:nvPr/>
        </p:nvSpPr>
        <p:spPr>
          <a:xfrm>
            <a:off x="5812971" y="6372310"/>
            <a:ext cx="6553199"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pitchFamily="2" charset="0"/>
              </a:rPr>
              <a:t>Beck &amp; Jackson (revision submitted, </a:t>
            </a:r>
            <a:r>
              <a:rPr lang="en-US" i="1" dirty="0">
                <a:solidFill>
                  <a:schemeClr val="tx1"/>
                </a:solidFill>
                <a:latin typeface="Courier" pitchFamily="2" charset="0"/>
              </a:rPr>
              <a:t>Psych Science</a:t>
            </a:r>
            <a:r>
              <a:rPr lang="en-US" dirty="0">
                <a:solidFill>
                  <a:schemeClr val="tx1"/>
                </a:solidFill>
                <a:latin typeface="Courier" pitchFamily="2" charset="0"/>
              </a:rPr>
              <a:t>)</a:t>
            </a:r>
          </a:p>
        </p:txBody>
      </p:sp>
      <p:graphicFrame>
        <p:nvGraphicFramePr>
          <p:cNvPr id="17" name="Table 2">
            <a:extLst>
              <a:ext uri="{FF2B5EF4-FFF2-40B4-BE49-F238E27FC236}">
                <a16:creationId xmlns:a16="http://schemas.microsoft.com/office/drawing/2014/main" id="{6B3AFE6E-6244-E840-816F-282417DCB4E9}"/>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13469188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D53C9-2987-294E-9716-504C16FC06D9}"/>
              </a:ext>
            </a:extLst>
          </p:cNvPr>
          <p:cNvPicPr>
            <a:picLocks noChangeAspect="1"/>
          </p:cNvPicPr>
          <p:nvPr/>
        </p:nvPicPr>
        <p:blipFill>
          <a:blip r:embed="rId2"/>
          <a:stretch>
            <a:fillRect/>
          </a:stretch>
        </p:blipFill>
        <p:spPr>
          <a:xfrm>
            <a:off x="609600" y="1771690"/>
            <a:ext cx="10972800" cy="4572000"/>
          </a:xfrm>
          <a:prstGeom prst="rect">
            <a:avLst/>
          </a:prstGeom>
        </p:spPr>
      </p:pic>
      <p:sp>
        <p:nvSpPr>
          <p:cNvPr id="6" name="Rectangle 5">
            <a:extLst>
              <a:ext uri="{FF2B5EF4-FFF2-40B4-BE49-F238E27FC236}">
                <a16:creationId xmlns:a16="http://schemas.microsoft.com/office/drawing/2014/main" id="{9AC15BCE-AFE5-7F40-A7FD-8BB8FC052620}"/>
              </a:ext>
            </a:extLst>
          </p:cNvPr>
          <p:cNvSpPr/>
          <p:nvPr/>
        </p:nvSpPr>
        <p:spPr>
          <a:xfrm>
            <a:off x="2197732" y="745847"/>
            <a:ext cx="7796536" cy="954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432FF"/>
                </a:solidFill>
                <a:latin typeface="Helvetica" pitchFamily="2" charset="0"/>
              </a:rPr>
              <a:t>To what degree can we predict behavioral and experiential outcomes? </a:t>
            </a:r>
          </a:p>
        </p:txBody>
      </p:sp>
      <p:sp>
        <p:nvSpPr>
          <p:cNvPr id="8" name="Rectangle 7">
            <a:extLst>
              <a:ext uri="{FF2B5EF4-FFF2-40B4-BE49-F238E27FC236}">
                <a16:creationId xmlns:a16="http://schemas.microsoft.com/office/drawing/2014/main" id="{F4029885-3977-7B49-96D7-988AAFF2E0EB}"/>
              </a:ext>
            </a:extLst>
          </p:cNvPr>
          <p:cNvSpPr/>
          <p:nvPr/>
        </p:nvSpPr>
        <p:spPr>
          <a:xfrm>
            <a:off x="5812971" y="6372310"/>
            <a:ext cx="6553199"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pitchFamily="2" charset="0"/>
              </a:rPr>
              <a:t>Beck &amp; Jackson (revision submitted, </a:t>
            </a:r>
            <a:r>
              <a:rPr lang="en-US" i="1" dirty="0">
                <a:solidFill>
                  <a:schemeClr val="tx1"/>
                </a:solidFill>
                <a:latin typeface="Courier" pitchFamily="2" charset="0"/>
              </a:rPr>
              <a:t>Psych Science</a:t>
            </a:r>
            <a:r>
              <a:rPr lang="en-US" dirty="0">
                <a:solidFill>
                  <a:schemeClr val="tx1"/>
                </a:solidFill>
                <a:latin typeface="Courier" pitchFamily="2" charset="0"/>
              </a:rPr>
              <a:t>)</a:t>
            </a:r>
          </a:p>
        </p:txBody>
      </p:sp>
      <p:graphicFrame>
        <p:nvGraphicFramePr>
          <p:cNvPr id="11" name="Table 2">
            <a:extLst>
              <a:ext uri="{FF2B5EF4-FFF2-40B4-BE49-F238E27FC236}">
                <a16:creationId xmlns:a16="http://schemas.microsoft.com/office/drawing/2014/main" id="{6927DFB9-CDD7-A047-B714-98854E989FE6}"/>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Tree>
    <p:extLst>
      <p:ext uri="{BB962C8B-B14F-4D97-AF65-F5344CB8AC3E}">
        <p14:creationId xmlns:p14="http://schemas.microsoft.com/office/powerpoint/2010/main" val="7597685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5F9C5B-2CFE-5E4D-B642-AB0402103CEA}"/>
              </a:ext>
            </a:extLst>
          </p:cNvPr>
          <p:cNvSpPr/>
          <p:nvPr/>
        </p:nvSpPr>
        <p:spPr>
          <a:xfrm>
            <a:off x="5791200" y="6477327"/>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9" name="Picture 8" descr="Icon&#10;&#10;Description automatically generated">
            <a:extLst>
              <a:ext uri="{FF2B5EF4-FFF2-40B4-BE49-F238E27FC236}">
                <a16:creationId xmlns:a16="http://schemas.microsoft.com/office/drawing/2014/main" id="{A2E0EFBE-ECAC-D045-881B-DEB0EF91CD2C}"/>
              </a:ext>
            </a:extLst>
          </p:cNvPr>
          <p:cNvPicPr>
            <a:picLocks noChangeAspect="1"/>
          </p:cNvPicPr>
          <p:nvPr/>
        </p:nvPicPr>
        <p:blipFill>
          <a:blip r:embed="rId2"/>
          <a:stretch>
            <a:fillRect/>
          </a:stretch>
        </p:blipFill>
        <p:spPr>
          <a:xfrm>
            <a:off x="10319363" y="6140232"/>
            <a:ext cx="363998" cy="405598"/>
          </a:xfrm>
          <a:prstGeom prst="rect">
            <a:avLst/>
          </a:prstGeom>
        </p:spPr>
      </p:pic>
      <p:pic>
        <p:nvPicPr>
          <p:cNvPr id="10" name="Picture 9" descr="Icon&#10;&#10;Description automatically generated">
            <a:extLst>
              <a:ext uri="{FF2B5EF4-FFF2-40B4-BE49-F238E27FC236}">
                <a16:creationId xmlns:a16="http://schemas.microsoft.com/office/drawing/2014/main" id="{0C1B985B-CB34-9740-BE1A-6915E9B4616E}"/>
              </a:ext>
            </a:extLst>
          </p:cNvPr>
          <p:cNvPicPr>
            <a:picLocks noChangeAspect="1"/>
          </p:cNvPicPr>
          <p:nvPr/>
        </p:nvPicPr>
        <p:blipFill>
          <a:blip r:embed="rId3"/>
          <a:stretch>
            <a:fillRect/>
          </a:stretch>
        </p:blipFill>
        <p:spPr>
          <a:xfrm>
            <a:off x="11187779" y="6140232"/>
            <a:ext cx="363998" cy="405598"/>
          </a:xfrm>
          <a:prstGeom prst="rect">
            <a:avLst/>
          </a:prstGeom>
        </p:spPr>
      </p:pic>
      <p:pic>
        <p:nvPicPr>
          <p:cNvPr id="12" name="Picture 11" descr="Text&#10;&#10;Description automatically generated">
            <a:extLst>
              <a:ext uri="{FF2B5EF4-FFF2-40B4-BE49-F238E27FC236}">
                <a16:creationId xmlns:a16="http://schemas.microsoft.com/office/drawing/2014/main" id="{7D4A0465-BD3D-EC4C-BEF6-9502952BCF6C}"/>
              </a:ext>
            </a:extLst>
          </p:cNvPr>
          <p:cNvPicPr>
            <a:picLocks noChangeAspect="1"/>
          </p:cNvPicPr>
          <p:nvPr/>
        </p:nvPicPr>
        <p:blipFill>
          <a:blip r:embed="rId4"/>
          <a:stretch>
            <a:fillRect/>
          </a:stretch>
        </p:blipFill>
        <p:spPr>
          <a:xfrm>
            <a:off x="9886171" y="6140232"/>
            <a:ext cx="421941" cy="421941"/>
          </a:xfrm>
          <a:prstGeom prst="rect">
            <a:avLst/>
          </a:prstGeom>
        </p:spPr>
      </p:pic>
      <p:pic>
        <p:nvPicPr>
          <p:cNvPr id="13" name="Picture 12" descr="A picture containing text, sign, businesscard&#10;&#10;Description automatically generated">
            <a:extLst>
              <a:ext uri="{FF2B5EF4-FFF2-40B4-BE49-F238E27FC236}">
                <a16:creationId xmlns:a16="http://schemas.microsoft.com/office/drawing/2014/main" id="{672BD5E1-3A3C-F84D-A1A3-F7C5696DDD45}"/>
              </a:ext>
            </a:extLst>
          </p:cNvPr>
          <p:cNvPicPr>
            <a:picLocks noChangeAspect="1"/>
          </p:cNvPicPr>
          <p:nvPr/>
        </p:nvPicPr>
        <p:blipFill>
          <a:blip r:embed="rId5"/>
          <a:stretch>
            <a:fillRect/>
          </a:stretch>
        </p:blipFill>
        <p:spPr>
          <a:xfrm>
            <a:off x="11605780" y="6132060"/>
            <a:ext cx="363999" cy="421941"/>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239A1141-193C-4C49-8B61-55F1F5D344FF}"/>
              </a:ext>
            </a:extLst>
          </p:cNvPr>
          <p:cNvPicPr>
            <a:picLocks noChangeAspect="1"/>
          </p:cNvPicPr>
          <p:nvPr/>
        </p:nvPicPr>
        <p:blipFill>
          <a:blip r:embed="rId6"/>
          <a:stretch>
            <a:fillRect/>
          </a:stretch>
        </p:blipFill>
        <p:spPr>
          <a:xfrm>
            <a:off x="10743280" y="6132060"/>
            <a:ext cx="378665" cy="421941"/>
          </a:xfrm>
          <a:prstGeom prst="rect">
            <a:avLst/>
          </a:prstGeom>
        </p:spPr>
      </p:pic>
      <p:graphicFrame>
        <p:nvGraphicFramePr>
          <p:cNvPr id="17" name="Table 2">
            <a:extLst>
              <a:ext uri="{FF2B5EF4-FFF2-40B4-BE49-F238E27FC236}">
                <a16:creationId xmlns:a16="http://schemas.microsoft.com/office/drawing/2014/main" id="{A75C94BF-7947-6F4E-92A7-37385FC60CE6}"/>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1" name="Rectangle 10">
            <a:extLst>
              <a:ext uri="{FF2B5EF4-FFF2-40B4-BE49-F238E27FC236}">
                <a16:creationId xmlns:a16="http://schemas.microsoft.com/office/drawing/2014/main" id="{AA061024-BFDE-7E40-96C6-896178808A23}"/>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 certain categories of features out-predict others?</a:t>
            </a:r>
          </a:p>
        </p:txBody>
      </p:sp>
    </p:spTree>
    <p:extLst>
      <p:ext uri="{BB962C8B-B14F-4D97-AF65-F5344CB8AC3E}">
        <p14:creationId xmlns:p14="http://schemas.microsoft.com/office/powerpoint/2010/main" val="2384711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20A4D-E8B4-EA4B-9724-838DCF58F257}"/>
              </a:ext>
            </a:extLst>
          </p:cNvPr>
          <p:cNvPicPr>
            <a:picLocks noChangeAspect="1"/>
          </p:cNvPicPr>
          <p:nvPr/>
        </p:nvPicPr>
        <p:blipFill rotWithShape="1">
          <a:blip r:embed="rId3"/>
          <a:srcRect r="66945" b="45853"/>
          <a:stretch/>
        </p:blipFill>
        <p:spPr>
          <a:xfrm>
            <a:off x="4253535" y="758153"/>
            <a:ext cx="3684931" cy="6036304"/>
          </a:xfrm>
          <a:prstGeom prst="rect">
            <a:avLst/>
          </a:prstGeom>
        </p:spPr>
      </p:pic>
      <p:grpSp>
        <p:nvGrpSpPr>
          <p:cNvPr id="10" name="Group 9">
            <a:extLst>
              <a:ext uri="{FF2B5EF4-FFF2-40B4-BE49-F238E27FC236}">
                <a16:creationId xmlns:a16="http://schemas.microsoft.com/office/drawing/2014/main" id="{3AE65F93-D82B-F64F-B36B-2C6C0004D23C}"/>
              </a:ext>
            </a:extLst>
          </p:cNvPr>
          <p:cNvGrpSpPr>
            <a:grpSpLocks noChangeAspect="1"/>
          </p:cNvGrpSpPr>
          <p:nvPr/>
        </p:nvGrpSpPr>
        <p:grpSpPr>
          <a:xfrm>
            <a:off x="7938466" y="3038424"/>
            <a:ext cx="1651782" cy="1720333"/>
            <a:chOff x="6713950" y="4463439"/>
            <a:chExt cx="964505" cy="1004533"/>
          </a:xfrm>
        </p:grpSpPr>
        <p:pic>
          <p:nvPicPr>
            <p:cNvPr id="6" name="Picture 5">
              <a:extLst>
                <a:ext uri="{FF2B5EF4-FFF2-40B4-BE49-F238E27FC236}">
                  <a16:creationId xmlns:a16="http://schemas.microsoft.com/office/drawing/2014/main" id="{86EA8B1A-98FE-3C44-8A04-301C7965458F}"/>
                </a:ext>
              </a:extLst>
            </p:cNvPr>
            <p:cNvPicPr>
              <a:picLocks noChangeAspect="1"/>
            </p:cNvPicPr>
            <p:nvPr/>
          </p:nvPicPr>
          <p:blipFill rotWithShape="1">
            <a:blip r:embed="rId4"/>
            <a:srcRect l="49353" t="95389" r="38816" b="33"/>
            <a:stretch/>
          </p:blipFill>
          <p:spPr>
            <a:xfrm>
              <a:off x="6764054" y="4973648"/>
              <a:ext cx="638828" cy="247162"/>
            </a:xfrm>
            <a:prstGeom prst="rect">
              <a:avLst/>
            </a:prstGeom>
          </p:spPr>
        </p:pic>
        <p:pic>
          <p:nvPicPr>
            <p:cNvPr id="7" name="Picture 6">
              <a:extLst>
                <a:ext uri="{FF2B5EF4-FFF2-40B4-BE49-F238E27FC236}">
                  <a16:creationId xmlns:a16="http://schemas.microsoft.com/office/drawing/2014/main" id="{8AF37D1D-312E-F349-A226-5248CA5CE698}"/>
                </a:ext>
              </a:extLst>
            </p:cNvPr>
            <p:cNvPicPr>
              <a:picLocks noChangeAspect="1"/>
            </p:cNvPicPr>
            <p:nvPr/>
          </p:nvPicPr>
          <p:blipFill rotWithShape="1">
            <a:blip r:embed="rId5"/>
            <a:srcRect l="22212" t="95095" r="59926" b="33"/>
            <a:stretch/>
          </p:blipFill>
          <p:spPr>
            <a:xfrm>
              <a:off x="6713950" y="4463439"/>
              <a:ext cx="964505" cy="263047"/>
            </a:xfrm>
            <a:prstGeom prst="rect">
              <a:avLst/>
            </a:prstGeom>
          </p:spPr>
        </p:pic>
        <p:pic>
          <p:nvPicPr>
            <p:cNvPr id="8" name="Picture 7">
              <a:extLst>
                <a:ext uri="{FF2B5EF4-FFF2-40B4-BE49-F238E27FC236}">
                  <a16:creationId xmlns:a16="http://schemas.microsoft.com/office/drawing/2014/main" id="{4709ACEA-039F-8C40-8810-B8B606943E85}"/>
                </a:ext>
              </a:extLst>
            </p:cNvPr>
            <p:cNvPicPr>
              <a:picLocks noChangeAspect="1"/>
            </p:cNvPicPr>
            <p:nvPr/>
          </p:nvPicPr>
          <p:blipFill rotWithShape="1">
            <a:blip r:embed="rId6"/>
            <a:srcRect l="40074" t="95095" r="50879" b="33"/>
            <a:stretch/>
          </p:blipFill>
          <p:spPr>
            <a:xfrm>
              <a:off x="6728002" y="4710601"/>
              <a:ext cx="488515" cy="263047"/>
            </a:xfrm>
            <a:prstGeom prst="rect">
              <a:avLst/>
            </a:prstGeom>
          </p:spPr>
        </p:pic>
        <p:pic>
          <p:nvPicPr>
            <p:cNvPr id="9" name="Picture 8">
              <a:extLst>
                <a:ext uri="{FF2B5EF4-FFF2-40B4-BE49-F238E27FC236}">
                  <a16:creationId xmlns:a16="http://schemas.microsoft.com/office/drawing/2014/main" id="{A73E571B-99AE-A349-A4AF-8B1E77343114}"/>
                </a:ext>
              </a:extLst>
            </p:cNvPr>
            <p:cNvPicPr>
              <a:picLocks noChangeAspect="1"/>
            </p:cNvPicPr>
            <p:nvPr/>
          </p:nvPicPr>
          <p:blipFill rotWithShape="1">
            <a:blip r:embed="rId7"/>
            <a:srcRect l="60721" t="95684" r="22808" b="-261"/>
            <a:stretch/>
          </p:blipFill>
          <p:spPr>
            <a:xfrm>
              <a:off x="6713950" y="5220810"/>
              <a:ext cx="889348" cy="247162"/>
            </a:xfrm>
            <a:prstGeom prst="rect">
              <a:avLst/>
            </a:prstGeom>
          </p:spPr>
        </p:pic>
      </p:grpSp>
      <p:sp>
        <p:nvSpPr>
          <p:cNvPr id="20" name="Rectangle 19">
            <a:extLst>
              <a:ext uri="{FF2B5EF4-FFF2-40B4-BE49-F238E27FC236}">
                <a16:creationId xmlns:a16="http://schemas.microsoft.com/office/drawing/2014/main" id="{FAE7CF33-9E1A-2849-8D7D-78A63569DA65}"/>
              </a:ext>
            </a:extLst>
          </p:cNvPr>
          <p:cNvSpPr/>
          <p:nvPr/>
        </p:nvSpPr>
        <p:spPr>
          <a:xfrm>
            <a:off x="8778240" y="6320571"/>
            <a:ext cx="341376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21" name="Picture 20" descr="Icon&#10;&#10;Description automatically generated">
            <a:extLst>
              <a:ext uri="{FF2B5EF4-FFF2-40B4-BE49-F238E27FC236}">
                <a16:creationId xmlns:a16="http://schemas.microsoft.com/office/drawing/2014/main" id="{4388B27F-F188-534F-A074-D5BD6F5E8EC6}"/>
              </a:ext>
            </a:extLst>
          </p:cNvPr>
          <p:cNvPicPr>
            <a:picLocks noChangeAspect="1"/>
          </p:cNvPicPr>
          <p:nvPr/>
        </p:nvPicPr>
        <p:blipFill>
          <a:blip r:embed="rId8"/>
          <a:stretch>
            <a:fillRect/>
          </a:stretch>
        </p:blipFill>
        <p:spPr>
          <a:xfrm>
            <a:off x="10319363" y="5800594"/>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43CA00FF-E4F8-D843-B6D0-21C428B6A6AF}"/>
              </a:ext>
            </a:extLst>
          </p:cNvPr>
          <p:cNvPicPr>
            <a:picLocks noChangeAspect="1"/>
          </p:cNvPicPr>
          <p:nvPr/>
        </p:nvPicPr>
        <p:blipFill>
          <a:blip r:embed="rId9"/>
          <a:stretch>
            <a:fillRect/>
          </a:stretch>
        </p:blipFill>
        <p:spPr>
          <a:xfrm>
            <a:off x="11187779" y="5800594"/>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34241E2F-0C9D-E843-BD0A-9D388CAFF1DC}"/>
              </a:ext>
            </a:extLst>
          </p:cNvPr>
          <p:cNvPicPr>
            <a:picLocks noChangeAspect="1"/>
          </p:cNvPicPr>
          <p:nvPr/>
        </p:nvPicPr>
        <p:blipFill>
          <a:blip r:embed="rId10"/>
          <a:stretch>
            <a:fillRect/>
          </a:stretch>
        </p:blipFill>
        <p:spPr>
          <a:xfrm>
            <a:off x="9886171" y="5800594"/>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60315F97-5706-2F4C-B96E-411755B55F0A}"/>
              </a:ext>
            </a:extLst>
          </p:cNvPr>
          <p:cNvPicPr>
            <a:picLocks noChangeAspect="1"/>
          </p:cNvPicPr>
          <p:nvPr/>
        </p:nvPicPr>
        <p:blipFill>
          <a:blip r:embed="rId11"/>
          <a:stretch>
            <a:fillRect/>
          </a:stretch>
        </p:blipFill>
        <p:spPr>
          <a:xfrm>
            <a:off x="11605780" y="5792422"/>
            <a:ext cx="363999" cy="42194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D2647C5F-A439-AB44-9164-B8D3F99BF647}"/>
              </a:ext>
            </a:extLst>
          </p:cNvPr>
          <p:cNvPicPr>
            <a:picLocks noChangeAspect="1"/>
          </p:cNvPicPr>
          <p:nvPr/>
        </p:nvPicPr>
        <p:blipFill>
          <a:blip r:embed="rId12"/>
          <a:stretch>
            <a:fillRect/>
          </a:stretch>
        </p:blipFill>
        <p:spPr>
          <a:xfrm>
            <a:off x="10743280" y="5792422"/>
            <a:ext cx="378665" cy="421941"/>
          </a:xfrm>
          <a:prstGeom prst="rect">
            <a:avLst/>
          </a:prstGeom>
        </p:spPr>
      </p:pic>
      <p:sp>
        <p:nvSpPr>
          <p:cNvPr id="18" name="Rectangle 17">
            <a:extLst>
              <a:ext uri="{FF2B5EF4-FFF2-40B4-BE49-F238E27FC236}">
                <a16:creationId xmlns:a16="http://schemas.microsoft.com/office/drawing/2014/main" id="{8A0FD28A-6091-6D42-B2C5-4F64BE3C9B2D}"/>
              </a:ext>
            </a:extLst>
          </p:cNvPr>
          <p:cNvSpPr/>
          <p:nvPr/>
        </p:nvSpPr>
        <p:spPr>
          <a:xfrm>
            <a:off x="4770736" y="1451078"/>
            <a:ext cx="3167730" cy="5249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aphicFrame>
        <p:nvGraphicFramePr>
          <p:cNvPr id="19" name="Table 2">
            <a:extLst>
              <a:ext uri="{FF2B5EF4-FFF2-40B4-BE49-F238E27FC236}">
                <a16:creationId xmlns:a16="http://schemas.microsoft.com/office/drawing/2014/main" id="{3FC8410F-8F60-374F-9E2C-7742D4B23928}"/>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8" name="Rectangle 27">
            <a:extLst>
              <a:ext uri="{FF2B5EF4-FFF2-40B4-BE49-F238E27FC236}">
                <a16:creationId xmlns:a16="http://schemas.microsoft.com/office/drawing/2014/main" id="{F640A063-6C8E-8346-9318-6CE36A455198}"/>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 certain categories of features out-predict others?</a:t>
            </a:r>
          </a:p>
        </p:txBody>
      </p:sp>
    </p:spTree>
    <p:extLst>
      <p:ext uri="{BB962C8B-B14F-4D97-AF65-F5344CB8AC3E}">
        <p14:creationId xmlns:p14="http://schemas.microsoft.com/office/powerpoint/2010/main" val="2259759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20A4D-E8B4-EA4B-9724-838DCF58F257}"/>
              </a:ext>
            </a:extLst>
          </p:cNvPr>
          <p:cNvPicPr>
            <a:picLocks noChangeAspect="1"/>
          </p:cNvPicPr>
          <p:nvPr/>
        </p:nvPicPr>
        <p:blipFill rotWithShape="1">
          <a:blip r:embed="rId3"/>
          <a:srcRect r="66945" b="45853"/>
          <a:stretch/>
        </p:blipFill>
        <p:spPr>
          <a:xfrm>
            <a:off x="4253535" y="758153"/>
            <a:ext cx="3684931" cy="6036304"/>
          </a:xfrm>
          <a:prstGeom prst="rect">
            <a:avLst/>
          </a:prstGeom>
        </p:spPr>
      </p:pic>
      <p:grpSp>
        <p:nvGrpSpPr>
          <p:cNvPr id="10" name="Group 9">
            <a:extLst>
              <a:ext uri="{FF2B5EF4-FFF2-40B4-BE49-F238E27FC236}">
                <a16:creationId xmlns:a16="http://schemas.microsoft.com/office/drawing/2014/main" id="{3AE65F93-D82B-F64F-B36B-2C6C0004D23C}"/>
              </a:ext>
            </a:extLst>
          </p:cNvPr>
          <p:cNvGrpSpPr>
            <a:grpSpLocks noChangeAspect="1"/>
          </p:cNvGrpSpPr>
          <p:nvPr/>
        </p:nvGrpSpPr>
        <p:grpSpPr>
          <a:xfrm>
            <a:off x="7938466" y="3038424"/>
            <a:ext cx="1651782" cy="1720333"/>
            <a:chOff x="6713950" y="4463439"/>
            <a:chExt cx="964505" cy="1004533"/>
          </a:xfrm>
        </p:grpSpPr>
        <p:pic>
          <p:nvPicPr>
            <p:cNvPr id="6" name="Picture 5">
              <a:extLst>
                <a:ext uri="{FF2B5EF4-FFF2-40B4-BE49-F238E27FC236}">
                  <a16:creationId xmlns:a16="http://schemas.microsoft.com/office/drawing/2014/main" id="{86EA8B1A-98FE-3C44-8A04-301C7965458F}"/>
                </a:ext>
              </a:extLst>
            </p:cNvPr>
            <p:cNvPicPr>
              <a:picLocks noChangeAspect="1"/>
            </p:cNvPicPr>
            <p:nvPr/>
          </p:nvPicPr>
          <p:blipFill rotWithShape="1">
            <a:blip r:embed="rId4"/>
            <a:srcRect l="49353" t="95389" r="38816" b="33"/>
            <a:stretch/>
          </p:blipFill>
          <p:spPr>
            <a:xfrm>
              <a:off x="6764054" y="4973648"/>
              <a:ext cx="638828" cy="247162"/>
            </a:xfrm>
            <a:prstGeom prst="rect">
              <a:avLst/>
            </a:prstGeom>
          </p:spPr>
        </p:pic>
        <p:pic>
          <p:nvPicPr>
            <p:cNvPr id="7" name="Picture 6">
              <a:extLst>
                <a:ext uri="{FF2B5EF4-FFF2-40B4-BE49-F238E27FC236}">
                  <a16:creationId xmlns:a16="http://schemas.microsoft.com/office/drawing/2014/main" id="{8AF37D1D-312E-F349-A226-5248CA5CE698}"/>
                </a:ext>
              </a:extLst>
            </p:cNvPr>
            <p:cNvPicPr>
              <a:picLocks noChangeAspect="1"/>
            </p:cNvPicPr>
            <p:nvPr/>
          </p:nvPicPr>
          <p:blipFill rotWithShape="1">
            <a:blip r:embed="rId5"/>
            <a:srcRect l="22212" t="95095" r="59926" b="33"/>
            <a:stretch/>
          </p:blipFill>
          <p:spPr>
            <a:xfrm>
              <a:off x="6713950" y="4463439"/>
              <a:ext cx="964505" cy="263047"/>
            </a:xfrm>
            <a:prstGeom prst="rect">
              <a:avLst/>
            </a:prstGeom>
          </p:spPr>
        </p:pic>
        <p:pic>
          <p:nvPicPr>
            <p:cNvPr id="8" name="Picture 7">
              <a:extLst>
                <a:ext uri="{FF2B5EF4-FFF2-40B4-BE49-F238E27FC236}">
                  <a16:creationId xmlns:a16="http://schemas.microsoft.com/office/drawing/2014/main" id="{4709ACEA-039F-8C40-8810-B8B606943E85}"/>
                </a:ext>
              </a:extLst>
            </p:cNvPr>
            <p:cNvPicPr>
              <a:picLocks noChangeAspect="1"/>
            </p:cNvPicPr>
            <p:nvPr/>
          </p:nvPicPr>
          <p:blipFill rotWithShape="1">
            <a:blip r:embed="rId6"/>
            <a:srcRect l="40074" t="95095" r="50879" b="33"/>
            <a:stretch/>
          </p:blipFill>
          <p:spPr>
            <a:xfrm>
              <a:off x="6728002" y="4710601"/>
              <a:ext cx="488515" cy="263047"/>
            </a:xfrm>
            <a:prstGeom prst="rect">
              <a:avLst/>
            </a:prstGeom>
          </p:spPr>
        </p:pic>
        <p:pic>
          <p:nvPicPr>
            <p:cNvPr id="9" name="Picture 8">
              <a:extLst>
                <a:ext uri="{FF2B5EF4-FFF2-40B4-BE49-F238E27FC236}">
                  <a16:creationId xmlns:a16="http://schemas.microsoft.com/office/drawing/2014/main" id="{A73E571B-99AE-A349-A4AF-8B1E77343114}"/>
                </a:ext>
              </a:extLst>
            </p:cNvPr>
            <p:cNvPicPr>
              <a:picLocks noChangeAspect="1"/>
            </p:cNvPicPr>
            <p:nvPr/>
          </p:nvPicPr>
          <p:blipFill rotWithShape="1">
            <a:blip r:embed="rId7"/>
            <a:srcRect l="60721" t="95684" r="22808" b="-261"/>
            <a:stretch/>
          </p:blipFill>
          <p:spPr>
            <a:xfrm>
              <a:off x="6713950" y="5220810"/>
              <a:ext cx="889348" cy="247162"/>
            </a:xfrm>
            <a:prstGeom prst="rect">
              <a:avLst/>
            </a:prstGeom>
          </p:spPr>
        </p:pic>
      </p:grpSp>
      <p:sp>
        <p:nvSpPr>
          <p:cNvPr id="20" name="Rectangle 19">
            <a:extLst>
              <a:ext uri="{FF2B5EF4-FFF2-40B4-BE49-F238E27FC236}">
                <a16:creationId xmlns:a16="http://schemas.microsoft.com/office/drawing/2014/main" id="{FAE7CF33-9E1A-2849-8D7D-78A63569DA65}"/>
              </a:ext>
            </a:extLst>
          </p:cNvPr>
          <p:cNvSpPr/>
          <p:nvPr/>
        </p:nvSpPr>
        <p:spPr>
          <a:xfrm>
            <a:off x="8778240" y="6320571"/>
            <a:ext cx="341376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21" name="Picture 20" descr="Icon&#10;&#10;Description automatically generated">
            <a:extLst>
              <a:ext uri="{FF2B5EF4-FFF2-40B4-BE49-F238E27FC236}">
                <a16:creationId xmlns:a16="http://schemas.microsoft.com/office/drawing/2014/main" id="{4388B27F-F188-534F-A074-D5BD6F5E8EC6}"/>
              </a:ext>
            </a:extLst>
          </p:cNvPr>
          <p:cNvPicPr>
            <a:picLocks noChangeAspect="1"/>
          </p:cNvPicPr>
          <p:nvPr/>
        </p:nvPicPr>
        <p:blipFill>
          <a:blip r:embed="rId8"/>
          <a:stretch>
            <a:fillRect/>
          </a:stretch>
        </p:blipFill>
        <p:spPr>
          <a:xfrm>
            <a:off x="10319363" y="5800594"/>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43CA00FF-E4F8-D843-B6D0-21C428B6A6AF}"/>
              </a:ext>
            </a:extLst>
          </p:cNvPr>
          <p:cNvPicPr>
            <a:picLocks noChangeAspect="1"/>
          </p:cNvPicPr>
          <p:nvPr/>
        </p:nvPicPr>
        <p:blipFill>
          <a:blip r:embed="rId9"/>
          <a:stretch>
            <a:fillRect/>
          </a:stretch>
        </p:blipFill>
        <p:spPr>
          <a:xfrm>
            <a:off x="11187779" y="5800594"/>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34241E2F-0C9D-E843-BD0A-9D388CAFF1DC}"/>
              </a:ext>
            </a:extLst>
          </p:cNvPr>
          <p:cNvPicPr>
            <a:picLocks noChangeAspect="1"/>
          </p:cNvPicPr>
          <p:nvPr/>
        </p:nvPicPr>
        <p:blipFill>
          <a:blip r:embed="rId10"/>
          <a:stretch>
            <a:fillRect/>
          </a:stretch>
        </p:blipFill>
        <p:spPr>
          <a:xfrm>
            <a:off x="9886171" y="5800594"/>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60315F97-5706-2F4C-B96E-411755B55F0A}"/>
              </a:ext>
            </a:extLst>
          </p:cNvPr>
          <p:cNvPicPr>
            <a:picLocks noChangeAspect="1"/>
          </p:cNvPicPr>
          <p:nvPr/>
        </p:nvPicPr>
        <p:blipFill>
          <a:blip r:embed="rId11"/>
          <a:stretch>
            <a:fillRect/>
          </a:stretch>
        </p:blipFill>
        <p:spPr>
          <a:xfrm>
            <a:off x="11605780" y="5792422"/>
            <a:ext cx="363999" cy="42194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D2647C5F-A439-AB44-9164-B8D3F99BF647}"/>
              </a:ext>
            </a:extLst>
          </p:cNvPr>
          <p:cNvPicPr>
            <a:picLocks noChangeAspect="1"/>
          </p:cNvPicPr>
          <p:nvPr/>
        </p:nvPicPr>
        <p:blipFill>
          <a:blip r:embed="rId12"/>
          <a:stretch>
            <a:fillRect/>
          </a:stretch>
        </p:blipFill>
        <p:spPr>
          <a:xfrm>
            <a:off x="10743280" y="5792422"/>
            <a:ext cx="378665" cy="421941"/>
          </a:xfrm>
          <a:prstGeom prst="rect">
            <a:avLst/>
          </a:prstGeom>
        </p:spPr>
      </p:pic>
      <p:graphicFrame>
        <p:nvGraphicFramePr>
          <p:cNvPr id="19" name="Table 2">
            <a:extLst>
              <a:ext uri="{FF2B5EF4-FFF2-40B4-BE49-F238E27FC236}">
                <a16:creationId xmlns:a16="http://schemas.microsoft.com/office/drawing/2014/main" id="{3FC8410F-8F60-374F-9E2C-7742D4B23928}"/>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8" name="Rectangle 27">
            <a:extLst>
              <a:ext uri="{FF2B5EF4-FFF2-40B4-BE49-F238E27FC236}">
                <a16:creationId xmlns:a16="http://schemas.microsoft.com/office/drawing/2014/main" id="{F640A063-6C8E-8346-9318-6CE36A455198}"/>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 certain categories of features out-predict others?</a:t>
            </a:r>
          </a:p>
        </p:txBody>
      </p:sp>
    </p:spTree>
    <p:extLst>
      <p:ext uri="{BB962C8B-B14F-4D97-AF65-F5344CB8AC3E}">
        <p14:creationId xmlns:p14="http://schemas.microsoft.com/office/powerpoint/2010/main" val="11112646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20A4D-E8B4-EA4B-9724-838DCF58F257}"/>
              </a:ext>
            </a:extLst>
          </p:cNvPr>
          <p:cNvPicPr>
            <a:picLocks noChangeAspect="1"/>
          </p:cNvPicPr>
          <p:nvPr/>
        </p:nvPicPr>
        <p:blipFill rotWithShape="1">
          <a:blip r:embed="rId3"/>
          <a:srcRect r="66945" b="45853"/>
          <a:stretch/>
        </p:blipFill>
        <p:spPr>
          <a:xfrm>
            <a:off x="4253535" y="758153"/>
            <a:ext cx="3684931" cy="6036304"/>
          </a:xfrm>
          <a:prstGeom prst="rect">
            <a:avLst/>
          </a:prstGeom>
        </p:spPr>
      </p:pic>
      <p:sp>
        <p:nvSpPr>
          <p:cNvPr id="16" name="Rectangle 15">
            <a:extLst>
              <a:ext uri="{FF2B5EF4-FFF2-40B4-BE49-F238E27FC236}">
                <a16:creationId xmlns:a16="http://schemas.microsoft.com/office/drawing/2014/main" id="{66842665-E314-624D-A5CA-0D0DA02D6D36}"/>
              </a:ext>
            </a:extLst>
          </p:cNvPr>
          <p:cNvSpPr/>
          <p:nvPr/>
        </p:nvSpPr>
        <p:spPr>
          <a:xfrm>
            <a:off x="0" y="1152827"/>
            <a:ext cx="12061343" cy="5641630"/>
          </a:xfrm>
          <a:prstGeom prst="rect">
            <a:avLst/>
          </a:prstGeom>
          <a:solidFill>
            <a:srgbClr val="FFFFFF">
              <a:alpha val="59608"/>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nvGrpSpPr>
          <p:cNvPr id="10" name="Group 9">
            <a:extLst>
              <a:ext uri="{FF2B5EF4-FFF2-40B4-BE49-F238E27FC236}">
                <a16:creationId xmlns:a16="http://schemas.microsoft.com/office/drawing/2014/main" id="{3AE65F93-D82B-F64F-B36B-2C6C0004D23C}"/>
              </a:ext>
            </a:extLst>
          </p:cNvPr>
          <p:cNvGrpSpPr>
            <a:grpSpLocks noChangeAspect="1"/>
          </p:cNvGrpSpPr>
          <p:nvPr/>
        </p:nvGrpSpPr>
        <p:grpSpPr>
          <a:xfrm>
            <a:off x="7938466" y="3038424"/>
            <a:ext cx="1651782" cy="1720333"/>
            <a:chOff x="6713950" y="4463439"/>
            <a:chExt cx="964505" cy="1004533"/>
          </a:xfrm>
        </p:grpSpPr>
        <p:pic>
          <p:nvPicPr>
            <p:cNvPr id="6" name="Picture 5">
              <a:extLst>
                <a:ext uri="{FF2B5EF4-FFF2-40B4-BE49-F238E27FC236}">
                  <a16:creationId xmlns:a16="http://schemas.microsoft.com/office/drawing/2014/main" id="{86EA8B1A-98FE-3C44-8A04-301C7965458F}"/>
                </a:ext>
              </a:extLst>
            </p:cNvPr>
            <p:cNvPicPr>
              <a:picLocks noChangeAspect="1"/>
            </p:cNvPicPr>
            <p:nvPr/>
          </p:nvPicPr>
          <p:blipFill rotWithShape="1">
            <a:blip r:embed="rId4"/>
            <a:srcRect l="49353" t="95389" r="38816" b="33"/>
            <a:stretch/>
          </p:blipFill>
          <p:spPr>
            <a:xfrm>
              <a:off x="6764054" y="4973648"/>
              <a:ext cx="638828" cy="247162"/>
            </a:xfrm>
            <a:prstGeom prst="rect">
              <a:avLst/>
            </a:prstGeom>
          </p:spPr>
        </p:pic>
        <p:pic>
          <p:nvPicPr>
            <p:cNvPr id="7" name="Picture 6">
              <a:extLst>
                <a:ext uri="{FF2B5EF4-FFF2-40B4-BE49-F238E27FC236}">
                  <a16:creationId xmlns:a16="http://schemas.microsoft.com/office/drawing/2014/main" id="{8AF37D1D-312E-F349-A226-5248CA5CE698}"/>
                </a:ext>
              </a:extLst>
            </p:cNvPr>
            <p:cNvPicPr>
              <a:picLocks noChangeAspect="1"/>
            </p:cNvPicPr>
            <p:nvPr/>
          </p:nvPicPr>
          <p:blipFill rotWithShape="1">
            <a:blip r:embed="rId5"/>
            <a:srcRect l="22212" t="95095" r="59926" b="33"/>
            <a:stretch/>
          </p:blipFill>
          <p:spPr>
            <a:xfrm>
              <a:off x="6713950" y="4463439"/>
              <a:ext cx="964505" cy="263047"/>
            </a:xfrm>
            <a:prstGeom prst="rect">
              <a:avLst/>
            </a:prstGeom>
          </p:spPr>
        </p:pic>
        <p:pic>
          <p:nvPicPr>
            <p:cNvPr id="8" name="Picture 7">
              <a:extLst>
                <a:ext uri="{FF2B5EF4-FFF2-40B4-BE49-F238E27FC236}">
                  <a16:creationId xmlns:a16="http://schemas.microsoft.com/office/drawing/2014/main" id="{4709ACEA-039F-8C40-8810-B8B606943E85}"/>
                </a:ext>
              </a:extLst>
            </p:cNvPr>
            <p:cNvPicPr>
              <a:picLocks noChangeAspect="1"/>
            </p:cNvPicPr>
            <p:nvPr/>
          </p:nvPicPr>
          <p:blipFill rotWithShape="1">
            <a:blip r:embed="rId6"/>
            <a:srcRect l="40074" t="95095" r="50879" b="33"/>
            <a:stretch/>
          </p:blipFill>
          <p:spPr>
            <a:xfrm>
              <a:off x="6728002" y="4710601"/>
              <a:ext cx="488515" cy="263047"/>
            </a:xfrm>
            <a:prstGeom prst="rect">
              <a:avLst/>
            </a:prstGeom>
          </p:spPr>
        </p:pic>
        <p:pic>
          <p:nvPicPr>
            <p:cNvPr id="9" name="Picture 8">
              <a:extLst>
                <a:ext uri="{FF2B5EF4-FFF2-40B4-BE49-F238E27FC236}">
                  <a16:creationId xmlns:a16="http://schemas.microsoft.com/office/drawing/2014/main" id="{A73E571B-99AE-A349-A4AF-8B1E77343114}"/>
                </a:ext>
              </a:extLst>
            </p:cNvPr>
            <p:cNvPicPr>
              <a:picLocks noChangeAspect="1"/>
            </p:cNvPicPr>
            <p:nvPr/>
          </p:nvPicPr>
          <p:blipFill rotWithShape="1">
            <a:blip r:embed="rId7"/>
            <a:srcRect l="60721" t="95684" r="22808" b="-261"/>
            <a:stretch/>
          </p:blipFill>
          <p:spPr>
            <a:xfrm>
              <a:off x="6713950" y="5220810"/>
              <a:ext cx="889348" cy="247162"/>
            </a:xfrm>
            <a:prstGeom prst="rect">
              <a:avLst/>
            </a:prstGeom>
          </p:spPr>
        </p:pic>
      </p:grpSp>
      <p:sp>
        <p:nvSpPr>
          <p:cNvPr id="20" name="Rectangle 19">
            <a:extLst>
              <a:ext uri="{FF2B5EF4-FFF2-40B4-BE49-F238E27FC236}">
                <a16:creationId xmlns:a16="http://schemas.microsoft.com/office/drawing/2014/main" id="{FAE7CF33-9E1A-2849-8D7D-78A63569DA65}"/>
              </a:ext>
            </a:extLst>
          </p:cNvPr>
          <p:cNvSpPr/>
          <p:nvPr/>
        </p:nvSpPr>
        <p:spPr>
          <a:xfrm>
            <a:off x="8778240" y="6320571"/>
            <a:ext cx="341376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21" name="Picture 20" descr="Icon&#10;&#10;Description automatically generated">
            <a:extLst>
              <a:ext uri="{FF2B5EF4-FFF2-40B4-BE49-F238E27FC236}">
                <a16:creationId xmlns:a16="http://schemas.microsoft.com/office/drawing/2014/main" id="{4388B27F-F188-534F-A074-D5BD6F5E8EC6}"/>
              </a:ext>
            </a:extLst>
          </p:cNvPr>
          <p:cNvPicPr>
            <a:picLocks noChangeAspect="1"/>
          </p:cNvPicPr>
          <p:nvPr/>
        </p:nvPicPr>
        <p:blipFill>
          <a:blip r:embed="rId8"/>
          <a:stretch>
            <a:fillRect/>
          </a:stretch>
        </p:blipFill>
        <p:spPr>
          <a:xfrm>
            <a:off x="10319363" y="5800594"/>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43CA00FF-E4F8-D843-B6D0-21C428B6A6AF}"/>
              </a:ext>
            </a:extLst>
          </p:cNvPr>
          <p:cNvPicPr>
            <a:picLocks noChangeAspect="1"/>
          </p:cNvPicPr>
          <p:nvPr/>
        </p:nvPicPr>
        <p:blipFill>
          <a:blip r:embed="rId9"/>
          <a:stretch>
            <a:fillRect/>
          </a:stretch>
        </p:blipFill>
        <p:spPr>
          <a:xfrm>
            <a:off x="11187779" y="5800594"/>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34241E2F-0C9D-E843-BD0A-9D388CAFF1DC}"/>
              </a:ext>
            </a:extLst>
          </p:cNvPr>
          <p:cNvPicPr>
            <a:picLocks noChangeAspect="1"/>
          </p:cNvPicPr>
          <p:nvPr/>
        </p:nvPicPr>
        <p:blipFill>
          <a:blip r:embed="rId10"/>
          <a:stretch>
            <a:fillRect/>
          </a:stretch>
        </p:blipFill>
        <p:spPr>
          <a:xfrm>
            <a:off x="9886171" y="5800594"/>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60315F97-5706-2F4C-B96E-411755B55F0A}"/>
              </a:ext>
            </a:extLst>
          </p:cNvPr>
          <p:cNvPicPr>
            <a:picLocks noChangeAspect="1"/>
          </p:cNvPicPr>
          <p:nvPr/>
        </p:nvPicPr>
        <p:blipFill>
          <a:blip r:embed="rId11"/>
          <a:stretch>
            <a:fillRect/>
          </a:stretch>
        </p:blipFill>
        <p:spPr>
          <a:xfrm>
            <a:off x="11605780" y="5792422"/>
            <a:ext cx="363999" cy="42194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D2647C5F-A439-AB44-9164-B8D3F99BF647}"/>
              </a:ext>
            </a:extLst>
          </p:cNvPr>
          <p:cNvPicPr>
            <a:picLocks noChangeAspect="1"/>
          </p:cNvPicPr>
          <p:nvPr/>
        </p:nvPicPr>
        <p:blipFill>
          <a:blip r:embed="rId12"/>
          <a:stretch>
            <a:fillRect/>
          </a:stretch>
        </p:blipFill>
        <p:spPr>
          <a:xfrm>
            <a:off x="10743280" y="5792422"/>
            <a:ext cx="378665" cy="421941"/>
          </a:xfrm>
          <a:prstGeom prst="rect">
            <a:avLst/>
          </a:prstGeom>
        </p:spPr>
      </p:pic>
      <p:graphicFrame>
        <p:nvGraphicFramePr>
          <p:cNvPr id="19" name="Table 2">
            <a:extLst>
              <a:ext uri="{FF2B5EF4-FFF2-40B4-BE49-F238E27FC236}">
                <a16:creationId xmlns:a16="http://schemas.microsoft.com/office/drawing/2014/main" id="{3FC8410F-8F60-374F-9E2C-7742D4B23928}"/>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8" name="Rectangle 27">
            <a:extLst>
              <a:ext uri="{FF2B5EF4-FFF2-40B4-BE49-F238E27FC236}">
                <a16:creationId xmlns:a16="http://schemas.microsoft.com/office/drawing/2014/main" id="{F640A063-6C8E-8346-9318-6CE36A455198}"/>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 certain categories of features out-predict others?</a:t>
            </a:r>
          </a:p>
        </p:txBody>
      </p:sp>
      <p:sp>
        <p:nvSpPr>
          <p:cNvPr id="17" name="Rectangle 16">
            <a:extLst>
              <a:ext uri="{FF2B5EF4-FFF2-40B4-BE49-F238E27FC236}">
                <a16:creationId xmlns:a16="http://schemas.microsoft.com/office/drawing/2014/main" id="{B5CFB0EA-A56E-6A43-B448-AD9E6250ADD7}"/>
              </a:ext>
            </a:extLst>
          </p:cNvPr>
          <p:cNvSpPr/>
          <p:nvPr/>
        </p:nvSpPr>
        <p:spPr>
          <a:xfrm>
            <a:off x="2386940" y="1710047"/>
            <a:ext cx="7683335" cy="3170711"/>
          </a:xfrm>
          <a:prstGeom prst="rect">
            <a:avLst/>
          </a:prstGeom>
          <a:solidFill>
            <a:srgbClr val="30A56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urier" pitchFamily="2" charset="0"/>
              </a:rPr>
              <a:t>The relative contribution of person, situation, and timing features varies across people.</a:t>
            </a:r>
          </a:p>
        </p:txBody>
      </p:sp>
    </p:spTree>
    <p:extLst>
      <p:ext uri="{BB962C8B-B14F-4D97-AF65-F5344CB8AC3E}">
        <p14:creationId xmlns:p14="http://schemas.microsoft.com/office/powerpoint/2010/main" val="31758803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20A4D-E8B4-EA4B-9724-838DCF58F257}"/>
              </a:ext>
            </a:extLst>
          </p:cNvPr>
          <p:cNvPicPr>
            <a:picLocks noChangeAspect="1"/>
          </p:cNvPicPr>
          <p:nvPr/>
        </p:nvPicPr>
        <p:blipFill rotWithShape="1">
          <a:blip r:embed="rId2"/>
          <a:srcRect b="45853"/>
          <a:stretch/>
        </p:blipFill>
        <p:spPr>
          <a:xfrm>
            <a:off x="325093" y="1388909"/>
            <a:ext cx="8666507" cy="4692637"/>
          </a:xfrm>
          <a:prstGeom prst="rect">
            <a:avLst/>
          </a:prstGeom>
        </p:spPr>
      </p:pic>
      <p:grpSp>
        <p:nvGrpSpPr>
          <p:cNvPr id="10" name="Group 9">
            <a:extLst>
              <a:ext uri="{FF2B5EF4-FFF2-40B4-BE49-F238E27FC236}">
                <a16:creationId xmlns:a16="http://schemas.microsoft.com/office/drawing/2014/main" id="{3AE65F93-D82B-F64F-B36B-2C6C0004D23C}"/>
              </a:ext>
            </a:extLst>
          </p:cNvPr>
          <p:cNvGrpSpPr>
            <a:grpSpLocks noChangeAspect="1"/>
          </p:cNvGrpSpPr>
          <p:nvPr/>
        </p:nvGrpSpPr>
        <p:grpSpPr>
          <a:xfrm>
            <a:off x="9470742" y="2797388"/>
            <a:ext cx="1651782" cy="1720333"/>
            <a:chOff x="6713950" y="4463439"/>
            <a:chExt cx="964505" cy="1004533"/>
          </a:xfrm>
        </p:grpSpPr>
        <p:pic>
          <p:nvPicPr>
            <p:cNvPr id="6" name="Picture 5">
              <a:extLst>
                <a:ext uri="{FF2B5EF4-FFF2-40B4-BE49-F238E27FC236}">
                  <a16:creationId xmlns:a16="http://schemas.microsoft.com/office/drawing/2014/main" id="{86EA8B1A-98FE-3C44-8A04-301C7965458F}"/>
                </a:ext>
              </a:extLst>
            </p:cNvPr>
            <p:cNvPicPr>
              <a:picLocks noChangeAspect="1"/>
            </p:cNvPicPr>
            <p:nvPr/>
          </p:nvPicPr>
          <p:blipFill rotWithShape="1">
            <a:blip r:embed="rId3"/>
            <a:srcRect l="49353" t="95389" r="38816" b="33"/>
            <a:stretch/>
          </p:blipFill>
          <p:spPr>
            <a:xfrm>
              <a:off x="6764054" y="4973648"/>
              <a:ext cx="638828" cy="247162"/>
            </a:xfrm>
            <a:prstGeom prst="rect">
              <a:avLst/>
            </a:prstGeom>
          </p:spPr>
        </p:pic>
        <p:pic>
          <p:nvPicPr>
            <p:cNvPr id="7" name="Picture 6">
              <a:extLst>
                <a:ext uri="{FF2B5EF4-FFF2-40B4-BE49-F238E27FC236}">
                  <a16:creationId xmlns:a16="http://schemas.microsoft.com/office/drawing/2014/main" id="{8AF37D1D-312E-F349-A226-5248CA5CE698}"/>
                </a:ext>
              </a:extLst>
            </p:cNvPr>
            <p:cNvPicPr>
              <a:picLocks noChangeAspect="1"/>
            </p:cNvPicPr>
            <p:nvPr/>
          </p:nvPicPr>
          <p:blipFill rotWithShape="1">
            <a:blip r:embed="rId4"/>
            <a:srcRect l="22212" t="95095" r="59926" b="33"/>
            <a:stretch/>
          </p:blipFill>
          <p:spPr>
            <a:xfrm>
              <a:off x="6713950" y="4463439"/>
              <a:ext cx="964505" cy="263047"/>
            </a:xfrm>
            <a:prstGeom prst="rect">
              <a:avLst/>
            </a:prstGeom>
          </p:spPr>
        </p:pic>
        <p:pic>
          <p:nvPicPr>
            <p:cNvPr id="8" name="Picture 7">
              <a:extLst>
                <a:ext uri="{FF2B5EF4-FFF2-40B4-BE49-F238E27FC236}">
                  <a16:creationId xmlns:a16="http://schemas.microsoft.com/office/drawing/2014/main" id="{4709ACEA-039F-8C40-8810-B8B606943E85}"/>
                </a:ext>
              </a:extLst>
            </p:cNvPr>
            <p:cNvPicPr>
              <a:picLocks noChangeAspect="1"/>
            </p:cNvPicPr>
            <p:nvPr/>
          </p:nvPicPr>
          <p:blipFill rotWithShape="1">
            <a:blip r:embed="rId5"/>
            <a:srcRect l="40074" t="95095" r="50879" b="33"/>
            <a:stretch/>
          </p:blipFill>
          <p:spPr>
            <a:xfrm>
              <a:off x="6728002" y="4710601"/>
              <a:ext cx="488515" cy="263047"/>
            </a:xfrm>
            <a:prstGeom prst="rect">
              <a:avLst/>
            </a:prstGeom>
          </p:spPr>
        </p:pic>
        <p:pic>
          <p:nvPicPr>
            <p:cNvPr id="9" name="Picture 8">
              <a:extLst>
                <a:ext uri="{FF2B5EF4-FFF2-40B4-BE49-F238E27FC236}">
                  <a16:creationId xmlns:a16="http://schemas.microsoft.com/office/drawing/2014/main" id="{A73E571B-99AE-A349-A4AF-8B1E77343114}"/>
                </a:ext>
              </a:extLst>
            </p:cNvPr>
            <p:cNvPicPr>
              <a:picLocks noChangeAspect="1"/>
            </p:cNvPicPr>
            <p:nvPr/>
          </p:nvPicPr>
          <p:blipFill rotWithShape="1">
            <a:blip r:embed="rId6"/>
            <a:srcRect l="60721" t="95684" r="22808" b="-261"/>
            <a:stretch/>
          </p:blipFill>
          <p:spPr>
            <a:xfrm>
              <a:off x="6713950" y="5220810"/>
              <a:ext cx="889348" cy="247162"/>
            </a:xfrm>
            <a:prstGeom prst="rect">
              <a:avLst/>
            </a:prstGeom>
          </p:spPr>
        </p:pic>
      </p:grpSp>
      <p:sp>
        <p:nvSpPr>
          <p:cNvPr id="12" name="Rectangle 11">
            <a:extLst>
              <a:ext uri="{FF2B5EF4-FFF2-40B4-BE49-F238E27FC236}">
                <a16:creationId xmlns:a16="http://schemas.microsoft.com/office/drawing/2014/main" id="{B5462C17-1D38-734B-998B-CA1EF15E8494}"/>
              </a:ext>
            </a:extLst>
          </p:cNvPr>
          <p:cNvSpPr/>
          <p:nvPr/>
        </p:nvSpPr>
        <p:spPr>
          <a:xfrm>
            <a:off x="3622415" y="1991572"/>
            <a:ext cx="2462601" cy="4018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3" name="Rectangle 12">
            <a:extLst>
              <a:ext uri="{FF2B5EF4-FFF2-40B4-BE49-F238E27FC236}">
                <a16:creationId xmlns:a16="http://schemas.microsoft.com/office/drawing/2014/main" id="{3C867020-AA72-A844-88A1-4E999AEF0820}"/>
              </a:ext>
            </a:extLst>
          </p:cNvPr>
          <p:cNvSpPr/>
          <p:nvPr/>
        </p:nvSpPr>
        <p:spPr>
          <a:xfrm>
            <a:off x="6474250" y="1970322"/>
            <a:ext cx="2462601" cy="4035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20" name="Rectangle 19">
            <a:extLst>
              <a:ext uri="{FF2B5EF4-FFF2-40B4-BE49-F238E27FC236}">
                <a16:creationId xmlns:a16="http://schemas.microsoft.com/office/drawing/2014/main" id="{FAE7CF33-9E1A-2849-8D7D-78A63569DA65}"/>
              </a:ext>
            </a:extLst>
          </p:cNvPr>
          <p:cNvSpPr/>
          <p:nvPr/>
        </p:nvSpPr>
        <p:spPr>
          <a:xfrm>
            <a:off x="5791200" y="6477327"/>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21" name="Picture 20" descr="Icon&#10;&#10;Description automatically generated">
            <a:extLst>
              <a:ext uri="{FF2B5EF4-FFF2-40B4-BE49-F238E27FC236}">
                <a16:creationId xmlns:a16="http://schemas.microsoft.com/office/drawing/2014/main" id="{4388B27F-F188-534F-A074-D5BD6F5E8EC6}"/>
              </a:ext>
            </a:extLst>
          </p:cNvPr>
          <p:cNvPicPr>
            <a:picLocks noChangeAspect="1"/>
          </p:cNvPicPr>
          <p:nvPr/>
        </p:nvPicPr>
        <p:blipFill>
          <a:blip r:embed="rId7"/>
          <a:stretch>
            <a:fillRect/>
          </a:stretch>
        </p:blipFill>
        <p:spPr>
          <a:xfrm>
            <a:off x="10319363" y="6140232"/>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43CA00FF-E4F8-D843-B6D0-21C428B6A6AF}"/>
              </a:ext>
            </a:extLst>
          </p:cNvPr>
          <p:cNvPicPr>
            <a:picLocks noChangeAspect="1"/>
          </p:cNvPicPr>
          <p:nvPr/>
        </p:nvPicPr>
        <p:blipFill>
          <a:blip r:embed="rId8"/>
          <a:stretch>
            <a:fillRect/>
          </a:stretch>
        </p:blipFill>
        <p:spPr>
          <a:xfrm>
            <a:off x="11187779" y="6140232"/>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34241E2F-0C9D-E843-BD0A-9D388CAFF1DC}"/>
              </a:ext>
            </a:extLst>
          </p:cNvPr>
          <p:cNvPicPr>
            <a:picLocks noChangeAspect="1"/>
          </p:cNvPicPr>
          <p:nvPr/>
        </p:nvPicPr>
        <p:blipFill>
          <a:blip r:embed="rId9"/>
          <a:stretch>
            <a:fillRect/>
          </a:stretch>
        </p:blipFill>
        <p:spPr>
          <a:xfrm>
            <a:off x="9886171" y="6140232"/>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60315F97-5706-2F4C-B96E-411755B55F0A}"/>
              </a:ext>
            </a:extLst>
          </p:cNvPr>
          <p:cNvPicPr>
            <a:picLocks noChangeAspect="1"/>
          </p:cNvPicPr>
          <p:nvPr/>
        </p:nvPicPr>
        <p:blipFill>
          <a:blip r:embed="rId10"/>
          <a:stretch>
            <a:fillRect/>
          </a:stretch>
        </p:blipFill>
        <p:spPr>
          <a:xfrm>
            <a:off x="11605780" y="6132060"/>
            <a:ext cx="363999" cy="42194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D2647C5F-A439-AB44-9164-B8D3F99BF647}"/>
              </a:ext>
            </a:extLst>
          </p:cNvPr>
          <p:cNvPicPr>
            <a:picLocks noChangeAspect="1"/>
          </p:cNvPicPr>
          <p:nvPr/>
        </p:nvPicPr>
        <p:blipFill>
          <a:blip r:embed="rId11"/>
          <a:stretch>
            <a:fillRect/>
          </a:stretch>
        </p:blipFill>
        <p:spPr>
          <a:xfrm>
            <a:off x="10743280" y="6132060"/>
            <a:ext cx="378665" cy="421941"/>
          </a:xfrm>
          <a:prstGeom prst="rect">
            <a:avLst/>
          </a:prstGeom>
        </p:spPr>
      </p:pic>
      <p:sp>
        <p:nvSpPr>
          <p:cNvPr id="18" name="Rectangle 17">
            <a:extLst>
              <a:ext uri="{FF2B5EF4-FFF2-40B4-BE49-F238E27FC236}">
                <a16:creationId xmlns:a16="http://schemas.microsoft.com/office/drawing/2014/main" id="{8A0FD28A-6091-6D42-B2C5-4F64BE3C9B2D}"/>
              </a:ext>
            </a:extLst>
          </p:cNvPr>
          <p:cNvSpPr/>
          <p:nvPr/>
        </p:nvSpPr>
        <p:spPr>
          <a:xfrm>
            <a:off x="727166" y="1987575"/>
            <a:ext cx="2462601" cy="4018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aphicFrame>
        <p:nvGraphicFramePr>
          <p:cNvPr id="19" name="Table 2">
            <a:extLst>
              <a:ext uri="{FF2B5EF4-FFF2-40B4-BE49-F238E27FC236}">
                <a16:creationId xmlns:a16="http://schemas.microsoft.com/office/drawing/2014/main" id="{3FC8410F-8F60-374F-9E2C-7742D4B23928}"/>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8" name="Rectangle 27">
            <a:extLst>
              <a:ext uri="{FF2B5EF4-FFF2-40B4-BE49-F238E27FC236}">
                <a16:creationId xmlns:a16="http://schemas.microsoft.com/office/drawing/2014/main" id="{F640A063-6C8E-8346-9318-6CE36A455198}"/>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 certain categories of features out-predict others?</a:t>
            </a:r>
          </a:p>
        </p:txBody>
      </p:sp>
    </p:spTree>
    <p:extLst>
      <p:ext uri="{BB962C8B-B14F-4D97-AF65-F5344CB8AC3E}">
        <p14:creationId xmlns:p14="http://schemas.microsoft.com/office/powerpoint/2010/main" val="37677731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20A4D-E8B4-EA4B-9724-838DCF58F257}"/>
              </a:ext>
            </a:extLst>
          </p:cNvPr>
          <p:cNvPicPr>
            <a:picLocks noChangeAspect="1"/>
          </p:cNvPicPr>
          <p:nvPr/>
        </p:nvPicPr>
        <p:blipFill rotWithShape="1">
          <a:blip r:embed="rId2"/>
          <a:srcRect b="45853"/>
          <a:stretch/>
        </p:blipFill>
        <p:spPr>
          <a:xfrm>
            <a:off x="325093" y="1388909"/>
            <a:ext cx="8666507" cy="4692637"/>
          </a:xfrm>
          <a:prstGeom prst="rect">
            <a:avLst/>
          </a:prstGeom>
        </p:spPr>
      </p:pic>
      <p:grpSp>
        <p:nvGrpSpPr>
          <p:cNvPr id="10" name="Group 9">
            <a:extLst>
              <a:ext uri="{FF2B5EF4-FFF2-40B4-BE49-F238E27FC236}">
                <a16:creationId xmlns:a16="http://schemas.microsoft.com/office/drawing/2014/main" id="{3AE65F93-D82B-F64F-B36B-2C6C0004D23C}"/>
              </a:ext>
            </a:extLst>
          </p:cNvPr>
          <p:cNvGrpSpPr>
            <a:grpSpLocks noChangeAspect="1"/>
          </p:cNvGrpSpPr>
          <p:nvPr/>
        </p:nvGrpSpPr>
        <p:grpSpPr>
          <a:xfrm>
            <a:off x="9470742" y="2797388"/>
            <a:ext cx="1651782" cy="1720333"/>
            <a:chOff x="6713950" y="4463439"/>
            <a:chExt cx="964505" cy="1004533"/>
          </a:xfrm>
        </p:grpSpPr>
        <p:pic>
          <p:nvPicPr>
            <p:cNvPr id="6" name="Picture 5">
              <a:extLst>
                <a:ext uri="{FF2B5EF4-FFF2-40B4-BE49-F238E27FC236}">
                  <a16:creationId xmlns:a16="http://schemas.microsoft.com/office/drawing/2014/main" id="{86EA8B1A-98FE-3C44-8A04-301C7965458F}"/>
                </a:ext>
              </a:extLst>
            </p:cNvPr>
            <p:cNvPicPr>
              <a:picLocks noChangeAspect="1"/>
            </p:cNvPicPr>
            <p:nvPr/>
          </p:nvPicPr>
          <p:blipFill rotWithShape="1">
            <a:blip r:embed="rId3"/>
            <a:srcRect l="49353" t="95389" r="38816" b="33"/>
            <a:stretch/>
          </p:blipFill>
          <p:spPr>
            <a:xfrm>
              <a:off x="6764054" y="4973648"/>
              <a:ext cx="638828" cy="247162"/>
            </a:xfrm>
            <a:prstGeom prst="rect">
              <a:avLst/>
            </a:prstGeom>
          </p:spPr>
        </p:pic>
        <p:pic>
          <p:nvPicPr>
            <p:cNvPr id="7" name="Picture 6">
              <a:extLst>
                <a:ext uri="{FF2B5EF4-FFF2-40B4-BE49-F238E27FC236}">
                  <a16:creationId xmlns:a16="http://schemas.microsoft.com/office/drawing/2014/main" id="{8AF37D1D-312E-F349-A226-5248CA5CE698}"/>
                </a:ext>
              </a:extLst>
            </p:cNvPr>
            <p:cNvPicPr>
              <a:picLocks noChangeAspect="1"/>
            </p:cNvPicPr>
            <p:nvPr/>
          </p:nvPicPr>
          <p:blipFill rotWithShape="1">
            <a:blip r:embed="rId4"/>
            <a:srcRect l="22212" t="95095" r="59926" b="33"/>
            <a:stretch/>
          </p:blipFill>
          <p:spPr>
            <a:xfrm>
              <a:off x="6713950" y="4463439"/>
              <a:ext cx="964505" cy="263047"/>
            </a:xfrm>
            <a:prstGeom prst="rect">
              <a:avLst/>
            </a:prstGeom>
          </p:spPr>
        </p:pic>
        <p:pic>
          <p:nvPicPr>
            <p:cNvPr id="8" name="Picture 7">
              <a:extLst>
                <a:ext uri="{FF2B5EF4-FFF2-40B4-BE49-F238E27FC236}">
                  <a16:creationId xmlns:a16="http://schemas.microsoft.com/office/drawing/2014/main" id="{4709ACEA-039F-8C40-8810-B8B606943E85}"/>
                </a:ext>
              </a:extLst>
            </p:cNvPr>
            <p:cNvPicPr>
              <a:picLocks noChangeAspect="1"/>
            </p:cNvPicPr>
            <p:nvPr/>
          </p:nvPicPr>
          <p:blipFill rotWithShape="1">
            <a:blip r:embed="rId5"/>
            <a:srcRect l="40074" t="95095" r="50879" b="33"/>
            <a:stretch/>
          </p:blipFill>
          <p:spPr>
            <a:xfrm>
              <a:off x="6728002" y="4710601"/>
              <a:ext cx="488515" cy="263047"/>
            </a:xfrm>
            <a:prstGeom prst="rect">
              <a:avLst/>
            </a:prstGeom>
          </p:spPr>
        </p:pic>
        <p:pic>
          <p:nvPicPr>
            <p:cNvPr id="9" name="Picture 8">
              <a:extLst>
                <a:ext uri="{FF2B5EF4-FFF2-40B4-BE49-F238E27FC236}">
                  <a16:creationId xmlns:a16="http://schemas.microsoft.com/office/drawing/2014/main" id="{A73E571B-99AE-A349-A4AF-8B1E77343114}"/>
                </a:ext>
              </a:extLst>
            </p:cNvPr>
            <p:cNvPicPr>
              <a:picLocks noChangeAspect="1"/>
            </p:cNvPicPr>
            <p:nvPr/>
          </p:nvPicPr>
          <p:blipFill rotWithShape="1">
            <a:blip r:embed="rId6"/>
            <a:srcRect l="60721" t="95684" r="22808" b="-261"/>
            <a:stretch/>
          </p:blipFill>
          <p:spPr>
            <a:xfrm>
              <a:off x="6713950" y="5220810"/>
              <a:ext cx="889348" cy="247162"/>
            </a:xfrm>
            <a:prstGeom prst="rect">
              <a:avLst/>
            </a:prstGeom>
          </p:spPr>
        </p:pic>
      </p:grpSp>
      <p:sp>
        <p:nvSpPr>
          <p:cNvPr id="12" name="Rectangle 11">
            <a:extLst>
              <a:ext uri="{FF2B5EF4-FFF2-40B4-BE49-F238E27FC236}">
                <a16:creationId xmlns:a16="http://schemas.microsoft.com/office/drawing/2014/main" id="{B5462C17-1D38-734B-998B-CA1EF15E8494}"/>
              </a:ext>
            </a:extLst>
          </p:cNvPr>
          <p:cNvSpPr/>
          <p:nvPr/>
        </p:nvSpPr>
        <p:spPr>
          <a:xfrm>
            <a:off x="3622415" y="1976074"/>
            <a:ext cx="2462601" cy="4018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13" name="Rectangle 12">
            <a:extLst>
              <a:ext uri="{FF2B5EF4-FFF2-40B4-BE49-F238E27FC236}">
                <a16:creationId xmlns:a16="http://schemas.microsoft.com/office/drawing/2014/main" id="{3C867020-AA72-A844-88A1-4E999AEF0820}"/>
              </a:ext>
            </a:extLst>
          </p:cNvPr>
          <p:cNvSpPr/>
          <p:nvPr/>
        </p:nvSpPr>
        <p:spPr>
          <a:xfrm>
            <a:off x="6474250" y="1970322"/>
            <a:ext cx="2462601" cy="4035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20" name="Rectangle 19">
            <a:extLst>
              <a:ext uri="{FF2B5EF4-FFF2-40B4-BE49-F238E27FC236}">
                <a16:creationId xmlns:a16="http://schemas.microsoft.com/office/drawing/2014/main" id="{FAE7CF33-9E1A-2849-8D7D-78A63569DA65}"/>
              </a:ext>
            </a:extLst>
          </p:cNvPr>
          <p:cNvSpPr/>
          <p:nvPr/>
        </p:nvSpPr>
        <p:spPr>
          <a:xfrm>
            <a:off x="5791200" y="6477327"/>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21" name="Picture 20" descr="Icon&#10;&#10;Description automatically generated">
            <a:extLst>
              <a:ext uri="{FF2B5EF4-FFF2-40B4-BE49-F238E27FC236}">
                <a16:creationId xmlns:a16="http://schemas.microsoft.com/office/drawing/2014/main" id="{4388B27F-F188-534F-A074-D5BD6F5E8EC6}"/>
              </a:ext>
            </a:extLst>
          </p:cNvPr>
          <p:cNvPicPr>
            <a:picLocks noChangeAspect="1"/>
          </p:cNvPicPr>
          <p:nvPr/>
        </p:nvPicPr>
        <p:blipFill>
          <a:blip r:embed="rId7"/>
          <a:stretch>
            <a:fillRect/>
          </a:stretch>
        </p:blipFill>
        <p:spPr>
          <a:xfrm>
            <a:off x="10319363" y="6140232"/>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43CA00FF-E4F8-D843-B6D0-21C428B6A6AF}"/>
              </a:ext>
            </a:extLst>
          </p:cNvPr>
          <p:cNvPicPr>
            <a:picLocks noChangeAspect="1"/>
          </p:cNvPicPr>
          <p:nvPr/>
        </p:nvPicPr>
        <p:blipFill>
          <a:blip r:embed="rId8"/>
          <a:stretch>
            <a:fillRect/>
          </a:stretch>
        </p:blipFill>
        <p:spPr>
          <a:xfrm>
            <a:off x="11187779" y="6140232"/>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34241E2F-0C9D-E843-BD0A-9D388CAFF1DC}"/>
              </a:ext>
            </a:extLst>
          </p:cNvPr>
          <p:cNvPicPr>
            <a:picLocks noChangeAspect="1"/>
          </p:cNvPicPr>
          <p:nvPr/>
        </p:nvPicPr>
        <p:blipFill>
          <a:blip r:embed="rId9"/>
          <a:stretch>
            <a:fillRect/>
          </a:stretch>
        </p:blipFill>
        <p:spPr>
          <a:xfrm>
            <a:off x="9886171" y="6140232"/>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60315F97-5706-2F4C-B96E-411755B55F0A}"/>
              </a:ext>
            </a:extLst>
          </p:cNvPr>
          <p:cNvPicPr>
            <a:picLocks noChangeAspect="1"/>
          </p:cNvPicPr>
          <p:nvPr/>
        </p:nvPicPr>
        <p:blipFill>
          <a:blip r:embed="rId10"/>
          <a:stretch>
            <a:fillRect/>
          </a:stretch>
        </p:blipFill>
        <p:spPr>
          <a:xfrm>
            <a:off x="11605780" y="6132060"/>
            <a:ext cx="363999" cy="42194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D2647C5F-A439-AB44-9164-B8D3F99BF647}"/>
              </a:ext>
            </a:extLst>
          </p:cNvPr>
          <p:cNvPicPr>
            <a:picLocks noChangeAspect="1"/>
          </p:cNvPicPr>
          <p:nvPr/>
        </p:nvPicPr>
        <p:blipFill>
          <a:blip r:embed="rId11"/>
          <a:stretch>
            <a:fillRect/>
          </a:stretch>
        </p:blipFill>
        <p:spPr>
          <a:xfrm>
            <a:off x="10743280" y="6132060"/>
            <a:ext cx="378665" cy="421941"/>
          </a:xfrm>
          <a:prstGeom prst="rect">
            <a:avLst/>
          </a:prstGeom>
        </p:spPr>
      </p:pic>
      <p:graphicFrame>
        <p:nvGraphicFramePr>
          <p:cNvPr id="28" name="Table 2">
            <a:extLst>
              <a:ext uri="{FF2B5EF4-FFF2-40B4-BE49-F238E27FC236}">
                <a16:creationId xmlns:a16="http://schemas.microsoft.com/office/drawing/2014/main" id="{8D216A51-5D70-F743-BCAC-522013D6E199}"/>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30" name="Rectangle 29">
            <a:extLst>
              <a:ext uri="{FF2B5EF4-FFF2-40B4-BE49-F238E27FC236}">
                <a16:creationId xmlns:a16="http://schemas.microsoft.com/office/drawing/2014/main" id="{2BB9AC0F-0B09-0343-994E-67C378D15174}"/>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 certain categories of features out-predict others?</a:t>
            </a:r>
          </a:p>
        </p:txBody>
      </p:sp>
    </p:spTree>
    <p:extLst>
      <p:ext uri="{BB962C8B-B14F-4D97-AF65-F5344CB8AC3E}">
        <p14:creationId xmlns:p14="http://schemas.microsoft.com/office/powerpoint/2010/main" val="4182955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20A4D-E8B4-EA4B-9724-838DCF58F257}"/>
              </a:ext>
            </a:extLst>
          </p:cNvPr>
          <p:cNvPicPr>
            <a:picLocks noChangeAspect="1"/>
          </p:cNvPicPr>
          <p:nvPr/>
        </p:nvPicPr>
        <p:blipFill rotWithShape="1">
          <a:blip r:embed="rId2"/>
          <a:srcRect b="45853"/>
          <a:stretch/>
        </p:blipFill>
        <p:spPr>
          <a:xfrm>
            <a:off x="325093" y="1388909"/>
            <a:ext cx="8666507" cy="4692637"/>
          </a:xfrm>
          <a:prstGeom prst="rect">
            <a:avLst/>
          </a:prstGeom>
        </p:spPr>
      </p:pic>
      <p:grpSp>
        <p:nvGrpSpPr>
          <p:cNvPr id="10" name="Group 9">
            <a:extLst>
              <a:ext uri="{FF2B5EF4-FFF2-40B4-BE49-F238E27FC236}">
                <a16:creationId xmlns:a16="http://schemas.microsoft.com/office/drawing/2014/main" id="{3AE65F93-D82B-F64F-B36B-2C6C0004D23C}"/>
              </a:ext>
            </a:extLst>
          </p:cNvPr>
          <p:cNvGrpSpPr>
            <a:grpSpLocks noChangeAspect="1"/>
          </p:cNvGrpSpPr>
          <p:nvPr/>
        </p:nvGrpSpPr>
        <p:grpSpPr>
          <a:xfrm>
            <a:off x="9470742" y="2797388"/>
            <a:ext cx="1651782" cy="1720333"/>
            <a:chOff x="6713950" y="4463439"/>
            <a:chExt cx="964505" cy="1004533"/>
          </a:xfrm>
        </p:grpSpPr>
        <p:pic>
          <p:nvPicPr>
            <p:cNvPr id="6" name="Picture 5">
              <a:extLst>
                <a:ext uri="{FF2B5EF4-FFF2-40B4-BE49-F238E27FC236}">
                  <a16:creationId xmlns:a16="http://schemas.microsoft.com/office/drawing/2014/main" id="{86EA8B1A-98FE-3C44-8A04-301C7965458F}"/>
                </a:ext>
              </a:extLst>
            </p:cNvPr>
            <p:cNvPicPr>
              <a:picLocks noChangeAspect="1"/>
            </p:cNvPicPr>
            <p:nvPr/>
          </p:nvPicPr>
          <p:blipFill rotWithShape="1">
            <a:blip r:embed="rId3"/>
            <a:srcRect l="49353" t="95389" r="38816" b="33"/>
            <a:stretch/>
          </p:blipFill>
          <p:spPr>
            <a:xfrm>
              <a:off x="6764054" y="4973648"/>
              <a:ext cx="638828" cy="247162"/>
            </a:xfrm>
            <a:prstGeom prst="rect">
              <a:avLst/>
            </a:prstGeom>
          </p:spPr>
        </p:pic>
        <p:pic>
          <p:nvPicPr>
            <p:cNvPr id="7" name="Picture 6">
              <a:extLst>
                <a:ext uri="{FF2B5EF4-FFF2-40B4-BE49-F238E27FC236}">
                  <a16:creationId xmlns:a16="http://schemas.microsoft.com/office/drawing/2014/main" id="{8AF37D1D-312E-F349-A226-5248CA5CE698}"/>
                </a:ext>
              </a:extLst>
            </p:cNvPr>
            <p:cNvPicPr>
              <a:picLocks noChangeAspect="1"/>
            </p:cNvPicPr>
            <p:nvPr/>
          </p:nvPicPr>
          <p:blipFill rotWithShape="1">
            <a:blip r:embed="rId4"/>
            <a:srcRect l="22212" t="95095" r="59926" b="33"/>
            <a:stretch/>
          </p:blipFill>
          <p:spPr>
            <a:xfrm>
              <a:off x="6713950" y="4463439"/>
              <a:ext cx="964505" cy="263047"/>
            </a:xfrm>
            <a:prstGeom prst="rect">
              <a:avLst/>
            </a:prstGeom>
          </p:spPr>
        </p:pic>
        <p:pic>
          <p:nvPicPr>
            <p:cNvPr id="8" name="Picture 7">
              <a:extLst>
                <a:ext uri="{FF2B5EF4-FFF2-40B4-BE49-F238E27FC236}">
                  <a16:creationId xmlns:a16="http://schemas.microsoft.com/office/drawing/2014/main" id="{4709ACEA-039F-8C40-8810-B8B606943E85}"/>
                </a:ext>
              </a:extLst>
            </p:cNvPr>
            <p:cNvPicPr>
              <a:picLocks noChangeAspect="1"/>
            </p:cNvPicPr>
            <p:nvPr/>
          </p:nvPicPr>
          <p:blipFill rotWithShape="1">
            <a:blip r:embed="rId5"/>
            <a:srcRect l="40074" t="95095" r="50879" b="33"/>
            <a:stretch/>
          </p:blipFill>
          <p:spPr>
            <a:xfrm>
              <a:off x="6728002" y="4710601"/>
              <a:ext cx="488515" cy="263047"/>
            </a:xfrm>
            <a:prstGeom prst="rect">
              <a:avLst/>
            </a:prstGeom>
          </p:spPr>
        </p:pic>
        <p:pic>
          <p:nvPicPr>
            <p:cNvPr id="9" name="Picture 8">
              <a:extLst>
                <a:ext uri="{FF2B5EF4-FFF2-40B4-BE49-F238E27FC236}">
                  <a16:creationId xmlns:a16="http://schemas.microsoft.com/office/drawing/2014/main" id="{A73E571B-99AE-A349-A4AF-8B1E77343114}"/>
                </a:ext>
              </a:extLst>
            </p:cNvPr>
            <p:cNvPicPr>
              <a:picLocks noChangeAspect="1"/>
            </p:cNvPicPr>
            <p:nvPr/>
          </p:nvPicPr>
          <p:blipFill rotWithShape="1">
            <a:blip r:embed="rId6"/>
            <a:srcRect l="60721" t="95684" r="22808" b="-261"/>
            <a:stretch/>
          </p:blipFill>
          <p:spPr>
            <a:xfrm>
              <a:off x="6713950" y="5220810"/>
              <a:ext cx="889348" cy="247162"/>
            </a:xfrm>
            <a:prstGeom prst="rect">
              <a:avLst/>
            </a:prstGeom>
          </p:spPr>
        </p:pic>
      </p:grpSp>
      <p:sp>
        <p:nvSpPr>
          <p:cNvPr id="13" name="Rectangle 12">
            <a:extLst>
              <a:ext uri="{FF2B5EF4-FFF2-40B4-BE49-F238E27FC236}">
                <a16:creationId xmlns:a16="http://schemas.microsoft.com/office/drawing/2014/main" id="{3C867020-AA72-A844-88A1-4E999AEF0820}"/>
              </a:ext>
            </a:extLst>
          </p:cNvPr>
          <p:cNvSpPr/>
          <p:nvPr/>
        </p:nvSpPr>
        <p:spPr>
          <a:xfrm>
            <a:off x="6474250" y="1970322"/>
            <a:ext cx="2462601" cy="4035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20" name="Rectangle 19">
            <a:extLst>
              <a:ext uri="{FF2B5EF4-FFF2-40B4-BE49-F238E27FC236}">
                <a16:creationId xmlns:a16="http://schemas.microsoft.com/office/drawing/2014/main" id="{FAE7CF33-9E1A-2849-8D7D-78A63569DA65}"/>
              </a:ext>
            </a:extLst>
          </p:cNvPr>
          <p:cNvSpPr/>
          <p:nvPr/>
        </p:nvSpPr>
        <p:spPr>
          <a:xfrm>
            <a:off x="5791200" y="6477327"/>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pic>
        <p:nvPicPr>
          <p:cNvPr id="21" name="Picture 20" descr="Icon&#10;&#10;Description automatically generated">
            <a:extLst>
              <a:ext uri="{FF2B5EF4-FFF2-40B4-BE49-F238E27FC236}">
                <a16:creationId xmlns:a16="http://schemas.microsoft.com/office/drawing/2014/main" id="{4388B27F-F188-534F-A074-D5BD6F5E8EC6}"/>
              </a:ext>
            </a:extLst>
          </p:cNvPr>
          <p:cNvPicPr>
            <a:picLocks noChangeAspect="1"/>
          </p:cNvPicPr>
          <p:nvPr/>
        </p:nvPicPr>
        <p:blipFill>
          <a:blip r:embed="rId7"/>
          <a:stretch>
            <a:fillRect/>
          </a:stretch>
        </p:blipFill>
        <p:spPr>
          <a:xfrm>
            <a:off x="10319363" y="6140232"/>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43CA00FF-E4F8-D843-B6D0-21C428B6A6AF}"/>
              </a:ext>
            </a:extLst>
          </p:cNvPr>
          <p:cNvPicPr>
            <a:picLocks noChangeAspect="1"/>
          </p:cNvPicPr>
          <p:nvPr/>
        </p:nvPicPr>
        <p:blipFill>
          <a:blip r:embed="rId8"/>
          <a:stretch>
            <a:fillRect/>
          </a:stretch>
        </p:blipFill>
        <p:spPr>
          <a:xfrm>
            <a:off x="11187779" y="6140232"/>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34241E2F-0C9D-E843-BD0A-9D388CAFF1DC}"/>
              </a:ext>
            </a:extLst>
          </p:cNvPr>
          <p:cNvPicPr>
            <a:picLocks noChangeAspect="1"/>
          </p:cNvPicPr>
          <p:nvPr/>
        </p:nvPicPr>
        <p:blipFill>
          <a:blip r:embed="rId9"/>
          <a:stretch>
            <a:fillRect/>
          </a:stretch>
        </p:blipFill>
        <p:spPr>
          <a:xfrm>
            <a:off x="9886171" y="6140232"/>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60315F97-5706-2F4C-B96E-411755B55F0A}"/>
              </a:ext>
            </a:extLst>
          </p:cNvPr>
          <p:cNvPicPr>
            <a:picLocks noChangeAspect="1"/>
          </p:cNvPicPr>
          <p:nvPr/>
        </p:nvPicPr>
        <p:blipFill>
          <a:blip r:embed="rId10"/>
          <a:stretch>
            <a:fillRect/>
          </a:stretch>
        </p:blipFill>
        <p:spPr>
          <a:xfrm>
            <a:off x="11605780" y="6132060"/>
            <a:ext cx="363999" cy="42194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D2647C5F-A439-AB44-9164-B8D3F99BF647}"/>
              </a:ext>
            </a:extLst>
          </p:cNvPr>
          <p:cNvPicPr>
            <a:picLocks noChangeAspect="1"/>
          </p:cNvPicPr>
          <p:nvPr/>
        </p:nvPicPr>
        <p:blipFill>
          <a:blip r:embed="rId11"/>
          <a:stretch>
            <a:fillRect/>
          </a:stretch>
        </p:blipFill>
        <p:spPr>
          <a:xfrm>
            <a:off x="10743280" y="6132060"/>
            <a:ext cx="378665" cy="421941"/>
          </a:xfrm>
          <a:prstGeom prst="rect">
            <a:avLst/>
          </a:prstGeom>
        </p:spPr>
      </p:pic>
      <p:graphicFrame>
        <p:nvGraphicFramePr>
          <p:cNvPr id="18" name="Table 2">
            <a:extLst>
              <a:ext uri="{FF2B5EF4-FFF2-40B4-BE49-F238E27FC236}">
                <a16:creationId xmlns:a16="http://schemas.microsoft.com/office/drawing/2014/main" id="{FFB66896-A5F5-7148-B5EF-DAAF73E36F7D}"/>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27" name="Rectangle 26">
            <a:extLst>
              <a:ext uri="{FF2B5EF4-FFF2-40B4-BE49-F238E27FC236}">
                <a16:creationId xmlns:a16="http://schemas.microsoft.com/office/drawing/2014/main" id="{3FCC6945-5673-9643-BB07-FD850645B8F4}"/>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 certain categories of features out-predict others?</a:t>
            </a:r>
          </a:p>
        </p:txBody>
      </p:sp>
    </p:spTree>
    <p:extLst>
      <p:ext uri="{BB962C8B-B14F-4D97-AF65-F5344CB8AC3E}">
        <p14:creationId xmlns:p14="http://schemas.microsoft.com/office/powerpoint/2010/main" val="537325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20A4D-E8B4-EA4B-9724-838DCF58F257}"/>
              </a:ext>
            </a:extLst>
          </p:cNvPr>
          <p:cNvPicPr>
            <a:picLocks noChangeAspect="1"/>
          </p:cNvPicPr>
          <p:nvPr/>
        </p:nvPicPr>
        <p:blipFill rotWithShape="1">
          <a:blip r:embed="rId2"/>
          <a:srcRect b="45853"/>
          <a:stretch/>
        </p:blipFill>
        <p:spPr>
          <a:xfrm>
            <a:off x="325093" y="1388909"/>
            <a:ext cx="8666507" cy="4692637"/>
          </a:xfrm>
          <a:prstGeom prst="rect">
            <a:avLst/>
          </a:prstGeom>
        </p:spPr>
      </p:pic>
      <p:grpSp>
        <p:nvGrpSpPr>
          <p:cNvPr id="10" name="Group 9">
            <a:extLst>
              <a:ext uri="{FF2B5EF4-FFF2-40B4-BE49-F238E27FC236}">
                <a16:creationId xmlns:a16="http://schemas.microsoft.com/office/drawing/2014/main" id="{3AE65F93-D82B-F64F-B36B-2C6C0004D23C}"/>
              </a:ext>
            </a:extLst>
          </p:cNvPr>
          <p:cNvGrpSpPr>
            <a:grpSpLocks noChangeAspect="1"/>
          </p:cNvGrpSpPr>
          <p:nvPr/>
        </p:nvGrpSpPr>
        <p:grpSpPr>
          <a:xfrm>
            <a:off x="9470742" y="2797388"/>
            <a:ext cx="1651782" cy="1720333"/>
            <a:chOff x="6713950" y="4463439"/>
            <a:chExt cx="964505" cy="1004533"/>
          </a:xfrm>
        </p:grpSpPr>
        <p:pic>
          <p:nvPicPr>
            <p:cNvPr id="6" name="Picture 5">
              <a:extLst>
                <a:ext uri="{FF2B5EF4-FFF2-40B4-BE49-F238E27FC236}">
                  <a16:creationId xmlns:a16="http://schemas.microsoft.com/office/drawing/2014/main" id="{86EA8B1A-98FE-3C44-8A04-301C7965458F}"/>
                </a:ext>
              </a:extLst>
            </p:cNvPr>
            <p:cNvPicPr>
              <a:picLocks noChangeAspect="1"/>
            </p:cNvPicPr>
            <p:nvPr/>
          </p:nvPicPr>
          <p:blipFill rotWithShape="1">
            <a:blip r:embed="rId3"/>
            <a:srcRect l="49353" t="95389" r="38816" b="33"/>
            <a:stretch/>
          </p:blipFill>
          <p:spPr>
            <a:xfrm>
              <a:off x="6764054" y="4973648"/>
              <a:ext cx="638828" cy="247162"/>
            </a:xfrm>
            <a:prstGeom prst="rect">
              <a:avLst/>
            </a:prstGeom>
          </p:spPr>
        </p:pic>
        <p:pic>
          <p:nvPicPr>
            <p:cNvPr id="7" name="Picture 6">
              <a:extLst>
                <a:ext uri="{FF2B5EF4-FFF2-40B4-BE49-F238E27FC236}">
                  <a16:creationId xmlns:a16="http://schemas.microsoft.com/office/drawing/2014/main" id="{8AF37D1D-312E-F349-A226-5248CA5CE698}"/>
                </a:ext>
              </a:extLst>
            </p:cNvPr>
            <p:cNvPicPr>
              <a:picLocks noChangeAspect="1"/>
            </p:cNvPicPr>
            <p:nvPr/>
          </p:nvPicPr>
          <p:blipFill rotWithShape="1">
            <a:blip r:embed="rId4"/>
            <a:srcRect l="22212" t="95095" r="59926" b="33"/>
            <a:stretch/>
          </p:blipFill>
          <p:spPr>
            <a:xfrm>
              <a:off x="6713950" y="4463439"/>
              <a:ext cx="964505" cy="263047"/>
            </a:xfrm>
            <a:prstGeom prst="rect">
              <a:avLst/>
            </a:prstGeom>
          </p:spPr>
        </p:pic>
        <p:pic>
          <p:nvPicPr>
            <p:cNvPr id="8" name="Picture 7">
              <a:extLst>
                <a:ext uri="{FF2B5EF4-FFF2-40B4-BE49-F238E27FC236}">
                  <a16:creationId xmlns:a16="http://schemas.microsoft.com/office/drawing/2014/main" id="{4709ACEA-039F-8C40-8810-B8B606943E85}"/>
                </a:ext>
              </a:extLst>
            </p:cNvPr>
            <p:cNvPicPr>
              <a:picLocks noChangeAspect="1"/>
            </p:cNvPicPr>
            <p:nvPr/>
          </p:nvPicPr>
          <p:blipFill rotWithShape="1">
            <a:blip r:embed="rId5"/>
            <a:srcRect l="40074" t="95095" r="50879" b="33"/>
            <a:stretch/>
          </p:blipFill>
          <p:spPr>
            <a:xfrm>
              <a:off x="6728002" y="4710601"/>
              <a:ext cx="488515" cy="263047"/>
            </a:xfrm>
            <a:prstGeom prst="rect">
              <a:avLst/>
            </a:prstGeom>
          </p:spPr>
        </p:pic>
        <p:pic>
          <p:nvPicPr>
            <p:cNvPr id="9" name="Picture 8">
              <a:extLst>
                <a:ext uri="{FF2B5EF4-FFF2-40B4-BE49-F238E27FC236}">
                  <a16:creationId xmlns:a16="http://schemas.microsoft.com/office/drawing/2014/main" id="{A73E571B-99AE-A349-A4AF-8B1E77343114}"/>
                </a:ext>
              </a:extLst>
            </p:cNvPr>
            <p:cNvPicPr>
              <a:picLocks noChangeAspect="1"/>
            </p:cNvPicPr>
            <p:nvPr/>
          </p:nvPicPr>
          <p:blipFill rotWithShape="1">
            <a:blip r:embed="rId6"/>
            <a:srcRect l="60721" t="95684" r="22808" b="-261"/>
            <a:stretch/>
          </p:blipFill>
          <p:spPr>
            <a:xfrm>
              <a:off x="6713950" y="5220810"/>
              <a:ext cx="889348" cy="247162"/>
            </a:xfrm>
            <a:prstGeom prst="rect">
              <a:avLst/>
            </a:prstGeom>
          </p:spPr>
        </p:pic>
      </p:grpSp>
      <p:sp>
        <p:nvSpPr>
          <p:cNvPr id="20" name="Rectangle 19">
            <a:extLst>
              <a:ext uri="{FF2B5EF4-FFF2-40B4-BE49-F238E27FC236}">
                <a16:creationId xmlns:a16="http://schemas.microsoft.com/office/drawing/2014/main" id="{FAE7CF33-9E1A-2849-8D7D-78A63569DA65}"/>
              </a:ext>
            </a:extLst>
          </p:cNvPr>
          <p:cNvSpPr/>
          <p:nvPr/>
        </p:nvSpPr>
        <p:spPr>
          <a:xfrm>
            <a:off x="5791200" y="6477327"/>
            <a:ext cx="6400800" cy="485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Beck &amp; Jackson (revision submitted, </a:t>
            </a:r>
            <a:r>
              <a:rPr lang="en-US" i="1" dirty="0">
                <a:solidFill>
                  <a:schemeClr val="tx1"/>
                </a:solidFill>
              </a:rPr>
              <a:t>Psychological Science</a:t>
            </a:r>
            <a:r>
              <a:rPr lang="en-US" dirty="0">
                <a:solidFill>
                  <a:schemeClr val="tx1"/>
                </a:solidFill>
              </a:rPr>
              <a:t>)</a:t>
            </a:r>
          </a:p>
        </p:txBody>
      </p:sp>
      <p:graphicFrame>
        <p:nvGraphicFramePr>
          <p:cNvPr id="18" name="Table 2">
            <a:extLst>
              <a:ext uri="{FF2B5EF4-FFF2-40B4-BE49-F238E27FC236}">
                <a16:creationId xmlns:a16="http://schemas.microsoft.com/office/drawing/2014/main" id="{1A32FD70-2CE5-C741-A380-3C8B1DCBB1B9}"/>
              </a:ext>
            </a:extLst>
          </p:cNvPr>
          <p:cNvGraphicFramePr>
            <a:graphicFrameLocks noGrp="1"/>
          </p:cNvGraphicFramePr>
          <p:nvPr/>
        </p:nvGraphicFramePr>
        <p:xfrm>
          <a:off x="0" y="1"/>
          <a:ext cx="12192000" cy="518159"/>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1626511"/>
                    </a:ext>
                  </a:extLst>
                </a:gridCol>
                <a:gridCol w="3048000">
                  <a:extLst>
                    <a:ext uri="{9D8B030D-6E8A-4147-A177-3AD203B41FA5}">
                      <a16:colId xmlns:a16="http://schemas.microsoft.com/office/drawing/2014/main" val="23140080"/>
                    </a:ext>
                  </a:extLst>
                </a:gridCol>
                <a:gridCol w="3048000">
                  <a:extLst>
                    <a:ext uri="{9D8B030D-6E8A-4147-A177-3AD203B41FA5}">
                      <a16:colId xmlns:a16="http://schemas.microsoft.com/office/drawing/2014/main" val="1422051493"/>
                    </a:ext>
                  </a:extLst>
                </a:gridCol>
                <a:gridCol w="3048000">
                  <a:extLst>
                    <a:ext uri="{9D8B030D-6E8A-4147-A177-3AD203B41FA5}">
                      <a16:colId xmlns:a16="http://schemas.microsoft.com/office/drawing/2014/main" val="2292874861"/>
                    </a:ext>
                  </a:extLst>
                </a:gridCol>
              </a:tblGrid>
              <a:tr h="518159">
                <a:tc>
                  <a:txBody>
                    <a:bodyPr/>
                    <a:lstStyle/>
                    <a:p>
                      <a:pPr algn="ctr"/>
                      <a:r>
                        <a:rPr lang="en-US" sz="2000" b="1" dirty="0">
                          <a:solidFill>
                            <a:schemeClr val="tx1"/>
                          </a:solidFill>
                          <a:latin typeface="+mn-lt"/>
                        </a:rPr>
                        <a:t>Individual Structure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000" b="1">
                          <a:solidFill>
                            <a:schemeClr val="tx1"/>
                          </a:solidFill>
                          <a:latin typeface="+mn-lt"/>
                        </a:rPr>
                        <a:t>Longitudinal Dynamics</a:t>
                      </a:r>
                      <a:endParaRPr lang="en-US" sz="2000" b="1" dirty="0">
                        <a:solidFill>
                          <a:schemeClr val="tx1"/>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0" hangingPunct="1"/>
                      <a:r>
                        <a:rPr lang="en-US" sz="2000" b="1" kern="1200">
                          <a:solidFill>
                            <a:schemeClr val="bg1"/>
                          </a:solidFill>
                          <a:latin typeface="+mn-lt"/>
                          <a:ea typeface="+mn-ea"/>
                          <a:cs typeface="+mn-cs"/>
                        </a:rPr>
                        <a:t>Personalized Prediction</a:t>
                      </a:r>
                      <a:endParaRPr lang="en-US" sz="2000" b="1" kern="1200" dirty="0">
                        <a:solidFill>
                          <a:schemeClr val="bg1"/>
                        </a:solidFill>
                        <a:latin typeface="+mn-lt"/>
                        <a:ea typeface="+mn-ea"/>
                        <a:cs typeface="+mn-cs"/>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070FE"/>
                    </a:solidFill>
                  </a:tcPr>
                </a:tc>
                <a:tc>
                  <a:txBody>
                    <a:bodyPr/>
                    <a:lstStyle/>
                    <a:p>
                      <a:pPr algn="ctr"/>
                      <a:r>
                        <a:rPr lang="en-US" sz="2000" b="1" dirty="0">
                          <a:solidFill>
                            <a:schemeClr val="tx1"/>
                          </a:solidFill>
                          <a:latin typeface="+mn-lt"/>
                        </a:rPr>
                        <a:t>Trait Prediction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49593677"/>
                  </a:ext>
                </a:extLst>
              </a:tr>
            </a:tbl>
          </a:graphicData>
        </a:graphic>
      </p:graphicFrame>
      <p:sp>
        <p:nvSpPr>
          <p:cNvPr id="19" name="Rectangle 18">
            <a:extLst>
              <a:ext uri="{FF2B5EF4-FFF2-40B4-BE49-F238E27FC236}">
                <a16:creationId xmlns:a16="http://schemas.microsoft.com/office/drawing/2014/main" id="{50027B7D-D530-3D4C-99B9-684C2B51525C}"/>
              </a:ext>
            </a:extLst>
          </p:cNvPr>
          <p:cNvSpPr/>
          <p:nvPr/>
        </p:nvSpPr>
        <p:spPr>
          <a:xfrm>
            <a:off x="1762747" y="519475"/>
            <a:ext cx="8666507" cy="518159"/>
          </a:xfrm>
          <a:prstGeom prst="rect">
            <a:avLst/>
          </a:prstGeom>
          <a:solidFill>
            <a:srgbClr val="5070F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Do certain categories of features out-predict others?</a:t>
            </a:r>
          </a:p>
        </p:txBody>
      </p:sp>
      <p:pic>
        <p:nvPicPr>
          <p:cNvPr id="21" name="Picture 20" descr="Icon&#10;&#10;Description automatically generated">
            <a:extLst>
              <a:ext uri="{FF2B5EF4-FFF2-40B4-BE49-F238E27FC236}">
                <a16:creationId xmlns:a16="http://schemas.microsoft.com/office/drawing/2014/main" id="{4388B27F-F188-534F-A074-D5BD6F5E8EC6}"/>
              </a:ext>
            </a:extLst>
          </p:cNvPr>
          <p:cNvPicPr>
            <a:picLocks noChangeAspect="1"/>
          </p:cNvPicPr>
          <p:nvPr/>
        </p:nvPicPr>
        <p:blipFill>
          <a:blip r:embed="rId7"/>
          <a:stretch>
            <a:fillRect/>
          </a:stretch>
        </p:blipFill>
        <p:spPr>
          <a:xfrm>
            <a:off x="10319363" y="6140232"/>
            <a:ext cx="363998" cy="405598"/>
          </a:xfrm>
          <a:prstGeom prst="rect">
            <a:avLst/>
          </a:prstGeom>
        </p:spPr>
      </p:pic>
      <p:pic>
        <p:nvPicPr>
          <p:cNvPr id="22" name="Picture 21" descr="Icon&#10;&#10;Description automatically generated">
            <a:extLst>
              <a:ext uri="{FF2B5EF4-FFF2-40B4-BE49-F238E27FC236}">
                <a16:creationId xmlns:a16="http://schemas.microsoft.com/office/drawing/2014/main" id="{43CA00FF-E4F8-D843-B6D0-21C428B6A6AF}"/>
              </a:ext>
            </a:extLst>
          </p:cNvPr>
          <p:cNvPicPr>
            <a:picLocks noChangeAspect="1"/>
          </p:cNvPicPr>
          <p:nvPr/>
        </p:nvPicPr>
        <p:blipFill>
          <a:blip r:embed="rId8"/>
          <a:stretch>
            <a:fillRect/>
          </a:stretch>
        </p:blipFill>
        <p:spPr>
          <a:xfrm>
            <a:off x="11187779" y="6140232"/>
            <a:ext cx="363998" cy="405598"/>
          </a:xfrm>
          <a:prstGeom prst="rect">
            <a:avLst/>
          </a:prstGeom>
        </p:spPr>
      </p:pic>
      <p:pic>
        <p:nvPicPr>
          <p:cNvPr id="23" name="Picture 22" descr="Text&#10;&#10;Description automatically generated">
            <a:extLst>
              <a:ext uri="{FF2B5EF4-FFF2-40B4-BE49-F238E27FC236}">
                <a16:creationId xmlns:a16="http://schemas.microsoft.com/office/drawing/2014/main" id="{34241E2F-0C9D-E843-BD0A-9D388CAFF1DC}"/>
              </a:ext>
            </a:extLst>
          </p:cNvPr>
          <p:cNvPicPr>
            <a:picLocks noChangeAspect="1"/>
          </p:cNvPicPr>
          <p:nvPr/>
        </p:nvPicPr>
        <p:blipFill>
          <a:blip r:embed="rId9"/>
          <a:stretch>
            <a:fillRect/>
          </a:stretch>
        </p:blipFill>
        <p:spPr>
          <a:xfrm>
            <a:off x="9886171" y="6140232"/>
            <a:ext cx="421941" cy="421941"/>
          </a:xfrm>
          <a:prstGeom prst="rect">
            <a:avLst/>
          </a:prstGeom>
        </p:spPr>
      </p:pic>
      <p:pic>
        <p:nvPicPr>
          <p:cNvPr id="24" name="Picture 23" descr="A picture containing text, sign, businesscard&#10;&#10;Description automatically generated">
            <a:extLst>
              <a:ext uri="{FF2B5EF4-FFF2-40B4-BE49-F238E27FC236}">
                <a16:creationId xmlns:a16="http://schemas.microsoft.com/office/drawing/2014/main" id="{60315F97-5706-2F4C-B96E-411755B55F0A}"/>
              </a:ext>
            </a:extLst>
          </p:cNvPr>
          <p:cNvPicPr>
            <a:picLocks noChangeAspect="1"/>
          </p:cNvPicPr>
          <p:nvPr/>
        </p:nvPicPr>
        <p:blipFill>
          <a:blip r:embed="rId10"/>
          <a:stretch>
            <a:fillRect/>
          </a:stretch>
        </p:blipFill>
        <p:spPr>
          <a:xfrm>
            <a:off x="11605780" y="6132060"/>
            <a:ext cx="363999" cy="42194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D2647C5F-A439-AB44-9164-B8D3F99BF647}"/>
              </a:ext>
            </a:extLst>
          </p:cNvPr>
          <p:cNvPicPr>
            <a:picLocks noChangeAspect="1"/>
          </p:cNvPicPr>
          <p:nvPr/>
        </p:nvPicPr>
        <p:blipFill>
          <a:blip r:embed="rId11"/>
          <a:stretch>
            <a:fillRect/>
          </a:stretch>
        </p:blipFill>
        <p:spPr>
          <a:xfrm>
            <a:off x="10743280" y="6132060"/>
            <a:ext cx="378665" cy="421941"/>
          </a:xfrm>
          <a:prstGeom prst="rect">
            <a:avLst/>
          </a:prstGeom>
        </p:spPr>
      </p:pic>
    </p:spTree>
    <p:extLst>
      <p:ext uri="{BB962C8B-B14F-4D97-AF65-F5344CB8AC3E}">
        <p14:creationId xmlns:p14="http://schemas.microsoft.com/office/powerpoint/2010/main" val="8832763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5|1.9|2.7|8.1|4.4"/>
</p:tagLst>
</file>

<file path=ppt/tags/tag2.xml><?xml version="1.0" encoding="utf-8"?>
<p:tagLst xmlns:a="http://schemas.openxmlformats.org/drawingml/2006/main" xmlns:r="http://schemas.openxmlformats.org/officeDocument/2006/relationships" xmlns:p="http://schemas.openxmlformats.org/presentationml/2006/main">
  <p:tag name="TIMING" val="|4.2|4.7"/>
</p:tagLst>
</file>

<file path=ppt/tags/tag3.xml><?xml version="1.0" encoding="utf-8"?>
<p:tagLst xmlns:a="http://schemas.openxmlformats.org/drawingml/2006/main" xmlns:r="http://schemas.openxmlformats.org/officeDocument/2006/relationships" xmlns:p="http://schemas.openxmlformats.org/presentationml/2006/main">
  <p:tag name="TIMING" val="|3.9|6.5"/>
</p:tagLst>
</file>

<file path=ppt/tags/tag4.xml><?xml version="1.0" encoding="utf-8"?>
<p:tagLst xmlns:a="http://schemas.openxmlformats.org/drawingml/2006/main" xmlns:r="http://schemas.openxmlformats.org/officeDocument/2006/relationships" xmlns:p="http://schemas.openxmlformats.org/presentationml/2006/main">
  <p:tag name="TIMING" val="|3.8|6.3|6.2|2.9|8.5"/>
</p:tagLst>
</file>

<file path=ppt/tags/tag5.xml><?xml version="1.0" encoding="utf-8"?>
<p:tagLst xmlns:a="http://schemas.openxmlformats.org/drawingml/2006/main" xmlns:r="http://schemas.openxmlformats.org/officeDocument/2006/relationships" xmlns:p="http://schemas.openxmlformats.org/presentationml/2006/main">
  <p:tag name="TIMING" val="|0.6|1.6|3.5|5.9|4.2|3.9|7.1|5.1|3.6|1.4|2.9|3.1|5.9|2.5|4"/>
</p:tagLst>
</file>

<file path=ppt/tags/tag6.xml><?xml version="1.0" encoding="utf-8"?>
<p:tagLst xmlns:a="http://schemas.openxmlformats.org/drawingml/2006/main" xmlns:r="http://schemas.openxmlformats.org/officeDocument/2006/relationships" xmlns:p="http://schemas.openxmlformats.org/presentationml/2006/main">
  <p:tag name="TIMING" val="|0.4|2.3|2.3|6|11.1|3.2|1.9|9.7|23.7"/>
</p:tagLst>
</file>

<file path=ppt/tags/tag7.xml><?xml version="1.0" encoding="utf-8"?>
<p:tagLst xmlns:a="http://schemas.openxmlformats.org/drawingml/2006/main" xmlns:r="http://schemas.openxmlformats.org/officeDocument/2006/relationships" xmlns:p="http://schemas.openxmlformats.org/presentationml/2006/main">
  <p:tag name="TIMING" val="|0.4|2.3|2.3|6|11.1|3.2|1.9|9.7|23.7"/>
</p:tagLst>
</file>

<file path=ppt/tags/tag8.xml><?xml version="1.0" encoding="utf-8"?>
<p:tagLst xmlns:a="http://schemas.openxmlformats.org/drawingml/2006/main" xmlns:r="http://schemas.openxmlformats.org/officeDocument/2006/relationships" xmlns:p="http://schemas.openxmlformats.org/presentationml/2006/main">
  <p:tag name="TIMING" val="|0.4|2.3|2.3|6|11.1|3.2|1.9|9.7|23.7"/>
</p:tagLst>
</file>

<file path=ppt/tags/tag9.xml><?xml version="1.0" encoding="utf-8"?>
<p:tagLst xmlns:a="http://schemas.openxmlformats.org/drawingml/2006/main" xmlns:r="http://schemas.openxmlformats.org/officeDocument/2006/relationships" xmlns:p="http://schemas.openxmlformats.org/presentationml/2006/main">
  <p:tag name="TIMING" val="|1.7|3.3|2.1|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2933</TotalTime>
  <Words>10000</Words>
  <Application>Microsoft Macintosh PowerPoint</Application>
  <PresentationFormat>Widescreen</PresentationFormat>
  <Paragraphs>2465</Paragraphs>
  <Slides>154</Slides>
  <Notes>84</Notes>
  <HiddenSlides>29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154</vt:i4>
      </vt:variant>
    </vt:vector>
  </HeadingPairs>
  <TitlesOfParts>
    <vt:vector size="162" baseType="lpstr">
      <vt:lpstr>Arial</vt:lpstr>
      <vt:lpstr>Calibri</vt:lpstr>
      <vt:lpstr>Calibri Light</vt:lpstr>
      <vt:lpstr>Cambria Math</vt:lpstr>
      <vt:lpstr>Courier</vt:lpstr>
      <vt:lpstr>Helvetica</vt:lpstr>
      <vt:lpstr>Helvetica Neue</vt:lpstr>
      <vt:lpstr>Office Theme</vt:lpstr>
      <vt:lpstr>Personality Dynamics Part 1: Introductory Talk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Personality Dynamics</dc:title>
  <dc:creator>Emorie Danielle Beck</dc:creator>
  <cp:lastModifiedBy>Emorie Danielle Beck</cp:lastModifiedBy>
  <cp:revision>5</cp:revision>
  <dcterms:created xsi:type="dcterms:W3CDTF">2022-06-27T23:16:23Z</dcterms:created>
  <dcterms:modified xsi:type="dcterms:W3CDTF">2022-07-04T14:22:14Z</dcterms:modified>
</cp:coreProperties>
</file>